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71"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napToGrid="0" snapToObjects="1">
      <p:cViewPr varScale="1">
        <p:scale>
          <a:sx n="54" d="100"/>
          <a:sy n="54" d="100"/>
        </p:scale>
        <p:origin x="792" y="23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630748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6" name="Shape 16"/>
          <p:cNvSpPr>
            <a:spLocks noGrp="1"/>
          </p:cNvSpPr>
          <p:nvPr>
            <p:ph type="title"/>
          </p:nvPr>
        </p:nvSpPr>
        <p:spPr>
          <a:xfrm>
            <a:off x="1778000" y="2298700"/>
            <a:ext cx="20828000" cy="4648200"/>
          </a:xfrm>
          <a:prstGeom prst="rect">
            <a:avLst/>
          </a:prstGeom>
        </p:spPr>
        <p:txBody>
          <a:bodyPr anchor="b"/>
          <a:lstStyle>
            <a:lvl1pPr algn="ctr"/>
          </a:lstStyle>
          <a:p>
            <a:r>
              <a:t>Title Text</a:t>
            </a:r>
          </a:p>
        </p:txBody>
      </p:sp>
      <p:sp>
        <p:nvSpPr>
          <p:cNvPr id="17" name="Shape 17"/>
          <p:cNvSpPr>
            <a:spLocks noGrp="1"/>
          </p:cNvSpPr>
          <p:nvPr>
            <p:ph type="body" sz="quarter" idx="1"/>
          </p:nvPr>
        </p:nvSpPr>
        <p:spPr>
          <a:xfrm>
            <a:off x="1778000" y="7073900"/>
            <a:ext cx="20828000" cy="1587500"/>
          </a:xfrm>
          <a:prstGeom prst="rect">
            <a:avLst/>
          </a:prstGeom>
        </p:spPr>
        <p:txBody>
          <a:bodyPr/>
          <a:lstStyle>
            <a:lvl1pPr marL="0" indent="0" algn="ctr">
              <a:spcBef>
                <a:spcPts val="0"/>
              </a:spcBef>
              <a:buSzTx/>
              <a:buNone/>
              <a:defRPr sz="4400" spc="-132"/>
            </a:lvl1pPr>
            <a:lvl2pPr marL="0" indent="228600" algn="ctr">
              <a:spcBef>
                <a:spcPts val="0"/>
              </a:spcBef>
              <a:buSzTx/>
              <a:buNone/>
              <a:defRPr sz="4400" spc="-132"/>
            </a:lvl2pPr>
            <a:lvl3pPr marL="0" indent="457200" algn="ctr">
              <a:spcBef>
                <a:spcPts val="0"/>
              </a:spcBef>
              <a:buSzTx/>
              <a:buNone/>
              <a:defRPr sz="4400" spc="-132"/>
            </a:lvl3pPr>
            <a:lvl4pPr marL="0" indent="685800" algn="ctr">
              <a:spcBef>
                <a:spcPts val="0"/>
              </a:spcBef>
              <a:buSzTx/>
              <a:buNone/>
              <a:defRPr sz="4400" spc="-132"/>
            </a:lvl4pPr>
            <a:lvl5pPr marL="0" indent="914400" algn="ctr">
              <a:spcBef>
                <a:spcPts val="0"/>
              </a:spcBef>
              <a:buSzTx/>
              <a:buNone/>
              <a:defRPr sz="4400" spc="-132"/>
            </a:lvl5pPr>
          </a:lstStyle>
          <a:p>
            <a:r>
              <a:t>Body Level One</a:t>
            </a:r>
          </a:p>
          <a:p>
            <a:pPr lvl="1"/>
            <a:r>
              <a:t>Body Level Two</a:t>
            </a:r>
          </a:p>
          <a:p>
            <a:pPr lvl="2"/>
            <a:r>
              <a:t>Body Level Three</a:t>
            </a:r>
          </a:p>
          <a:p>
            <a:pPr lvl="3"/>
            <a:r>
              <a:t>Body Level Four</a:t>
            </a:r>
          </a:p>
          <a:p>
            <a:pPr lvl="4"/>
            <a:r>
              <a:t>Body Level Five</a:t>
            </a:r>
          </a:p>
        </p:txBody>
      </p:sp>
      <p:grpSp>
        <p:nvGrpSpPr>
          <p:cNvPr id="20" name="Group 20"/>
          <p:cNvGrpSpPr/>
          <p:nvPr/>
        </p:nvGrpSpPr>
        <p:grpSpPr>
          <a:xfrm>
            <a:off x="-71531" y="11882700"/>
            <a:ext cx="24527062" cy="1191278"/>
            <a:chOff x="0" y="0"/>
            <a:chExt cx="24527061" cy="1191277"/>
          </a:xfrm>
        </p:grpSpPr>
        <p:pic>
          <p:nvPicPr>
            <p:cNvPr id="18" name="product_icons.png" descr="product_icons.png"/>
            <p:cNvPicPr>
              <a:picLocks noChangeAspect="1"/>
            </p:cNvPicPr>
            <p:nvPr/>
          </p:nvPicPr>
          <p:blipFill>
            <a:blip r:embed="rId2">
              <a:extLst/>
            </a:blip>
            <a:srcRect l="732" r="732" b="144"/>
            <a:stretch>
              <a:fillRect/>
            </a:stretch>
          </p:blipFill>
          <p:spPr>
            <a:xfrm>
              <a:off x="0" y="0"/>
              <a:ext cx="12288296" cy="1191278"/>
            </a:xfrm>
            <a:prstGeom prst="rect">
              <a:avLst/>
            </a:prstGeom>
            <a:ln w="12700" cap="flat">
              <a:noFill/>
              <a:miter lim="400000"/>
            </a:ln>
            <a:effectLst/>
          </p:spPr>
        </p:pic>
        <p:pic>
          <p:nvPicPr>
            <p:cNvPr id="19" name="product_icons.png" descr="product_icons.png"/>
            <p:cNvPicPr>
              <a:picLocks noChangeAspect="1"/>
            </p:cNvPicPr>
            <p:nvPr/>
          </p:nvPicPr>
          <p:blipFill>
            <a:blip r:embed="rId2">
              <a:extLst/>
            </a:blip>
            <a:srcRect l="732" r="732" b="144"/>
            <a:stretch>
              <a:fillRect/>
            </a:stretch>
          </p:blipFill>
          <p:spPr>
            <a:xfrm>
              <a:off x="12238765" y="0"/>
              <a:ext cx="12288297" cy="1191278"/>
            </a:xfrm>
            <a:prstGeom prst="rect">
              <a:avLst/>
            </a:prstGeom>
            <a:ln w="12700" cap="flat">
              <a:noFill/>
              <a:miter lim="400000"/>
            </a:ln>
            <a:effectLst/>
          </p:spPr>
        </p:pic>
      </p:grpSp>
      <p:sp>
        <p:nvSpPr>
          <p:cNvPr id="21" name="Shape 21"/>
          <p:cNvSpPr/>
          <p:nvPr/>
        </p:nvSpPr>
        <p:spPr>
          <a:xfrm>
            <a:off x="-25400" y="13068300"/>
            <a:ext cx="24434799" cy="767160"/>
          </a:xfrm>
          <a:prstGeom prst="rect">
            <a:avLst/>
          </a:prstGeom>
          <a:solidFill>
            <a:srgbClr val="5079BC"/>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grpSp>
        <p:nvGrpSpPr>
          <p:cNvPr id="6" name="Group 6"/>
          <p:cNvGrpSpPr/>
          <p:nvPr/>
        </p:nvGrpSpPr>
        <p:grpSpPr>
          <a:xfrm>
            <a:off x="-71531" y="11882700"/>
            <a:ext cx="24527062" cy="1191278"/>
            <a:chOff x="0" y="0"/>
            <a:chExt cx="24527061" cy="1191277"/>
          </a:xfrm>
        </p:grpSpPr>
        <p:pic>
          <p:nvPicPr>
            <p:cNvPr id="4" name="product_icons.png" descr="product_icons.png"/>
            <p:cNvPicPr>
              <a:picLocks noChangeAspect="1"/>
            </p:cNvPicPr>
            <p:nvPr/>
          </p:nvPicPr>
          <p:blipFill>
            <a:blip r:embed="rId4">
              <a:extLst/>
            </a:blip>
            <a:srcRect l="732" r="732" b="144"/>
            <a:stretch>
              <a:fillRect/>
            </a:stretch>
          </p:blipFill>
          <p:spPr>
            <a:xfrm>
              <a:off x="0" y="0"/>
              <a:ext cx="12288296" cy="1191278"/>
            </a:xfrm>
            <a:prstGeom prst="rect">
              <a:avLst/>
            </a:prstGeom>
            <a:ln w="12700" cap="flat">
              <a:noFill/>
              <a:miter lim="400000"/>
            </a:ln>
            <a:effectLst/>
          </p:spPr>
        </p:pic>
        <p:pic>
          <p:nvPicPr>
            <p:cNvPr id="5" name="product_icons.png" descr="product_icons.png"/>
            <p:cNvPicPr>
              <a:picLocks noChangeAspect="1"/>
            </p:cNvPicPr>
            <p:nvPr/>
          </p:nvPicPr>
          <p:blipFill>
            <a:blip r:embed="rId4">
              <a:extLst/>
            </a:blip>
            <a:srcRect l="732" r="732" b="144"/>
            <a:stretch>
              <a:fillRect/>
            </a:stretch>
          </p:blipFill>
          <p:spPr>
            <a:xfrm>
              <a:off x="12238765" y="0"/>
              <a:ext cx="12288297" cy="1191278"/>
            </a:xfrm>
            <a:prstGeom prst="rect">
              <a:avLst/>
            </a:prstGeom>
            <a:ln w="12700" cap="flat">
              <a:noFill/>
              <a:miter lim="400000"/>
            </a:ln>
            <a:effectLst/>
          </p:spPr>
        </p:pic>
      </p:grpSp>
      <p:sp>
        <p:nvSpPr>
          <p:cNvPr id="7" name="Shape 7"/>
          <p:cNvSpPr/>
          <p:nvPr/>
        </p:nvSpPr>
        <p:spPr>
          <a:xfrm>
            <a:off x="-25400" y="13068300"/>
            <a:ext cx="24434799" cy="767160"/>
          </a:xfrm>
          <a:prstGeom prst="rect">
            <a:avLst/>
          </a:prstGeom>
          <a:solidFill>
            <a:srgbClr val="5079BC"/>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8" name="ACN_1C_Blue.png" descr="ACN_1C_Blue.png"/>
          <p:cNvPicPr>
            <a:picLocks noChangeAspect="1"/>
          </p:cNvPicPr>
          <p:nvPr/>
        </p:nvPicPr>
        <p:blipFill>
          <a:blip r:embed="rId5">
            <a:extLst/>
          </a:blip>
          <a:stretch>
            <a:fillRect/>
          </a:stretch>
        </p:blipFill>
        <p:spPr>
          <a:xfrm>
            <a:off x="21590344" y="11332369"/>
            <a:ext cx="1609192" cy="419631"/>
          </a:xfrm>
          <a:prstGeom prst="rect">
            <a:avLst/>
          </a:prstGeom>
          <a:ln w="12700">
            <a:miter lim="400000"/>
          </a:ln>
        </p:spPr>
      </p:pic>
      <p:sp>
        <p:nvSpPr>
          <p:cNvPr id="9" name="Shape 9"/>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1pPr>
      <a:lvl2pPr marL="0" marR="0" indent="2286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2pPr>
      <a:lvl3pPr marL="0" marR="0" indent="4572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3pPr>
      <a:lvl4pPr marL="0" marR="0" indent="6858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4pPr>
      <a:lvl5pPr marL="0" marR="0" indent="9144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5pPr>
      <a:lvl6pPr marL="0" marR="0" indent="11430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6pPr>
      <a:lvl7pPr marL="0" marR="0" indent="13716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7pPr>
      <a:lvl8pPr marL="0" marR="0" indent="16002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8pPr>
      <a:lvl9pPr marL="0" marR="0" indent="1828800" algn="l" defTabSz="825500" latinLnBrk="0">
        <a:lnSpc>
          <a:spcPct val="100000"/>
        </a:lnSpc>
        <a:spcBef>
          <a:spcPts val="0"/>
        </a:spcBef>
        <a:spcAft>
          <a:spcPts val="0"/>
        </a:spcAft>
        <a:buClrTx/>
        <a:buSzTx/>
        <a:buFontTx/>
        <a:buNone/>
        <a:tabLst/>
        <a:defRPr sz="11200" b="0" i="0" u="none" strike="noStrike" cap="none" spc="-336" baseline="0">
          <a:ln>
            <a:noFill/>
          </a:ln>
          <a:solidFill>
            <a:srgbClr val="53585F"/>
          </a:solidFill>
          <a:uFillTx/>
          <a:latin typeface="Arial"/>
          <a:ea typeface="Arial"/>
          <a:cs typeface="Arial"/>
          <a:sym typeface="Arial"/>
        </a:defRPr>
      </a:lvl9pPr>
    </p:titleStyle>
    <p:bodyStyle>
      <a:lvl1pPr marL="63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1pPr>
      <a:lvl2pPr marL="127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2pPr>
      <a:lvl3pPr marL="190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3pPr>
      <a:lvl4pPr marL="254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4pPr>
      <a:lvl5pPr marL="317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5pPr>
      <a:lvl6pPr marL="381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6pPr>
      <a:lvl7pPr marL="444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7pPr>
      <a:lvl8pPr marL="5080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8pPr>
      <a:lvl9pPr marL="5715000" marR="0" indent="-635000" algn="l" defTabSz="825500" latinLnBrk="0">
        <a:lnSpc>
          <a:spcPct val="100000"/>
        </a:lnSpc>
        <a:spcBef>
          <a:spcPts val="5900"/>
        </a:spcBef>
        <a:spcAft>
          <a:spcPts val="0"/>
        </a:spcAft>
        <a:buClrTx/>
        <a:buSzPct val="75000"/>
        <a:buFontTx/>
        <a:buChar char="•"/>
        <a:tabLst/>
        <a:defRPr sz="5200" b="0" i="0" u="none" strike="noStrike" cap="none" spc="-156" baseline="0">
          <a:ln>
            <a:noFill/>
          </a:ln>
          <a:solidFill>
            <a:srgbClr val="53585F"/>
          </a:solidFill>
          <a:uFillTx/>
          <a:latin typeface="Arial"/>
          <a:ea typeface="Arial"/>
          <a:cs typeface="Arial"/>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ctrTitle"/>
          </p:nvPr>
        </p:nvSpPr>
        <p:spPr>
          <a:xfrm>
            <a:off x="13594" y="741893"/>
            <a:ext cx="24356814" cy="4648201"/>
          </a:xfrm>
          <a:prstGeom prst="rect">
            <a:avLst/>
          </a:prstGeom>
        </p:spPr>
        <p:txBody>
          <a:bodyPr/>
          <a:lstStyle/>
          <a:p>
            <a:r>
              <a:t>Services commerciaux au Canada</a:t>
            </a:r>
          </a:p>
        </p:txBody>
      </p:sp>
      <p:pic>
        <p:nvPicPr>
          <p:cNvPr id="41" name="ACN_1C_Blue.png" descr="ACN_1C_Blue.png"/>
          <p:cNvPicPr>
            <a:picLocks noChangeAspect="1"/>
          </p:cNvPicPr>
          <p:nvPr/>
        </p:nvPicPr>
        <p:blipFill>
          <a:blip r:embed="rId2">
            <a:extLst/>
          </a:blip>
          <a:stretch>
            <a:fillRect/>
          </a:stretch>
        </p:blipFill>
        <p:spPr>
          <a:xfrm>
            <a:off x="10404664" y="1802828"/>
            <a:ext cx="3574672" cy="932172"/>
          </a:xfrm>
          <a:prstGeom prst="rect">
            <a:avLst/>
          </a:prstGeom>
          <a:ln w="12700">
            <a:miter lim="400000"/>
          </a:ln>
        </p:spPr>
      </p:pic>
      <p:sp>
        <p:nvSpPr>
          <p:cNvPr id="42" name="Shape 42"/>
          <p:cNvSpPr/>
          <p:nvPr/>
        </p:nvSpPr>
        <p:spPr>
          <a:xfrm>
            <a:off x="7086115" y="6382459"/>
            <a:ext cx="10211770" cy="484748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defTabSz="457200">
              <a:spcBef>
                <a:spcPts val="2500"/>
              </a:spcBef>
              <a:defRPr sz="4500" spc="-135">
                <a:solidFill>
                  <a:srgbClr val="53585F"/>
                </a:solidFill>
                <a:latin typeface="Arial"/>
                <a:ea typeface="Arial"/>
                <a:cs typeface="Arial"/>
                <a:sym typeface="Arial"/>
              </a:defRPr>
            </a:pPr>
            <a:r>
              <a:rPr dirty="0"/>
              <a:t>Internet haute </a:t>
            </a:r>
            <a:r>
              <a:rPr dirty="0" err="1"/>
              <a:t>vitesse</a:t>
            </a:r>
            <a:r>
              <a:rPr dirty="0"/>
              <a:t> ACN + </a:t>
            </a:r>
            <a:r>
              <a:rPr dirty="0" err="1"/>
              <a:t>Voix</a:t>
            </a:r>
            <a:endParaRPr dirty="0"/>
          </a:p>
          <a:p>
            <a:pPr defTabSz="457200">
              <a:spcBef>
                <a:spcPts val="2500"/>
              </a:spcBef>
              <a:defRPr sz="4500" spc="-135">
                <a:solidFill>
                  <a:srgbClr val="53585F"/>
                </a:solidFill>
                <a:latin typeface="Arial"/>
                <a:ea typeface="Arial"/>
                <a:cs typeface="Arial"/>
                <a:sym typeface="Arial"/>
              </a:defRPr>
            </a:pPr>
            <a:r>
              <a:rPr lang="en-US" dirty="0" err="1"/>
              <a:t>DigitalTalk</a:t>
            </a:r>
            <a:r>
              <a:rPr lang="en-US" dirty="0"/>
              <a:t> Express</a:t>
            </a:r>
            <a:endParaRPr dirty="0"/>
          </a:p>
          <a:p>
            <a:pPr defTabSz="457200">
              <a:spcBef>
                <a:spcPts val="2500"/>
              </a:spcBef>
              <a:defRPr sz="4500" spc="-135">
                <a:solidFill>
                  <a:srgbClr val="53585F"/>
                </a:solidFill>
                <a:latin typeface="Arial"/>
                <a:ea typeface="Arial"/>
                <a:cs typeface="Arial"/>
                <a:sym typeface="Arial"/>
              </a:defRPr>
            </a:pPr>
            <a:r>
              <a:rPr dirty="0"/>
              <a:t>Services </a:t>
            </a:r>
            <a:r>
              <a:rPr dirty="0" err="1"/>
              <a:t>énergétiques</a:t>
            </a:r>
            <a:endParaRPr dirty="0"/>
          </a:p>
          <a:p>
            <a:pPr defTabSz="457200">
              <a:spcBef>
                <a:spcPts val="2500"/>
              </a:spcBef>
              <a:defRPr sz="4500" spc="-135">
                <a:solidFill>
                  <a:srgbClr val="53585F"/>
                </a:solidFill>
                <a:latin typeface="Arial"/>
                <a:ea typeface="Arial"/>
                <a:cs typeface="Arial"/>
                <a:sym typeface="Arial"/>
              </a:defRPr>
            </a:pPr>
            <a:r>
              <a:rPr dirty="0" err="1"/>
              <a:t>Traitement</a:t>
            </a:r>
            <a:r>
              <a:rPr dirty="0"/>
              <a:t> de </a:t>
            </a:r>
            <a:r>
              <a:rPr dirty="0" err="1"/>
              <a:t>paiements</a:t>
            </a:r>
            <a:endParaRPr dirty="0"/>
          </a:p>
          <a:p>
            <a:pPr defTabSz="457200">
              <a:spcBef>
                <a:spcPts val="2500"/>
              </a:spcBef>
              <a:defRPr sz="4500" spc="-135">
                <a:solidFill>
                  <a:srgbClr val="53585F"/>
                </a:solidFill>
                <a:latin typeface="Arial"/>
                <a:ea typeface="Arial"/>
                <a:cs typeface="Arial"/>
                <a:sym typeface="Arial"/>
              </a:defRPr>
            </a:pPr>
            <a:r>
              <a:rPr dirty="0" err="1"/>
              <a:t>Sécurité</a:t>
            </a:r>
            <a:r>
              <a:rPr dirty="0"/>
              <a:t> et </a:t>
            </a:r>
            <a:r>
              <a:rPr dirty="0" err="1"/>
              <a:t>domotique</a:t>
            </a:r>
            <a:r>
              <a:rPr dirty="0"/>
              <a:t> pour les </a:t>
            </a:r>
            <a:r>
              <a:rPr dirty="0" err="1"/>
              <a:t>entreprises</a:t>
            </a:r>
            <a:endParaRPr dirty="0"/>
          </a:p>
        </p:txBody>
      </p:sp>
      <p:sp>
        <p:nvSpPr>
          <p:cNvPr id="43" name="Shape 43"/>
          <p:cNvSpPr/>
          <p:nvPr/>
        </p:nvSpPr>
        <p:spPr>
          <a:xfrm>
            <a:off x="10037078" y="3065993"/>
            <a:ext cx="4309844" cy="1"/>
          </a:xfrm>
          <a:prstGeom prst="line">
            <a:avLst/>
          </a:prstGeom>
          <a:ln w="25400">
            <a:solidFill>
              <a:srgbClr val="53585F"/>
            </a:solidFill>
            <a:miter lim="400000"/>
          </a:ln>
        </p:spPr>
        <p:txBody>
          <a:bodyPr lIns="50800" tIns="50800" rIns="50800" bIns="50800" anchor="ctr"/>
          <a:lstStyle/>
          <a:p>
            <a:pPr>
              <a:defRPr sz="3200"/>
            </a:pPr>
            <a:endParaRPr/>
          </a:p>
        </p:txBody>
      </p:sp>
      <p:sp>
        <p:nvSpPr>
          <p:cNvPr id="44" name="Shape 44"/>
          <p:cNvSpPr/>
          <p:nvPr/>
        </p:nvSpPr>
        <p:spPr>
          <a:xfrm>
            <a:off x="1145787" y="5524422"/>
            <a:ext cx="22092426" cy="1"/>
          </a:xfrm>
          <a:prstGeom prst="line">
            <a:avLst/>
          </a:prstGeom>
          <a:ln w="25400">
            <a:solidFill>
              <a:srgbClr val="53585F"/>
            </a:solidFill>
            <a:miter lim="400000"/>
          </a:ln>
        </p:spPr>
        <p:txBody>
          <a:bodyPr lIns="50800" tIns="50800" rIns="50800" bIns="50800" anchor="ctr"/>
          <a:lstStyle/>
          <a:p>
            <a:pPr>
              <a:defRPr sz="3200"/>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energy.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95" name="Shape 95"/>
          <p:cNvSpPr/>
          <p:nvPr/>
        </p:nvSpPr>
        <p:spPr>
          <a:xfrm>
            <a:off x="10256520" y="8455253"/>
            <a:ext cx="9261714" cy="2997201"/>
          </a:xfrm>
          <a:prstGeom prst="rect">
            <a:avLst/>
          </a:prstGeom>
          <a:ln w="12700">
            <a:miter lim="400000"/>
          </a:ln>
          <a:effectLst>
            <a:outerShdw blurRad="266700" dist="25400" dir="5400000" rotWithShape="0">
              <a:srgbClr val="000000">
                <a:alpha val="84995"/>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8400" spc="-252">
                <a:solidFill>
                  <a:srgbClr val="FFFFFF"/>
                </a:solidFill>
              </a:defRPr>
            </a:pPr>
            <a:r>
              <a:t>Votre entreprise. </a:t>
            </a:r>
          </a:p>
          <a:p>
            <a:pPr>
              <a:defRPr sz="10600" spc="-317">
                <a:solidFill>
                  <a:srgbClr val="FFFFFF"/>
                </a:solidFill>
              </a:defRPr>
            </a:pPr>
            <a:r>
              <a:t>Plus lumineuse.</a:t>
            </a:r>
          </a:p>
        </p:txBody>
      </p:sp>
      <p:sp>
        <p:nvSpPr>
          <p:cNvPr id="96" name="Shape 96"/>
          <p:cNvSpPr/>
          <p:nvPr/>
        </p:nvSpPr>
        <p:spPr>
          <a:xfrm>
            <a:off x="11772378" y="9852253"/>
            <a:ext cx="6229998" cy="1"/>
          </a:xfrm>
          <a:prstGeom prst="line">
            <a:avLst/>
          </a:prstGeom>
          <a:ln w="25400">
            <a:solidFill>
              <a:srgbClr val="FFFFFF"/>
            </a:solidFill>
            <a:miter lim="400000"/>
          </a:ln>
          <a:effectLst>
            <a:outerShdw blurRad="266700" dist="25400" dir="5400000" rotWithShape="0">
              <a:srgbClr val="000000">
                <a:alpha val="84995"/>
              </a:srgbClr>
            </a:outerShdw>
          </a:effectLst>
        </p:spPr>
        <p:txBody>
          <a:bodyPr lIns="50800" tIns="50800" rIns="50800" bIns="50800" anchor="ctr"/>
          <a:lstStyle/>
          <a:p>
            <a:pPr>
              <a:defRPr sz="3200"/>
            </a:pPr>
            <a:endParaRPr/>
          </a:p>
        </p:txBody>
      </p:sp>
      <p:pic>
        <p:nvPicPr>
          <p:cNvPr id="97" name="XOOMlogoWebWhite.png"/>
          <p:cNvPicPr>
            <a:picLocks noChangeAspect="1"/>
          </p:cNvPicPr>
          <p:nvPr/>
        </p:nvPicPr>
        <p:blipFill>
          <a:blip r:embed="rId3">
            <a:extLst/>
          </a:blip>
          <a:stretch>
            <a:fillRect/>
          </a:stretch>
        </p:blipFill>
        <p:spPr>
          <a:xfrm>
            <a:off x="1765300" y="1571778"/>
            <a:ext cx="6977278" cy="2032151"/>
          </a:xfrm>
          <a:prstGeom prst="rect">
            <a:avLst/>
          </a:prstGeom>
          <a:ln w="12700">
            <a:miter lim="400000"/>
          </a:ln>
          <a:effectLst>
            <a:outerShdw blurRad="190500" dist="25400" dir="5400000" rotWithShape="0">
              <a:srgbClr val="000000">
                <a:alpha val="75073"/>
              </a:srgbClr>
            </a:outerShdw>
          </a:effectLst>
        </p:spPr>
      </p:pic>
      <p:sp>
        <p:nvSpPr>
          <p:cNvPr id="98" name="Shape 98"/>
          <p:cNvSpPr/>
          <p:nvPr/>
        </p:nvSpPr>
        <p:spPr>
          <a:xfrm>
            <a:off x="7057629" y="11533905"/>
            <a:ext cx="15659495" cy="1402144"/>
          </a:xfrm>
          <a:prstGeom prst="rect">
            <a:avLst/>
          </a:prstGeom>
          <a:ln w="12700">
            <a:miter lim="400000"/>
          </a:ln>
          <a:effectLst>
            <a:outerShdw blurRad="266700" dist="25400" dir="5400000" rotWithShape="0">
              <a:srgbClr val="000000">
                <a:alpha val="84995"/>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marR="457200" defTabSz="457200">
              <a:lnSpc>
                <a:spcPct val="107916"/>
              </a:lnSpc>
              <a:spcBef>
                <a:spcPts val="800"/>
              </a:spcBef>
              <a:defRPr sz="4400" spc="-132">
                <a:solidFill>
                  <a:srgbClr val="FFFFFF"/>
                </a:solidFill>
                <a:latin typeface="Arial"/>
                <a:ea typeface="Arial"/>
                <a:cs typeface="Arial"/>
                <a:sym typeface="Arial"/>
              </a:defRPr>
            </a:pPr>
            <a:r>
              <a:rPr b="1"/>
              <a:t>Un faible taux pour les services de gaz naturel et d'électricité - </a:t>
            </a:r>
            <a:br>
              <a:rPr b="1"/>
            </a:br>
            <a:r>
              <a:t>avec aucun changement aux services de livraison ou d'entretien</a:t>
            </a:r>
          </a:p>
        </p:txBody>
      </p:sp>
      <p:sp>
        <p:nvSpPr>
          <p:cNvPr id="99" name="Shape 99"/>
          <p:cNvSpPr/>
          <p:nvPr/>
        </p:nvSpPr>
        <p:spPr>
          <a:xfrm>
            <a:off x="2783133" y="3646444"/>
            <a:ext cx="4941612" cy="631912"/>
          </a:xfrm>
          <a:prstGeom prst="rect">
            <a:avLst/>
          </a:prstGeom>
          <a:ln w="12700">
            <a:miter lim="400000"/>
          </a:ln>
          <a:effectLst>
            <a:outerShdw blurRad="254000" dist="25400" dir="5400000" rotWithShape="0">
              <a:srgbClr val="000000">
                <a:alpha val="87404"/>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marR="457200" algn="l" defTabSz="457200">
              <a:lnSpc>
                <a:spcPct val="107916"/>
              </a:lnSpc>
              <a:spcBef>
                <a:spcPts val="800"/>
              </a:spcBef>
              <a:defRPr sz="3800" spc="-114">
                <a:solidFill>
                  <a:srgbClr val="FFFFFF"/>
                </a:solidFill>
                <a:latin typeface="Arial"/>
                <a:ea typeface="Arial"/>
                <a:cs typeface="Arial"/>
                <a:sym typeface="Arial"/>
              </a:defRPr>
            </a:lvl1pPr>
          </a:lstStyle>
          <a:p>
            <a:r>
              <a:t>Gaz naturel et électricité</a:t>
            </a:r>
          </a:p>
        </p:txBody>
      </p:sp>
      <p:grpSp>
        <p:nvGrpSpPr>
          <p:cNvPr id="102" name="Group 102"/>
          <p:cNvGrpSpPr/>
          <p:nvPr/>
        </p:nvGrpSpPr>
        <p:grpSpPr>
          <a:xfrm>
            <a:off x="1012907" y="11011259"/>
            <a:ext cx="3889263" cy="1880461"/>
            <a:chOff x="1305007" y="46463"/>
            <a:chExt cx="3889262" cy="1880460"/>
          </a:xfrm>
        </p:grpSpPr>
        <p:sp>
          <p:nvSpPr>
            <p:cNvPr id="100" name="Shape 100"/>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101" name="Project-Feeding-Kids-Logo_FR.png"/>
            <p:cNvPicPr>
              <a:picLocks noChangeAspect="1"/>
            </p:cNvPicPr>
            <p:nvPr/>
          </p:nvPicPr>
          <p:blipFill>
            <a:blip r:embed="rId4">
              <a:extLst/>
            </a:blip>
            <a:srcRect b="9773"/>
            <a:stretch>
              <a:fillRect/>
            </a:stretch>
          </p:blipFill>
          <p:spPr>
            <a:xfrm>
              <a:off x="1693392" y="470434"/>
              <a:ext cx="3112267" cy="1389813"/>
            </a:xfrm>
            <a:prstGeom prst="rect">
              <a:avLst/>
            </a:prstGeom>
            <a:ln w="12700" cap="flat">
              <a:noFill/>
              <a:miter lim="400000"/>
            </a:ln>
            <a:effectLst/>
          </p:spPr>
        </p:pic>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body" idx="1"/>
          </p:nvPr>
        </p:nvSpPr>
        <p:spPr>
          <a:xfrm>
            <a:off x="1637902" y="3767564"/>
            <a:ext cx="21108195" cy="9207501"/>
          </a:xfrm>
          <a:prstGeom prst="rect">
            <a:avLst/>
          </a:prstGeom>
        </p:spPr>
        <p:txBody>
          <a:bodyPr>
            <a:normAutofit/>
          </a:bodyPr>
          <a:lstStyle/>
          <a:p>
            <a:pPr defTabSz="457200">
              <a:spcBef>
                <a:spcPts val="2600"/>
              </a:spcBef>
              <a:buSzPct val="100000"/>
              <a:defRPr sz="6200" spc="-186"/>
            </a:pPr>
            <a:r>
              <a:rPr lang="en-US" sz="4300" b="1" spc="0" dirty="0"/>
              <a:t>Le </a:t>
            </a:r>
            <a:r>
              <a:rPr lang="en-US" sz="4300" b="1" spc="0" dirty="0" err="1"/>
              <a:t>même</a:t>
            </a:r>
            <a:r>
              <a:rPr lang="en-US" sz="4300" b="1" spc="0" dirty="0"/>
              <a:t> service </a:t>
            </a:r>
            <a:r>
              <a:rPr lang="en-US" sz="4300" b="1" spc="0" dirty="0" err="1"/>
              <a:t>fiable</a:t>
            </a:r>
            <a:r>
              <a:rPr lang="en-US" sz="4300" b="1" spc="0" dirty="0"/>
              <a:t>: </a:t>
            </a:r>
            <a:r>
              <a:rPr lang="en-US" sz="4300" spc="0" dirty="0" err="1"/>
              <a:t>aucun</a:t>
            </a:r>
            <a:r>
              <a:rPr lang="en-US" sz="4300" spc="0" dirty="0"/>
              <a:t> </a:t>
            </a:r>
            <a:r>
              <a:rPr lang="en-US" sz="4300" spc="0" dirty="0" err="1"/>
              <a:t>changement</a:t>
            </a:r>
            <a:r>
              <a:rPr lang="en-US" sz="4300" spc="0" dirty="0"/>
              <a:t> </a:t>
            </a:r>
            <a:r>
              <a:rPr lang="en-US" sz="4300" spc="0" dirty="0" err="1"/>
              <a:t>dans</a:t>
            </a:r>
            <a:r>
              <a:rPr lang="en-US" sz="4300" spc="0" dirty="0"/>
              <a:t> la </a:t>
            </a:r>
            <a:r>
              <a:rPr lang="en-US" sz="4300" spc="0" dirty="0" err="1"/>
              <a:t>livraison</a:t>
            </a:r>
            <a:r>
              <a:rPr lang="en-US" sz="4300" spc="0" dirty="0"/>
              <a:t> </a:t>
            </a:r>
            <a:r>
              <a:rPr lang="en-US" sz="4300" spc="0" dirty="0" err="1"/>
              <a:t>ou</a:t>
            </a:r>
            <a:r>
              <a:rPr lang="en-US" sz="4300" spc="0" dirty="0"/>
              <a:t> la maintenance, car </a:t>
            </a:r>
            <a:r>
              <a:rPr lang="en-US" sz="4300" spc="0" dirty="0" err="1"/>
              <a:t>celles</a:t>
            </a:r>
            <a:r>
              <a:rPr lang="en-US" sz="4300" spc="0" dirty="0"/>
              <a:t>-ci </a:t>
            </a:r>
            <a:r>
              <a:rPr lang="en-US" sz="4300" spc="0" dirty="0" err="1"/>
              <a:t>continuent</a:t>
            </a:r>
            <a:r>
              <a:rPr lang="en-US" sz="4300" spc="0" dirty="0"/>
              <a:t> d'être </a:t>
            </a:r>
            <a:r>
              <a:rPr lang="en-US" sz="4300" spc="0" dirty="0" err="1"/>
              <a:t>assurées</a:t>
            </a:r>
            <a:r>
              <a:rPr lang="en-US" sz="4300" spc="0" dirty="0"/>
              <a:t> par le </a:t>
            </a:r>
            <a:r>
              <a:rPr lang="en-US" sz="4300" spc="0" dirty="0" err="1"/>
              <a:t>fournisseur</a:t>
            </a:r>
            <a:r>
              <a:rPr lang="en-US" sz="4300" spc="0" dirty="0"/>
              <a:t> de service local</a:t>
            </a:r>
          </a:p>
          <a:p>
            <a:pPr defTabSz="457200">
              <a:spcBef>
                <a:spcPts val="2600"/>
              </a:spcBef>
              <a:buSzPct val="100000"/>
              <a:defRPr sz="6200" spc="-186"/>
            </a:pPr>
            <a:r>
              <a:rPr lang="en-US" sz="4300" b="1" spc="0" dirty="0"/>
              <a:t>Plus </a:t>
            </a:r>
            <a:r>
              <a:rPr lang="en-US" sz="4300" b="1" spc="0" dirty="0" err="1"/>
              <a:t>d'options</a:t>
            </a:r>
            <a:r>
              <a:rPr lang="en-US" sz="4300" b="1" spc="0" dirty="0"/>
              <a:t> : </a:t>
            </a:r>
            <a:r>
              <a:rPr lang="en-US" sz="4300" spc="0" dirty="0" err="1"/>
              <a:t>une</a:t>
            </a:r>
            <a:r>
              <a:rPr lang="en-US" sz="4300" spc="0" dirty="0"/>
              <a:t> </a:t>
            </a:r>
            <a:r>
              <a:rPr lang="en-US" sz="4300" spc="0" dirty="0" err="1"/>
              <a:t>grande</a:t>
            </a:r>
            <a:r>
              <a:rPr lang="en-US" sz="4300" spc="0" dirty="0"/>
              <a:t> </a:t>
            </a:r>
            <a:r>
              <a:rPr lang="en-US" sz="4300" spc="0" dirty="0" err="1"/>
              <a:t>variété</a:t>
            </a:r>
            <a:r>
              <a:rPr lang="en-US" sz="4300" spc="0" dirty="0"/>
              <a:t> de </a:t>
            </a:r>
            <a:r>
              <a:rPr lang="en-US" sz="4300" spc="0" dirty="0" err="1"/>
              <a:t>forfaits</a:t>
            </a:r>
            <a:r>
              <a:rPr lang="en-US" sz="4300" spc="0" dirty="0"/>
              <a:t> et de </a:t>
            </a:r>
            <a:r>
              <a:rPr lang="en-US" sz="4300" spc="0" dirty="0" err="1"/>
              <a:t>tarifs</a:t>
            </a:r>
            <a:r>
              <a:rPr lang="en-US" sz="4300" spc="0" dirty="0"/>
              <a:t> qui ne </a:t>
            </a:r>
            <a:r>
              <a:rPr lang="en-US" sz="4300" spc="0" dirty="0" err="1"/>
              <a:t>sont</a:t>
            </a:r>
            <a:r>
              <a:rPr lang="en-US" sz="4300" spc="0" dirty="0"/>
              <a:t> pas </a:t>
            </a:r>
            <a:r>
              <a:rPr lang="en-US" sz="4300" spc="0" dirty="0" err="1"/>
              <a:t>disponibles</a:t>
            </a:r>
            <a:r>
              <a:rPr lang="en-US" sz="4300" spc="0" dirty="0"/>
              <a:t> </a:t>
            </a:r>
            <a:r>
              <a:rPr lang="en-US" sz="4300" spc="0" dirty="0" err="1"/>
              <a:t>auprès</a:t>
            </a:r>
            <a:r>
              <a:rPr lang="en-US" sz="4300" spc="0" dirty="0"/>
              <a:t> de </a:t>
            </a:r>
            <a:r>
              <a:rPr lang="en-US" sz="4300" spc="0" dirty="0" err="1"/>
              <a:t>votre</a:t>
            </a:r>
            <a:r>
              <a:rPr lang="en-US" sz="4300" spc="0" dirty="0"/>
              <a:t> </a:t>
            </a:r>
            <a:r>
              <a:rPr lang="en-US" sz="4300" spc="0" dirty="0" err="1"/>
              <a:t>fournisseur</a:t>
            </a:r>
            <a:r>
              <a:rPr lang="en-US" sz="4300" spc="0" dirty="0"/>
              <a:t> et des </a:t>
            </a:r>
            <a:r>
              <a:rPr lang="en-US" sz="4300" spc="0" dirty="0" err="1"/>
              <a:t>contrats</a:t>
            </a:r>
            <a:r>
              <a:rPr lang="en-US" sz="4300" spc="0" dirty="0"/>
              <a:t> </a:t>
            </a:r>
            <a:r>
              <a:rPr lang="en-US" sz="4300" spc="0" dirty="0" err="1"/>
              <a:t>d'une</a:t>
            </a:r>
            <a:r>
              <a:rPr lang="en-US" sz="4300" spc="0" dirty="0"/>
              <a:t> </a:t>
            </a:r>
            <a:r>
              <a:rPr lang="en-US" sz="4300" spc="0" dirty="0" err="1"/>
              <a:t>durée</a:t>
            </a:r>
            <a:r>
              <a:rPr lang="en-US" sz="4300" spc="0" dirty="0"/>
              <a:t> qui </a:t>
            </a:r>
            <a:r>
              <a:rPr lang="en-US" sz="4300" spc="0" dirty="0" err="1"/>
              <a:t>satisferont</a:t>
            </a:r>
            <a:r>
              <a:rPr lang="en-US" sz="4300" spc="0" dirty="0"/>
              <a:t> </a:t>
            </a:r>
            <a:r>
              <a:rPr lang="en-US" sz="4300" spc="0" dirty="0" err="1"/>
              <a:t>vos</a:t>
            </a:r>
            <a:r>
              <a:rPr lang="en-US" sz="4300" spc="0" dirty="0"/>
              <a:t> </a:t>
            </a:r>
            <a:r>
              <a:rPr lang="en-US" sz="4300" spc="0" dirty="0" err="1"/>
              <a:t>besoins</a:t>
            </a:r>
            <a:endParaRPr lang="en-US" sz="4300" spc="0" dirty="0"/>
          </a:p>
          <a:p>
            <a:pPr defTabSz="457200">
              <a:spcBef>
                <a:spcPts val="2600"/>
              </a:spcBef>
              <a:buSzPct val="100000"/>
              <a:defRPr sz="6200" spc="-186"/>
            </a:pPr>
            <a:r>
              <a:rPr lang="en-US" sz="4300" b="1" spc="0" dirty="0"/>
              <a:t>Des </a:t>
            </a:r>
            <a:r>
              <a:rPr lang="en-US" sz="4300" b="1" spc="0" dirty="0" err="1"/>
              <a:t>produits</a:t>
            </a:r>
            <a:r>
              <a:rPr lang="en-US" sz="4300" b="1" spc="0" dirty="0"/>
              <a:t> </a:t>
            </a:r>
            <a:r>
              <a:rPr lang="en-US" sz="4300" b="1" spc="0" dirty="0" err="1"/>
              <a:t>écologiques</a:t>
            </a:r>
            <a:r>
              <a:rPr lang="en-US" sz="4300" b="1" spc="0" dirty="0"/>
              <a:t> et </a:t>
            </a:r>
            <a:r>
              <a:rPr lang="en-US" sz="4300" b="1" spc="0" dirty="0" err="1"/>
              <a:t>verts</a:t>
            </a:r>
            <a:r>
              <a:rPr lang="en-US" sz="4300" b="1" spc="0" dirty="0"/>
              <a:t> </a:t>
            </a:r>
            <a:r>
              <a:rPr lang="en-US" sz="4300" spc="0" dirty="0"/>
              <a:t>(</a:t>
            </a:r>
            <a:r>
              <a:rPr lang="en-US" sz="4300" spc="0" dirty="0" err="1"/>
              <a:t>dans</a:t>
            </a:r>
            <a:r>
              <a:rPr lang="en-US" sz="4300" spc="0" dirty="0"/>
              <a:t> </a:t>
            </a:r>
            <a:r>
              <a:rPr lang="en-US" sz="4300" spc="0" dirty="0" err="1"/>
              <a:t>certains</a:t>
            </a:r>
            <a:r>
              <a:rPr lang="en-US" sz="4300" spc="0" dirty="0"/>
              <a:t> </a:t>
            </a:r>
            <a:r>
              <a:rPr lang="en-US" sz="4300" spc="0" dirty="0" err="1"/>
              <a:t>marchés</a:t>
            </a:r>
            <a:r>
              <a:rPr lang="en-US" sz="4300" spc="0" dirty="0"/>
              <a:t>)</a:t>
            </a:r>
          </a:p>
          <a:p>
            <a:pPr defTabSz="457200">
              <a:spcBef>
                <a:spcPts val="2600"/>
              </a:spcBef>
              <a:buSzPct val="100000"/>
              <a:defRPr sz="6200" spc="-186"/>
            </a:pPr>
            <a:r>
              <a:rPr lang="en-US" sz="4300" b="1" spc="0" dirty="0"/>
              <a:t>Des </a:t>
            </a:r>
            <a:r>
              <a:rPr lang="en-US" sz="4300" b="1" spc="0" dirty="0" err="1"/>
              <a:t>tarifs</a:t>
            </a:r>
            <a:r>
              <a:rPr lang="en-US" sz="4300" b="1" spc="0" dirty="0"/>
              <a:t> </a:t>
            </a:r>
            <a:r>
              <a:rPr lang="en-US" sz="4300" b="1" spc="0" dirty="0" err="1"/>
              <a:t>personnalisés</a:t>
            </a:r>
            <a:r>
              <a:rPr lang="en-US" sz="4300" b="1" spc="0" dirty="0"/>
              <a:t> pour les </a:t>
            </a:r>
            <a:r>
              <a:rPr lang="en-US" sz="4300" b="1" spc="0" dirty="0" err="1"/>
              <a:t>grandes</a:t>
            </a:r>
            <a:r>
              <a:rPr lang="en-US" sz="4300" b="1" spc="0" dirty="0"/>
              <a:t> </a:t>
            </a:r>
            <a:r>
              <a:rPr lang="en-US" sz="4300" b="1" spc="0" dirty="0" err="1"/>
              <a:t>entreprises</a:t>
            </a:r>
            <a:r>
              <a:rPr lang="en-US" sz="4300" b="1" spc="0" dirty="0"/>
              <a:t> : </a:t>
            </a:r>
            <a:r>
              <a:rPr lang="en-US" sz="4300" spc="0" dirty="0"/>
              <a:t>les </a:t>
            </a:r>
            <a:r>
              <a:rPr lang="en-US" sz="4300" spc="0" dirty="0" err="1"/>
              <a:t>meilleurs</a:t>
            </a:r>
            <a:r>
              <a:rPr lang="en-US" sz="4300" spc="0" dirty="0"/>
              <a:t> prix </a:t>
            </a:r>
            <a:r>
              <a:rPr lang="en-US" sz="4300" spc="0" dirty="0" err="1"/>
              <a:t>disponibles</a:t>
            </a:r>
            <a:r>
              <a:rPr lang="en-US" sz="4300" spc="0" dirty="0"/>
              <a:t> chez XOOM Energy </a:t>
            </a:r>
            <a:r>
              <a:rPr lang="en-US" sz="4300" spc="0" dirty="0" err="1"/>
              <a:t>basés</a:t>
            </a:r>
            <a:r>
              <a:rPr lang="en-US" sz="4300" spc="0" dirty="0"/>
              <a:t> </a:t>
            </a:r>
            <a:r>
              <a:rPr lang="en-US" sz="4300" spc="0" dirty="0" err="1"/>
              <a:t>sur</a:t>
            </a:r>
            <a:r>
              <a:rPr lang="en-US" sz="4300" spc="0" dirty="0"/>
              <a:t> </a:t>
            </a:r>
            <a:r>
              <a:rPr lang="en-US" sz="4300" spc="0" dirty="0" err="1"/>
              <a:t>l'utilisation</a:t>
            </a:r>
            <a:r>
              <a:rPr lang="en-US" sz="4300" spc="0" dirty="0"/>
              <a:t>, le </a:t>
            </a:r>
            <a:r>
              <a:rPr lang="en-US" sz="4300" spc="0" dirty="0" err="1"/>
              <a:t>forfait</a:t>
            </a:r>
            <a:r>
              <a:rPr lang="en-US" sz="4300" spc="0" dirty="0"/>
              <a:t> et la </a:t>
            </a:r>
            <a:r>
              <a:rPr lang="en-US" sz="4300" spc="0" dirty="0" err="1"/>
              <a:t>durée</a:t>
            </a:r>
            <a:r>
              <a:rPr lang="en-US" sz="4300" spc="0" dirty="0"/>
              <a:t> du </a:t>
            </a:r>
            <a:r>
              <a:rPr lang="en-US" sz="4300" spc="0" dirty="0" err="1"/>
              <a:t>contrat</a:t>
            </a:r>
            <a:r>
              <a:rPr lang="en-US" sz="4300" spc="0" dirty="0"/>
              <a:t>.</a:t>
            </a:r>
            <a:endParaRPr sz="4300" spc="0" dirty="0"/>
          </a:p>
        </p:txBody>
      </p:sp>
      <p:pic>
        <p:nvPicPr>
          <p:cNvPr id="105" name="XOOMLogoColor.png"/>
          <p:cNvPicPr>
            <a:picLocks noChangeAspect="1"/>
          </p:cNvPicPr>
          <p:nvPr/>
        </p:nvPicPr>
        <p:blipFill>
          <a:blip r:embed="rId2">
            <a:extLst/>
          </a:blip>
          <a:stretch>
            <a:fillRect/>
          </a:stretch>
        </p:blipFill>
        <p:spPr>
          <a:xfrm>
            <a:off x="1651000" y="1581150"/>
            <a:ext cx="6253334" cy="1826632"/>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FK.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08" name="Shape 108"/>
          <p:cNvSpPr/>
          <p:nvPr/>
        </p:nvSpPr>
        <p:spPr>
          <a:xfrm>
            <a:off x="14281571" y="5132981"/>
            <a:ext cx="8696578" cy="48830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defRPr sz="4600" spc="-138">
                <a:solidFill>
                  <a:srgbClr val="53585F"/>
                </a:solidFill>
                <a:latin typeface="Arial"/>
                <a:ea typeface="Arial"/>
                <a:cs typeface="Arial"/>
                <a:sym typeface="Arial"/>
              </a:defRPr>
            </a:pPr>
            <a:r>
              <a:t>Chaque fois que vous vous abonnez aux services d’ACN, vous contribuez à nourrir un enfant. Et à chaque fois que vous payez votre facture mensuelle pour le service DT </a:t>
            </a:r>
            <a:r>
              <a:rPr i="1"/>
              <a:t>Express, </a:t>
            </a:r>
            <a:r>
              <a:t>vous contribuez à nourrir un autre enfant</a:t>
            </a:r>
            <a:r>
              <a:rPr i="1"/>
              <a:t>.</a:t>
            </a:r>
          </a:p>
        </p:txBody>
      </p:sp>
      <p:pic>
        <p:nvPicPr>
          <p:cNvPr id="109" name="Project-Feeding-Kids-Logo_FR.png"/>
          <p:cNvPicPr>
            <a:picLocks noChangeAspect="1"/>
          </p:cNvPicPr>
          <p:nvPr/>
        </p:nvPicPr>
        <p:blipFill>
          <a:blip r:embed="rId3">
            <a:extLst/>
          </a:blip>
          <a:stretch>
            <a:fillRect/>
          </a:stretch>
        </p:blipFill>
        <p:spPr>
          <a:xfrm>
            <a:off x="13436739" y="1574800"/>
            <a:ext cx="9455011" cy="4679559"/>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computer.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2" name="Shape 122"/>
          <p:cNvSpPr/>
          <p:nvPr/>
        </p:nvSpPr>
        <p:spPr>
          <a:xfrm>
            <a:off x="6582718" y="2652170"/>
            <a:ext cx="11218563" cy="66236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defRPr sz="7500" spc="-225">
                <a:solidFill>
                  <a:srgbClr val="102C53"/>
                </a:solidFill>
                <a:latin typeface="Arial"/>
                <a:ea typeface="Arial"/>
                <a:cs typeface="Arial"/>
                <a:sym typeface="Arial"/>
              </a:defRPr>
            </a:pPr>
            <a:r>
              <a:rPr dirty="0"/>
              <a:t>Visitez votre boutique en ligne pour obtenir les dernières informations sur </a:t>
            </a:r>
            <a:br>
              <a:rPr dirty="0"/>
            </a:br>
            <a:r>
              <a:rPr dirty="0"/>
              <a:t>tous les produits et </a:t>
            </a:r>
          </a:p>
          <a:p>
            <a:pPr defTabSz="457200">
              <a:defRPr sz="7500" spc="-225">
                <a:solidFill>
                  <a:srgbClr val="102C53"/>
                </a:solidFill>
                <a:latin typeface="Arial"/>
                <a:ea typeface="Arial"/>
                <a:cs typeface="Arial"/>
                <a:sym typeface="Arial"/>
              </a:defRPr>
            </a:pPr>
            <a:r>
              <a:rPr dirty="0"/>
              <a:t>services d’ACN!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ACN_1C_Blue.png"/>
          <p:cNvPicPr>
            <a:picLocks noChangeAspect="1"/>
          </p:cNvPicPr>
          <p:nvPr/>
        </p:nvPicPr>
        <p:blipFill>
          <a:blip r:embed="rId2">
            <a:extLst/>
          </a:blip>
          <a:stretch>
            <a:fillRect/>
          </a:stretch>
        </p:blipFill>
        <p:spPr>
          <a:xfrm>
            <a:off x="4465663" y="4356935"/>
            <a:ext cx="15452674" cy="4028545"/>
          </a:xfrm>
          <a:prstGeom prst="rect">
            <a:avLst/>
          </a:prstGeom>
          <a:ln w="12700">
            <a:miter lim="400000"/>
          </a:ln>
        </p:spPr>
      </p:pic>
      <p:sp>
        <p:nvSpPr>
          <p:cNvPr id="125" name="Shape 125"/>
          <p:cNvSpPr/>
          <p:nvPr/>
        </p:nvSpPr>
        <p:spPr>
          <a:xfrm>
            <a:off x="21259800" y="10718800"/>
            <a:ext cx="2363788" cy="1270000"/>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usiness_phone.jpg"/>
          <p:cNvPicPr>
            <a:picLocks noChangeAspect="1"/>
          </p:cNvPicPr>
          <p:nvPr/>
        </p:nvPicPr>
        <p:blipFill>
          <a:blip r:embed="rId2">
            <a:extLst/>
          </a:blip>
          <a:stretch>
            <a:fillRect/>
          </a:stretch>
        </p:blipFill>
        <p:spPr>
          <a:xfrm>
            <a:off x="9024" y="0"/>
            <a:ext cx="24365952" cy="13716000"/>
          </a:xfrm>
          <a:prstGeom prst="rect">
            <a:avLst/>
          </a:prstGeom>
          <a:ln w="12700">
            <a:miter lim="400000"/>
          </a:ln>
        </p:spPr>
      </p:pic>
      <p:grpSp>
        <p:nvGrpSpPr>
          <p:cNvPr id="49" name="Group 49"/>
          <p:cNvGrpSpPr/>
          <p:nvPr/>
        </p:nvGrpSpPr>
        <p:grpSpPr>
          <a:xfrm>
            <a:off x="1012907" y="11011259"/>
            <a:ext cx="3889263" cy="1880461"/>
            <a:chOff x="1305007" y="46463"/>
            <a:chExt cx="3889262" cy="1880460"/>
          </a:xfrm>
        </p:grpSpPr>
        <p:sp>
          <p:nvSpPr>
            <p:cNvPr id="47" name="Shape 47"/>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48" name="Project-Feeding-Kids-Logo_FR.png"/>
            <p:cNvPicPr>
              <a:picLocks noChangeAspect="1"/>
            </p:cNvPicPr>
            <p:nvPr/>
          </p:nvPicPr>
          <p:blipFill>
            <a:blip r:embed="rId3">
              <a:extLst/>
            </a:blip>
            <a:srcRect b="9773"/>
            <a:stretch>
              <a:fillRect/>
            </a:stretch>
          </p:blipFill>
          <p:spPr>
            <a:xfrm>
              <a:off x="1693392" y="470434"/>
              <a:ext cx="3112267" cy="1389813"/>
            </a:xfrm>
            <a:prstGeom prst="rect">
              <a:avLst/>
            </a:prstGeom>
            <a:ln w="12700" cap="flat">
              <a:noFill/>
              <a:miter lim="400000"/>
            </a:ln>
            <a:effectLst/>
          </p:spPr>
        </p:pic>
      </p:grpSp>
      <p:pic>
        <p:nvPicPr>
          <p:cNvPr id="50" name="FR_ACN_HSI.png"/>
          <p:cNvPicPr>
            <a:picLocks noChangeAspect="1"/>
          </p:cNvPicPr>
          <p:nvPr/>
        </p:nvPicPr>
        <p:blipFill>
          <a:blip r:embed="rId4">
            <a:extLst/>
          </a:blip>
          <a:stretch>
            <a:fillRect/>
          </a:stretch>
        </p:blipFill>
        <p:spPr>
          <a:xfrm>
            <a:off x="1872483" y="1647532"/>
            <a:ext cx="8950264" cy="966146"/>
          </a:xfrm>
          <a:prstGeom prst="rect">
            <a:avLst/>
          </a:prstGeom>
          <a:ln w="12700">
            <a:miter lim="400000"/>
          </a:ln>
        </p:spPr>
      </p:pic>
      <p:pic>
        <p:nvPicPr>
          <p:cNvPr id="51" name="FR_DT_Express.png"/>
          <p:cNvPicPr>
            <a:picLocks noChangeAspect="1"/>
          </p:cNvPicPr>
          <p:nvPr/>
        </p:nvPicPr>
        <p:blipFill>
          <a:blip r:embed="rId5">
            <a:extLst/>
          </a:blip>
          <a:stretch>
            <a:fillRect/>
          </a:stretch>
        </p:blipFill>
        <p:spPr>
          <a:xfrm>
            <a:off x="1788039" y="3129951"/>
            <a:ext cx="7833659" cy="1499834"/>
          </a:xfrm>
          <a:prstGeom prst="rect">
            <a:avLst/>
          </a:prstGeom>
          <a:ln w="12700">
            <a:miter lim="400000"/>
          </a:ln>
        </p:spPr>
      </p:pic>
      <p:sp>
        <p:nvSpPr>
          <p:cNvPr id="52" name="Shape 52"/>
          <p:cNvSpPr/>
          <p:nvPr/>
        </p:nvSpPr>
        <p:spPr>
          <a:xfrm>
            <a:off x="1846143" y="7769210"/>
            <a:ext cx="9261714" cy="238763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pc="-150">
                <a:solidFill>
                  <a:srgbClr val="102C53"/>
                </a:solidFill>
              </a:defRPr>
            </a:pPr>
            <a:r>
              <a:t>Choisissez le </a:t>
            </a:r>
            <a:r>
              <a:rPr b="1">
                <a:latin typeface="Helvetica"/>
                <a:ea typeface="Helvetica"/>
                <a:cs typeface="Helvetica"/>
                <a:sym typeface="Helvetica"/>
              </a:rPr>
              <a:t>SERVICE</a:t>
            </a:r>
            <a:r>
              <a:t> et le </a:t>
            </a:r>
            <a:r>
              <a:rPr b="1">
                <a:latin typeface="Helvetica"/>
                <a:ea typeface="Helvetica"/>
                <a:cs typeface="Helvetica"/>
                <a:sym typeface="Helvetica"/>
              </a:rPr>
              <a:t>FORFAIT</a:t>
            </a:r>
            <a:r>
              <a:t> qui vont avec votre entreprise et </a:t>
            </a:r>
            <a:r>
              <a:rPr b="1">
                <a:latin typeface="Helvetica"/>
                <a:ea typeface="Helvetica"/>
                <a:cs typeface="Helvetica"/>
                <a:sym typeface="Helvetica"/>
              </a:rPr>
              <a:t>ÉCONOMISEZ</a:t>
            </a:r>
            <a:r>
              <a: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1689100" y="3238500"/>
            <a:ext cx="21108194" cy="9207500"/>
          </a:xfrm>
          <a:prstGeom prst="rect">
            <a:avLst/>
          </a:prstGeom>
        </p:spPr>
        <p:txBody>
          <a:bodyPr/>
          <a:lstStyle/>
          <a:p>
            <a:pPr marL="711200" indent="-711200" defTabSz="457200">
              <a:spcBef>
                <a:spcPts val="3300"/>
              </a:spcBef>
              <a:buSzPct val="100000"/>
              <a:defRPr sz="6100" spc="-183"/>
            </a:pPr>
            <a:r>
              <a:rPr dirty="0"/>
              <a:t>Combinez l’Internet haute vitesse au Québec et en Ontario avec ACN </a:t>
            </a:r>
            <a:r>
              <a:rPr dirty="0" err="1"/>
              <a:t>D</a:t>
            </a:r>
            <a:r>
              <a:rPr lang="en-US" dirty="0" err="1"/>
              <a:t>igital</a:t>
            </a:r>
            <a:r>
              <a:rPr dirty="0" err="1"/>
              <a:t>T</a:t>
            </a:r>
            <a:r>
              <a:rPr lang="en-US" dirty="0" err="1"/>
              <a:t>alk</a:t>
            </a:r>
            <a:r>
              <a:rPr dirty="0"/>
              <a:t> </a:t>
            </a:r>
            <a:r>
              <a:rPr i="1" dirty="0"/>
              <a:t>Express</a:t>
            </a:r>
            <a:r>
              <a:rPr dirty="0"/>
              <a:t> </a:t>
            </a:r>
            <a:endParaRPr lang="en-US" dirty="0"/>
          </a:p>
          <a:p>
            <a:pPr marL="711200" indent="-711200" defTabSz="457200">
              <a:spcBef>
                <a:spcPts val="3300"/>
              </a:spcBef>
              <a:buSzPct val="100000"/>
              <a:defRPr sz="6100" spc="-183"/>
            </a:pPr>
            <a:r>
              <a:rPr b="1" dirty="0"/>
              <a:t>Un service tout-en-un : </a:t>
            </a:r>
            <a:r>
              <a:rPr dirty="0" err="1"/>
              <a:t>une</a:t>
            </a:r>
            <a:r>
              <a:rPr dirty="0"/>
              <a:t> facture, un </a:t>
            </a:r>
            <a:r>
              <a:rPr dirty="0" err="1"/>
              <a:t>seul</a:t>
            </a:r>
            <a:r>
              <a:rPr dirty="0"/>
              <a:t> fournisseur de service et un seul numéro </a:t>
            </a:r>
            <a:r>
              <a:rPr dirty="0" err="1"/>
              <a:t>où</a:t>
            </a:r>
            <a:r>
              <a:rPr dirty="0"/>
              <a:t> </a:t>
            </a:r>
            <a:r>
              <a:rPr dirty="0" err="1"/>
              <a:t>appeler</a:t>
            </a:r>
            <a:endParaRPr dirty="0"/>
          </a:p>
          <a:p>
            <a:pPr marL="711200" indent="-711200" defTabSz="457200">
              <a:spcBef>
                <a:spcPts val="3300"/>
              </a:spcBef>
              <a:buSzPct val="100000"/>
              <a:defRPr sz="6100" spc="-183"/>
            </a:pPr>
            <a:r>
              <a:rPr dirty="0"/>
              <a:t>Des prix compétitifs pour </a:t>
            </a:r>
            <a:r>
              <a:rPr lang="en-US" dirty="0"/>
              <a:t>économiser encore plus</a:t>
            </a:r>
            <a:endParaRPr dirty="0"/>
          </a:p>
        </p:txBody>
      </p:sp>
      <p:pic>
        <p:nvPicPr>
          <p:cNvPr id="56" name="FR_ACN_HSI+Voice.jpg"/>
          <p:cNvPicPr>
            <a:picLocks noChangeAspect="1"/>
          </p:cNvPicPr>
          <p:nvPr/>
        </p:nvPicPr>
        <p:blipFill>
          <a:blip r:embed="rId2">
            <a:extLst/>
          </a:blip>
          <a:stretch>
            <a:fillRect/>
          </a:stretch>
        </p:blipFill>
        <p:spPr>
          <a:xfrm>
            <a:off x="1813744" y="1650801"/>
            <a:ext cx="11526546" cy="889146"/>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body" idx="1"/>
          </p:nvPr>
        </p:nvSpPr>
        <p:spPr>
          <a:xfrm>
            <a:off x="1689100" y="3238500"/>
            <a:ext cx="21108194" cy="8467626"/>
          </a:xfrm>
          <a:prstGeom prst="rect">
            <a:avLst/>
          </a:prstGeom>
        </p:spPr>
        <p:txBody>
          <a:bodyPr>
            <a:normAutofit lnSpcReduction="10000"/>
          </a:bodyPr>
          <a:lstStyle/>
          <a:p>
            <a:pPr marL="670559" indent="-670559" defTabSz="402336">
              <a:spcBef>
                <a:spcPts val="3800"/>
              </a:spcBef>
              <a:buSzPct val="100000"/>
              <a:defRPr sz="5192" spc="-103"/>
            </a:pPr>
            <a:r>
              <a:rPr dirty="0"/>
              <a:t>Service de téléphonie commercial VoIP complet et abordable.</a:t>
            </a:r>
          </a:p>
          <a:p>
            <a:pPr marL="670559" indent="-670559" defTabSz="402336">
              <a:spcBef>
                <a:spcPts val="3800"/>
              </a:spcBef>
              <a:buSzPct val="100000"/>
              <a:defRPr sz="5192" spc="-103"/>
            </a:pPr>
            <a:r>
              <a:rPr dirty="0"/>
              <a:t>Appels locaux et interurbains illimités au Canada et aux États-Unis.</a:t>
            </a:r>
          </a:p>
          <a:p>
            <a:pPr marL="670559" indent="-670559" defTabSz="402336">
              <a:spcBef>
                <a:spcPts val="3800"/>
              </a:spcBef>
              <a:buSzPct val="100000"/>
              <a:defRPr sz="5192" spc="-103"/>
            </a:pPr>
            <a:r>
              <a:rPr dirty="0"/>
              <a:t>Deux options :</a:t>
            </a:r>
          </a:p>
          <a:p>
            <a:pPr marL="1397000" lvl="3" indent="-793495" defTabSz="402336">
              <a:spcBef>
                <a:spcPts val="3800"/>
              </a:spcBef>
              <a:buSzPct val="100000"/>
              <a:buAutoNum type="arabicPeriod"/>
              <a:defRPr sz="5192" spc="-103"/>
            </a:pPr>
            <a:r>
              <a:rPr dirty="0"/>
              <a:t>Choisissez l’Adaptateur téléphonique DT </a:t>
            </a:r>
            <a:r>
              <a:rPr i="1" dirty="0"/>
              <a:t>Express</a:t>
            </a:r>
            <a:br>
              <a:rPr dirty="0"/>
            </a:br>
            <a:r>
              <a:rPr sz="4400" spc="-88" dirty="0"/>
              <a:t>Vous aimez votre téléphone actuel? Utilisez votre système téléphonique actuel avec des options allant jusqu’à </a:t>
            </a:r>
            <a:r>
              <a:rPr lang="en-US" sz="4400" spc="-88" dirty="0"/>
              <a:t>4</a:t>
            </a:r>
            <a:r>
              <a:rPr sz="4400" spc="-88" dirty="0"/>
              <a:t> lignes</a:t>
            </a:r>
          </a:p>
          <a:p>
            <a:pPr marL="1397000" lvl="3" indent="-793495" defTabSz="402336">
              <a:spcBef>
                <a:spcPts val="3800"/>
              </a:spcBef>
              <a:buSzPct val="100000"/>
              <a:buAutoNum type="arabicPeriod"/>
              <a:defRPr sz="5192" spc="-103"/>
            </a:pPr>
            <a:r>
              <a:rPr dirty="0"/>
              <a:t>Choisissez DT </a:t>
            </a:r>
            <a:r>
              <a:rPr i="1" dirty="0"/>
              <a:t>Express</a:t>
            </a:r>
            <a:br>
              <a:rPr dirty="0"/>
            </a:br>
            <a:r>
              <a:rPr sz="4400" spc="-88" dirty="0"/>
              <a:t>Vous souhaitez avoir un nouveau téléphone? Ceci est une solution de téléphonie complète</a:t>
            </a:r>
          </a:p>
        </p:txBody>
      </p:sp>
      <p:pic>
        <p:nvPicPr>
          <p:cNvPr id="59" name="FR_DT_Express.png"/>
          <p:cNvPicPr>
            <a:picLocks noChangeAspect="1"/>
          </p:cNvPicPr>
          <p:nvPr/>
        </p:nvPicPr>
        <p:blipFill>
          <a:blip r:embed="rId2">
            <a:extLst/>
          </a:blip>
          <a:stretch>
            <a:fillRect/>
          </a:stretch>
        </p:blipFill>
        <p:spPr>
          <a:xfrm>
            <a:off x="1584839" y="1345578"/>
            <a:ext cx="7833659" cy="1499834"/>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credit_card.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65" name="Shape 65"/>
          <p:cNvSpPr/>
          <p:nvPr/>
        </p:nvSpPr>
        <p:spPr>
          <a:xfrm>
            <a:off x="2986960" y="6913714"/>
            <a:ext cx="13127674" cy="5232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8400" spc="-252">
                <a:solidFill>
                  <a:srgbClr val="FFFFFF"/>
                </a:solidFill>
              </a:defRPr>
            </a:pPr>
            <a:r>
              <a:t>Services aux commerçants.</a:t>
            </a:r>
          </a:p>
          <a:p>
            <a:pPr>
              <a:defRPr sz="8400" spc="-252">
                <a:solidFill>
                  <a:srgbClr val="FFFFFF"/>
                </a:solidFill>
              </a:defRPr>
            </a:pPr>
            <a:r>
              <a:t>Simples.</a:t>
            </a:r>
          </a:p>
          <a:p>
            <a:pPr>
              <a:defRPr sz="8400" spc="-252">
                <a:solidFill>
                  <a:srgbClr val="FFFFFF"/>
                </a:solidFill>
              </a:defRPr>
            </a:pPr>
            <a:r>
              <a:t>Abordables.</a:t>
            </a:r>
          </a:p>
        </p:txBody>
      </p:sp>
      <p:sp>
        <p:nvSpPr>
          <p:cNvPr id="66" name="Shape 66"/>
          <p:cNvSpPr/>
          <p:nvPr/>
        </p:nvSpPr>
        <p:spPr>
          <a:xfrm>
            <a:off x="3329159" y="8966298"/>
            <a:ext cx="12443276" cy="1"/>
          </a:xfrm>
          <a:prstGeom prst="line">
            <a:avLst/>
          </a:prstGeom>
          <a:ln w="25400">
            <a:solidFill>
              <a:srgbClr val="FFFFFF"/>
            </a:solidFill>
            <a:miter lim="400000"/>
          </a:ln>
        </p:spPr>
        <p:txBody>
          <a:bodyPr lIns="50800" tIns="50800" rIns="50800" bIns="50800" anchor="ctr"/>
          <a:lstStyle/>
          <a:p>
            <a:pPr>
              <a:defRPr sz="3200"/>
            </a:pPr>
            <a:endParaRPr/>
          </a:p>
        </p:txBody>
      </p:sp>
      <p:pic>
        <p:nvPicPr>
          <p:cNvPr id="67" name="Anovia WHT.png"/>
          <p:cNvPicPr>
            <a:picLocks noChangeAspect="1"/>
          </p:cNvPicPr>
          <p:nvPr/>
        </p:nvPicPr>
        <p:blipFill>
          <a:blip r:embed="rId3">
            <a:extLst/>
          </a:blip>
          <a:stretch>
            <a:fillRect/>
          </a:stretch>
        </p:blipFill>
        <p:spPr>
          <a:xfrm>
            <a:off x="1485900" y="1149350"/>
            <a:ext cx="5041252" cy="3474377"/>
          </a:xfrm>
          <a:prstGeom prst="rect">
            <a:avLst/>
          </a:prstGeom>
          <a:ln w="12700">
            <a:miter lim="400000"/>
          </a:ln>
        </p:spPr>
      </p:pic>
      <p:grpSp>
        <p:nvGrpSpPr>
          <p:cNvPr id="70" name="Group 70"/>
          <p:cNvGrpSpPr/>
          <p:nvPr/>
        </p:nvGrpSpPr>
        <p:grpSpPr>
          <a:xfrm>
            <a:off x="1012907" y="11011259"/>
            <a:ext cx="3889263" cy="1880461"/>
            <a:chOff x="1305007" y="46463"/>
            <a:chExt cx="3889262" cy="1880460"/>
          </a:xfrm>
        </p:grpSpPr>
        <p:sp>
          <p:nvSpPr>
            <p:cNvPr id="68" name="Shape 68"/>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69" name="Project-Feeding-Kids-Logo_FR.png"/>
            <p:cNvPicPr>
              <a:picLocks noChangeAspect="1"/>
            </p:cNvPicPr>
            <p:nvPr/>
          </p:nvPicPr>
          <p:blipFill>
            <a:blip r:embed="rId4">
              <a:extLst/>
            </a:blip>
            <a:srcRect b="9773"/>
            <a:stretch>
              <a:fillRect/>
            </a:stretch>
          </p:blipFill>
          <p:spPr>
            <a:xfrm>
              <a:off x="1693392" y="470434"/>
              <a:ext cx="3112267" cy="1389813"/>
            </a:xfrm>
            <a:prstGeom prst="rect">
              <a:avLst/>
            </a:prstGeom>
            <a:ln w="12700" cap="flat">
              <a:noFill/>
              <a:miter lim="400000"/>
            </a:ln>
            <a:effectLst/>
          </p:spPr>
        </p:pic>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18440400" y="2745250"/>
            <a:ext cx="4768652" cy="7889612"/>
          </a:xfrm>
          <a:prstGeom prst="rect">
            <a:avLst/>
          </a:prstGeom>
          <a:solidFill>
            <a:srgbClr val="67C8C6"/>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73" name="Shape 73"/>
          <p:cNvSpPr>
            <a:spLocks noGrp="1"/>
          </p:cNvSpPr>
          <p:nvPr>
            <p:ph type="body" idx="1"/>
          </p:nvPr>
        </p:nvSpPr>
        <p:spPr>
          <a:xfrm>
            <a:off x="1637902" y="3958064"/>
            <a:ext cx="16120568" cy="9207501"/>
          </a:xfrm>
          <a:prstGeom prst="rect">
            <a:avLst/>
          </a:prstGeom>
        </p:spPr>
        <p:txBody>
          <a:bodyPr/>
          <a:lstStyle/>
          <a:p>
            <a:pPr marL="723900" indent="-723900" defTabSz="457200">
              <a:spcBef>
                <a:spcPts val="2700"/>
              </a:spcBef>
              <a:buSzPct val="100000"/>
              <a:defRPr sz="4100" spc="-123"/>
            </a:pPr>
            <a:r>
              <a:t>Acceptation des paiements simple et rationalisée pour que les entreprises puissent accepter tous les principaux types de paiement, dont les cartes de crédit, cartes de débit, les cartes cadeau, les chèques électronique et commerce électronique. </a:t>
            </a:r>
          </a:p>
          <a:p>
            <a:pPr marL="723900" indent="-723900" defTabSz="457200">
              <a:spcBef>
                <a:spcPts val="2700"/>
              </a:spcBef>
              <a:buSzPct val="100000"/>
              <a:defRPr sz="4100" spc="-123"/>
            </a:pPr>
            <a:r>
              <a:t>Opère dans n’importe quel type de point de vente : en magasin en ligne ou sur les appareils mobiles. </a:t>
            </a:r>
          </a:p>
          <a:p>
            <a:pPr marL="723900" indent="-723900" defTabSz="457200">
              <a:spcBef>
                <a:spcPts val="2700"/>
              </a:spcBef>
              <a:buSzPct val="100000"/>
              <a:defRPr sz="4100" spc="-123"/>
            </a:pPr>
            <a:r>
              <a:t>Tarifs compétitifs, sans frais cachés ou modalités confuses.</a:t>
            </a:r>
          </a:p>
          <a:p>
            <a:pPr marL="723900" indent="-723900" defTabSz="457200">
              <a:spcBef>
                <a:spcPts val="2700"/>
              </a:spcBef>
              <a:buSzPct val="100000"/>
              <a:defRPr sz="4100" spc="-123"/>
            </a:pPr>
            <a:r>
              <a:t>Une plateforme technologique fiable et sécurisée. </a:t>
            </a:r>
          </a:p>
          <a:p>
            <a:pPr marL="723900" indent="-723900" defTabSz="457200">
              <a:spcBef>
                <a:spcPts val="2700"/>
              </a:spcBef>
              <a:buSzPct val="100000"/>
              <a:defRPr sz="4100" spc="-123"/>
            </a:pPr>
            <a:r>
              <a:t>Service adapté, soutien compétent et une attention                              personnalisée à partir d'un seul point de contact.</a:t>
            </a:r>
          </a:p>
        </p:txBody>
      </p:sp>
      <p:pic>
        <p:nvPicPr>
          <p:cNvPr id="74" name="Anovia_3 color.png"/>
          <p:cNvPicPr>
            <a:picLocks noChangeAspect="1"/>
          </p:cNvPicPr>
          <p:nvPr/>
        </p:nvPicPr>
        <p:blipFill>
          <a:blip r:embed="rId2">
            <a:extLst/>
          </a:blip>
          <a:stretch>
            <a:fillRect/>
          </a:stretch>
        </p:blipFill>
        <p:spPr>
          <a:xfrm>
            <a:off x="1625600" y="1054100"/>
            <a:ext cx="4064000" cy="2540000"/>
          </a:xfrm>
          <a:prstGeom prst="rect">
            <a:avLst/>
          </a:prstGeom>
          <a:ln w="12700">
            <a:miter lim="400000"/>
          </a:ln>
        </p:spPr>
      </p:pic>
      <p:sp>
        <p:nvSpPr>
          <p:cNvPr id="75" name="Shape 75"/>
          <p:cNvSpPr/>
          <p:nvPr/>
        </p:nvSpPr>
        <p:spPr>
          <a:xfrm>
            <a:off x="18525681" y="3266308"/>
            <a:ext cx="4598089" cy="67260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spcBef>
                <a:spcPts val="1000"/>
              </a:spcBef>
              <a:defRPr sz="4500" spc="-135">
                <a:solidFill>
                  <a:srgbClr val="FFFFFF"/>
                </a:solidFill>
                <a:latin typeface="Arial"/>
                <a:ea typeface="Arial"/>
                <a:cs typeface="Arial"/>
                <a:sym typeface="Arial"/>
              </a:defRPr>
            </a:pPr>
            <a:r>
              <a:rPr dirty="0"/>
              <a:t>Nous vous garantissons des économies* ou nous vous remettrons </a:t>
            </a:r>
            <a:br>
              <a:rPr dirty="0"/>
            </a:br>
            <a:r>
              <a:rPr dirty="0"/>
              <a:t>une </a:t>
            </a:r>
            <a:r>
              <a:rPr b="1" dirty="0"/>
              <a:t>carte-cadeau Visa de 100 $ </a:t>
            </a:r>
            <a:r>
              <a:rPr dirty="0"/>
              <a:t>pour votre temps.</a:t>
            </a:r>
          </a:p>
          <a:p>
            <a:pPr defTabSz="457200">
              <a:spcBef>
                <a:spcPts val="1000"/>
              </a:spcBef>
              <a:defRPr sz="3100" i="1" spc="-93">
                <a:solidFill>
                  <a:srgbClr val="FFFFFF"/>
                </a:solidFill>
                <a:latin typeface="Arial"/>
                <a:ea typeface="Arial"/>
                <a:cs typeface="Arial"/>
                <a:sym typeface="Arial"/>
              </a:defRPr>
            </a:pPr>
            <a:r>
              <a:rPr dirty="0"/>
              <a:t>*Certaines conditions s'appliquent</a:t>
            </a:r>
            <a:endParaRPr sz="1200" spc="-36"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small_business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78" name="Shape 78"/>
          <p:cNvSpPr/>
          <p:nvPr/>
        </p:nvSpPr>
        <p:spPr>
          <a:xfrm>
            <a:off x="1559395" y="5510530"/>
            <a:ext cx="9261714" cy="4676140"/>
          </a:xfrm>
          <a:prstGeom prst="rect">
            <a:avLst/>
          </a:prstGeom>
          <a:ln w="12700">
            <a:miter lim="400000"/>
          </a:ln>
          <a:effectLst>
            <a:outerShdw blurRad="152400" dist="25400" dir="5400000" rotWithShape="0">
              <a:srgbClr val="000000">
                <a:alpha val="78974"/>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90000"/>
              </a:lnSpc>
              <a:defRPr sz="15600" spc="-467">
                <a:solidFill>
                  <a:srgbClr val="FFFFFF"/>
                </a:solidFill>
              </a:defRPr>
            </a:pPr>
            <a:r>
              <a:t>Tranquilité</a:t>
            </a:r>
          </a:p>
          <a:p>
            <a:pPr>
              <a:lnSpc>
                <a:spcPct val="90000"/>
              </a:lnSpc>
              <a:defRPr sz="8400" spc="-252">
                <a:solidFill>
                  <a:srgbClr val="FFFFFF"/>
                </a:solidFill>
              </a:defRPr>
            </a:pPr>
            <a:r>
              <a:t>D’ESPRIT</a:t>
            </a:r>
          </a:p>
        </p:txBody>
      </p:sp>
      <p:sp>
        <p:nvSpPr>
          <p:cNvPr id="79" name="Shape 79"/>
          <p:cNvSpPr/>
          <p:nvPr/>
        </p:nvSpPr>
        <p:spPr>
          <a:xfrm>
            <a:off x="3659452" y="8266962"/>
            <a:ext cx="5061599" cy="0"/>
          </a:xfrm>
          <a:prstGeom prst="line">
            <a:avLst/>
          </a:prstGeom>
          <a:ln w="25400">
            <a:solidFill>
              <a:srgbClr val="FFFFFF"/>
            </a:solidFill>
            <a:miter lim="400000"/>
          </a:ln>
        </p:spPr>
        <p:txBody>
          <a:bodyPr lIns="50800" tIns="50800" rIns="50800" bIns="50800" anchor="ctr"/>
          <a:lstStyle/>
          <a:p>
            <a:pPr>
              <a:defRPr sz="3200"/>
            </a:pPr>
            <a:endParaRPr/>
          </a:p>
        </p:txBody>
      </p:sp>
      <p:pic>
        <p:nvPicPr>
          <p:cNvPr id="80" name="Authorized Dealer-White.png"/>
          <p:cNvPicPr>
            <a:picLocks noChangeAspect="1"/>
          </p:cNvPicPr>
          <p:nvPr/>
        </p:nvPicPr>
        <p:blipFill>
          <a:blip r:embed="rId3">
            <a:extLst/>
          </a:blip>
          <a:stretch>
            <a:fillRect/>
          </a:stretch>
        </p:blipFill>
        <p:spPr>
          <a:xfrm>
            <a:off x="4582510" y="1830333"/>
            <a:ext cx="8955690" cy="1927140"/>
          </a:xfrm>
          <a:prstGeom prst="rect">
            <a:avLst/>
          </a:prstGeom>
          <a:ln w="12700">
            <a:miter lim="400000"/>
          </a:ln>
          <a:effectLst>
            <a:outerShdw blurRad="152400" dist="25400" dir="5400000" rotWithShape="0">
              <a:srgbClr val="000000">
                <a:alpha val="78974"/>
              </a:srgbClr>
            </a:outerShdw>
          </a:effectLst>
        </p:spPr>
      </p:pic>
      <p:grpSp>
        <p:nvGrpSpPr>
          <p:cNvPr id="83" name="Group 83"/>
          <p:cNvGrpSpPr/>
          <p:nvPr/>
        </p:nvGrpSpPr>
        <p:grpSpPr>
          <a:xfrm>
            <a:off x="1295356" y="1121690"/>
            <a:ext cx="2890105" cy="3344512"/>
            <a:chOff x="0" y="0"/>
            <a:chExt cx="2890103" cy="3344511"/>
          </a:xfrm>
        </p:grpSpPr>
        <p:sp>
          <p:nvSpPr>
            <p:cNvPr id="81" name="Shape 81"/>
            <p:cNvSpPr/>
            <p:nvPr/>
          </p:nvSpPr>
          <p:spPr>
            <a:xfrm>
              <a:off x="0" y="0"/>
              <a:ext cx="2890104" cy="333106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82" name="ADT PRO (EN).png"/>
            <p:cNvPicPr>
              <a:picLocks noChangeAspect="1"/>
            </p:cNvPicPr>
            <p:nvPr/>
          </p:nvPicPr>
          <p:blipFill>
            <a:blip r:embed="rId4">
              <a:extLst/>
            </a:blip>
            <a:stretch>
              <a:fillRect/>
            </a:stretch>
          </p:blipFill>
          <p:spPr>
            <a:xfrm>
              <a:off x="233465" y="185212"/>
              <a:ext cx="2524632" cy="3159300"/>
            </a:xfrm>
            <a:prstGeom prst="rect">
              <a:avLst/>
            </a:prstGeom>
            <a:ln w="12700" cap="flat">
              <a:noFill/>
              <a:miter lim="400000"/>
            </a:ln>
            <a:effectLst/>
          </p:spPr>
        </p:pic>
      </p:grpSp>
      <p:grpSp>
        <p:nvGrpSpPr>
          <p:cNvPr id="86" name="Group 86"/>
          <p:cNvGrpSpPr/>
          <p:nvPr/>
        </p:nvGrpSpPr>
        <p:grpSpPr>
          <a:xfrm>
            <a:off x="1012907" y="11011259"/>
            <a:ext cx="3889263" cy="1880461"/>
            <a:chOff x="1305007" y="46463"/>
            <a:chExt cx="3889262" cy="1880460"/>
          </a:xfrm>
        </p:grpSpPr>
        <p:sp>
          <p:nvSpPr>
            <p:cNvPr id="84" name="Shape 84"/>
            <p:cNvSpPr/>
            <p:nvPr/>
          </p:nvSpPr>
          <p:spPr>
            <a:xfrm>
              <a:off x="1305007" y="46463"/>
              <a:ext cx="3889263" cy="1880461"/>
            </a:xfrm>
            <a:prstGeom prst="rect">
              <a:avLst/>
            </a:prstGeom>
            <a:solidFill>
              <a:srgbClr val="FFFFFF">
                <a:alpha val="87407"/>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85" name="Project-Feeding-Kids-Logo_FR.png"/>
            <p:cNvPicPr>
              <a:picLocks noChangeAspect="1"/>
            </p:cNvPicPr>
            <p:nvPr/>
          </p:nvPicPr>
          <p:blipFill>
            <a:blip r:embed="rId5">
              <a:extLst/>
            </a:blip>
            <a:srcRect b="9773"/>
            <a:stretch>
              <a:fillRect/>
            </a:stretch>
          </p:blipFill>
          <p:spPr>
            <a:xfrm>
              <a:off x="1693392" y="470434"/>
              <a:ext cx="3112267" cy="1389813"/>
            </a:xfrm>
            <a:prstGeom prst="rect">
              <a:avLst/>
            </a:prstGeom>
            <a:ln w="12700" cap="flat">
              <a:noFill/>
              <a:miter lim="400000"/>
            </a:ln>
            <a:effectLst/>
          </p:spPr>
        </p:pic>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1"/>
          </p:nvPr>
        </p:nvSpPr>
        <p:spPr>
          <a:xfrm>
            <a:off x="1637902" y="3496173"/>
            <a:ext cx="21482547" cy="9207501"/>
          </a:xfrm>
          <a:prstGeom prst="rect">
            <a:avLst/>
          </a:prstGeom>
        </p:spPr>
        <p:txBody>
          <a:bodyPr/>
          <a:lstStyle/>
          <a:p>
            <a:pPr marL="723900" indent="-723900" defTabSz="457200">
              <a:spcBef>
                <a:spcPts val="2700"/>
              </a:spcBef>
              <a:buSzPct val="100000"/>
              <a:defRPr sz="5100" spc="-153"/>
            </a:pPr>
            <a:r>
              <a:t>Système de domotique sans fil. </a:t>
            </a:r>
          </a:p>
          <a:p>
            <a:pPr marL="723900" indent="-723900" defTabSz="457200">
              <a:spcBef>
                <a:spcPts val="2700"/>
              </a:spcBef>
              <a:buSzPct val="100000"/>
              <a:defRPr sz="5100" spc="-153"/>
            </a:pPr>
            <a:r>
              <a:t>Fonctionne à l’aide de votre téléphone intelligent ou d’un appareil ayant accès à Internet.</a:t>
            </a:r>
          </a:p>
          <a:p>
            <a:pPr marL="723900" indent="-723900" defTabSz="457200">
              <a:spcBef>
                <a:spcPts val="2700"/>
              </a:spcBef>
              <a:buSzPct val="100000"/>
              <a:defRPr sz="5100" spc="-153"/>
            </a:pPr>
            <a:r>
              <a:t>Possibilité d’ajuster automatiquement le thermostat. </a:t>
            </a:r>
          </a:p>
          <a:p>
            <a:pPr marL="723900" indent="-723900" defTabSz="457200">
              <a:spcBef>
                <a:spcPts val="2700"/>
              </a:spcBef>
              <a:buSzPct val="100000"/>
              <a:defRPr sz="5100" spc="-153"/>
            </a:pPr>
            <a:r>
              <a:t>Surveillance vidéo.</a:t>
            </a:r>
          </a:p>
          <a:p>
            <a:pPr marL="723900" indent="-723900" defTabSz="457200">
              <a:spcBef>
                <a:spcPts val="2700"/>
              </a:spcBef>
              <a:buSzPct val="100000"/>
              <a:defRPr sz="5100" spc="-153"/>
            </a:pPr>
            <a:r>
              <a:t>Ayez l’esprit tranquille lorsque vous êtes à l’extérieur du bureau. </a:t>
            </a:r>
          </a:p>
          <a:p>
            <a:pPr marL="723900" indent="-723900" defTabSz="457200">
              <a:spcBef>
                <a:spcPts val="2700"/>
              </a:spcBef>
              <a:buSzPct val="100000"/>
              <a:defRPr sz="5100" spc="-153"/>
            </a:pPr>
            <a:r>
              <a:t>Système entièrement intégré et personnalisable.</a:t>
            </a:r>
          </a:p>
          <a:p>
            <a:pPr marL="723900" indent="-723900" defTabSz="457200">
              <a:spcBef>
                <a:spcPts val="2700"/>
              </a:spcBef>
              <a:buSzPct val="100000"/>
              <a:defRPr sz="5100" spc="-153"/>
            </a:pPr>
            <a:r>
              <a:t>Offert dans toutes les provinces à l’exception du Québec.</a:t>
            </a:r>
          </a:p>
        </p:txBody>
      </p:sp>
      <p:pic>
        <p:nvPicPr>
          <p:cNvPr id="89" name="Authorized Dealer-Orange.png"/>
          <p:cNvPicPr>
            <a:picLocks noChangeAspect="1"/>
          </p:cNvPicPr>
          <p:nvPr/>
        </p:nvPicPr>
        <p:blipFill>
          <a:blip r:embed="rId2">
            <a:extLst/>
          </a:blip>
          <a:stretch>
            <a:fillRect/>
          </a:stretch>
        </p:blipFill>
        <p:spPr>
          <a:xfrm>
            <a:off x="1579025" y="1511661"/>
            <a:ext cx="7527845" cy="1619887"/>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1"/>
          </p:nvPr>
        </p:nvSpPr>
        <p:spPr>
          <a:xfrm>
            <a:off x="1637902" y="4516864"/>
            <a:ext cx="21482547" cy="9207501"/>
          </a:xfrm>
          <a:prstGeom prst="rect">
            <a:avLst/>
          </a:prstGeom>
        </p:spPr>
        <p:txBody>
          <a:bodyPr/>
          <a:lstStyle/>
          <a:p>
            <a:pPr marL="723900" indent="-723900" defTabSz="457200">
              <a:spcBef>
                <a:spcPts val="3400"/>
              </a:spcBef>
              <a:buSzPct val="100000"/>
              <a:defRPr sz="4500" spc="-135"/>
            </a:pPr>
            <a:r>
              <a:t>Système interactif pour les petites entreprises. </a:t>
            </a:r>
          </a:p>
          <a:p>
            <a:pPr marL="723900" indent="-723900" defTabSz="457200">
              <a:spcBef>
                <a:spcPts val="3400"/>
              </a:spcBef>
              <a:buSzPct val="100000"/>
              <a:defRPr sz="4500" spc="-135"/>
            </a:pPr>
            <a:r>
              <a:t>Recevez des notifications sur le statut de votre système et soyez mis au courant lorsque votre système a été armé ou désarmé. </a:t>
            </a:r>
          </a:p>
          <a:p>
            <a:pPr marL="723900" indent="-723900" defTabSz="457200">
              <a:spcBef>
                <a:spcPts val="3400"/>
              </a:spcBef>
              <a:buSzPct val="100000"/>
              <a:defRPr sz="4500" spc="-135"/>
            </a:pPr>
            <a:r>
              <a:t>Couverture nationale, dans toutes les provinces.</a:t>
            </a:r>
          </a:p>
          <a:p>
            <a:pPr marL="723900" indent="-723900" defTabSz="457200">
              <a:spcBef>
                <a:spcPts val="3400"/>
              </a:spcBef>
              <a:buSzPct val="100000"/>
              <a:defRPr sz="4500" spc="-135"/>
            </a:pPr>
            <a:r>
              <a:t>Des centres de surveillance d'intrusion de pointe. </a:t>
            </a:r>
          </a:p>
          <a:p>
            <a:pPr marL="723900" indent="-723900" defTabSz="457200">
              <a:spcBef>
                <a:spcPts val="3400"/>
              </a:spcBef>
              <a:buSzPct val="100000"/>
              <a:defRPr sz="4500" spc="-135"/>
            </a:pPr>
            <a:r>
              <a:t>Gérez votre système interactif depuis votre téléphone intelligent, tablette ou ordinateur.</a:t>
            </a:r>
          </a:p>
          <a:p>
            <a:pPr marL="723900" indent="-723900" defTabSz="457200">
              <a:spcBef>
                <a:spcPts val="3400"/>
              </a:spcBef>
              <a:buSzPct val="100000"/>
              <a:defRPr sz="4500" spc="-135"/>
            </a:pPr>
            <a:r>
              <a:t>Économisez sur votre assurance commerciale.</a:t>
            </a:r>
          </a:p>
        </p:txBody>
      </p:sp>
      <p:pic>
        <p:nvPicPr>
          <p:cNvPr id="92" name="ADT PRO (EN).png"/>
          <p:cNvPicPr>
            <a:picLocks noChangeAspect="1"/>
          </p:cNvPicPr>
          <p:nvPr/>
        </p:nvPicPr>
        <p:blipFill>
          <a:blip r:embed="rId2">
            <a:extLst/>
          </a:blip>
          <a:stretch>
            <a:fillRect/>
          </a:stretch>
        </p:blipFill>
        <p:spPr>
          <a:xfrm>
            <a:off x="1579622" y="697303"/>
            <a:ext cx="2935665" cy="3673662"/>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TotalTime>
  <Words>462</Words>
  <Application>Microsoft Macintosh PowerPoint</Application>
  <PresentationFormat>Custom</PresentationFormat>
  <Paragraphs>51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vt:lpstr>
      <vt:lpstr>Helvetica Light</vt:lpstr>
      <vt:lpstr>Helvetica Neue</vt:lpstr>
      <vt:lpstr>White</vt:lpstr>
      <vt:lpstr>Services commerciaux au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commerciaux au Canada</dc:title>
  <dc:creator>Vanessa Brunette</dc:creator>
  <cp:lastModifiedBy>Microsoft Office User</cp:lastModifiedBy>
  <cp:revision>4</cp:revision>
  <dcterms:modified xsi:type="dcterms:W3CDTF">2018-06-29T21:59:59Z</dcterms:modified>
</cp:coreProperties>
</file>