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4" r:id="rId9"/>
    <p:sldId id="266" r:id="rId10"/>
    <p:sldId id="267" r:id="rId11"/>
    <p:sldId id="268" r:id="rId12"/>
    <p:sldId id="270" r:id="rId13"/>
    <p:sldId id="271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54" d="100"/>
          <a:sy n="54" d="100"/>
        </p:scale>
        <p:origin x="792" y="2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5949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4400" spc="-132"/>
            </a:lvl1pPr>
            <a:lvl2pPr marL="0" indent="228600" algn="ctr">
              <a:spcBef>
                <a:spcPts val="0"/>
              </a:spcBef>
              <a:buSzTx/>
              <a:buNone/>
              <a:defRPr sz="4400" spc="-132"/>
            </a:lvl2pPr>
            <a:lvl3pPr marL="0" indent="457200" algn="ctr">
              <a:spcBef>
                <a:spcPts val="0"/>
              </a:spcBef>
              <a:buSzTx/>
              <a:buNone/>
              <a:defRPr sz="4400" spc="-132"/>
            </a:lvl3pPr>
            <a:lvl4pPr marL="0" indent="685800" algn="ctr">
              <a:spcBef>
                <a:spcPts val="0"/>
              </a:spcBef>
              <a:buSzTx/>
              <a:buNone/>
              <a:defRPr sz="4400" spc="-132"/>
            </a:lvl4pPr>
            <a:lvl5pPr marL="0" indent="914400" algn="ctr">
              <a:spcBef>
                <a:spcPts val="0"/>
              </a:spcBef>
              <a:buSzTx/>
              <a:buNone/>
              <a:defRPr sz="4400" spc="-13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71531" y="11882700"/>
            <a:ext cx="24527062" cy="1191278"/>
            <a:chOff x="0" y="0"/>
            <a:chExt cx="24527061" cy="1191277"/>
          </a:xfrm>
        </p:grpSpPr>
        <p:pic>
          <p:nvPicPr>
            <p:cNvPr id="18" name="product_icons.png" descr="product_icons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32" r="732" b="144"/>
            <a:stretch>
              <a:fillRect/>
            </a:stretch>
          </p:blipFill>
          <p:spPr>
            <a:xfrm>
              <a:off x="0" y="0"/>
              <a:ext cx="12288296" cy="1191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roduct_icons.png" descr="product_icons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32" r="732" b="144"/>
            <a:stretch>
              <a:fillRect/>
            </a:stretch>
          </p:blipFill>
          <p:spPr>
            <a:xfrm>
              <a:off x="12238765" y="0"/>
              <a:ext cx="12288297" cy="1191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1"/>
          <p:cNvSpPr/>
          <p:nvPr/>
        </p:nvSpPr>
        <p:spPr>
          <a:xfrm>
            <a:off x="-25400" y="13068300"/>
            <a:ext cx="24434799" cy="767160"/>
          </a:xfrm>
          <a:prstGeom prst="rect">
            <a:avLst/>
          </a:prstGeom>
          <a:solidFill>
            <a:srgbClr val="5079B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71531" y="11882700"/>
            <a:ext cx="24527062" cy="1191278"/>
            <a:chOff x="0" y="0"/>
            <a:chExt cx="24527061" cy="1191277"/>
          </a:xfrm>
        </p:grpSpPr>
        <p:pic>
          <p:nvPicPr>
            <p:cNvPr id="4" name="product_icons.png" descr="product_icons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32" r="732" b="144"/>
            <a:stretch>
              <a:fillRect/>
            </a:stretch>
          </p:blipFill>
          <p:spPr>
            <a:xfrm>
              <a:off x="0" y="0"/>
              <a:ext cx="12288296" cy="1191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roduct_icons.png" descr="product_icons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32" r="732" b="144"/>
            <a:stretch>
              <a:fillRect/>
            </a:stretch>
          </p:blipFill>
          <p:spPr>
            <a:xfrm>
              <a:off x="12238765" y="0"/>
              <a:ext cx="12288297" cy="1191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/>
          <p:nvPr/>
        </p:nvSpPr>
        <p:spPr>
          <a:xfrm>
            <a:off x="-25400" y="13068300"/>
            <a:ext cx="24434799" cy="767160"/>
          </a:xfrm>
          <a:prstGeom prst="rect">
            <a:avLst/>
          </a:prstGeom>
          <a:solidFill>
            <a:srgbClr val="5079B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8" name="ACN_1C_Blue.png" descr="ACN_1C_Blu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90344" y="11332369"/>
            <a:ext cx="1609192" cy="41963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ctrTitle"/>
          </p:nvPr>
        </p:nvSpPr>
        <p:spPr>
          <a:xfrm>
            <a:off x="13594" y="741893"/>
            <a:ext cx="24356814" cy="4648201"/>
          </a:xfrm>
          <a:prstGeom prst="rect">
            <a:avLst/>
          </a:prstGeom>
        </p:spPr>
        <p:txBody>
          <a:bodyPr/>
          <a:lstStyle/>
          <a:p>
            <a:r>
              <a:rPr dirty="0"/>
              <a:t>Canada Business Products</a:t>
            </a:r>
          </a:p>
        </p:txBody>
      </p:sp>
      <p:pic>
        <p:nvPicPr>
          <p:cNvPr id="41" name="ACN_1C_Blue.png" descr="ACN_1C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4664" y="1802828"/>
            <a:ext cx="3574672" cy="93217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7865976" y="6164433"/>
            <a:ext cx="8652048" cy="4847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457200">
              <a:spcBef>
                <a:spcPts val="2500"/>
              </a:spcBef>
              <a:defRPr sz="4500" spc="-135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ACN High Speed Internet + Voice</a:t>
            </a:r>
          </a:p>
          <a:p>
            <a:pPr defTabSz="457200">
              <a:spcBef>
                <a:spcPts val="2500"/>
              </a:spcBef>
              <a:defRPr sz="4500" spc="-135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DigitalTalk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i="1" dirty="0"/>
              <a:t>Express</a:t>
            </a:r>
            <a:r>
              <a:rPr lang="en-US" dirty="0"/>
              <a:t> </a:t>
            </a:r>
            <a:r>
              <a:rPr dirty="0"/>
              <a:t>Phone Service</a:t>
            </a:r>
          </a:p>
          <a:p>
            <a:pPr defTabSz="457200">
              <a:spcBef>
                <a:spcPts val="2500"/>
              </a:spcBef>
              <a:defRPr sz="4500" spc="-135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Energy</a:t>
            </a:r>
          </a:p>
          <a:p>
            <a:pPr defTabSz="457200">
              <a:spcBef>
                <a:spcPts val="2500"/>
              </a:spcBef>
              <a:defRPr sz="4500" spc="-135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Security and Automation</a:t>
            </a:r>
            <a:endParaRPr lang="fr-CA" dirty="0"/>
          </a:p>
          <a:p>
            <a:pPr defTabSz="457200">
              <a:spcBef>
                <a:spcPts val="2500"/>
              </a:spcBef>
              <a:defRPr sz="4500" spc="-135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A" dirty="0"/>
              <a:t>Merchant Services</a:t>
            </a:r>
            <a:endParaRPr dirty="0"/>
          </a:p>
        </p:txBody>
      </p:sp>
      <p:sp>
        <p:nvSpPr>
          <p:cNvPr id="43" name="Shape 43"/>
          <p:cNvSpPr/>
          <p:nvPr/>
        </p:nvSpPr>
        <p:spPr>
          <a:xfrm>
            <a:off x="10037078" y="3065993"/>
            <a:ext cx="4309844" cy="1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/>
          </a:p>
        </p:txBody>
      </p:sp>
      <p:sp>
        <p:nvSpPr>
          <p:cNvPr id="44" name="Shape 44"/>
          <p:cNvSpPr/>
          <p:nvPr/>
        </p:nvSpPr>
        <p:spPr>
          <a:xfrm>
            <a:off x="1145787" y="5524422"/>
            <a:ext cx="2209242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1637902" y="3704064"/>
            <a:ext cx="21108195" cy="92075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900"/>
              </a:spcBef>
            </a:pPr>
            <a:r>
              <a:rPr lang="en-US" dirty="0"/>
              <a:t>Available in Alberta and Ontario</a:t>
            </a:r>
          </a:p>
          <a:p>
            <a:pPr>
              <a:spcBef>
                <a:spcPts val="2900"/>
              </a:spcBef>
            </a:pPr>
            <a:r>
              <a:rPr lang="en-US" b="1" dirty="0"/>
              <a:t>Same Reliable Service: </a:t>
            </a:r>
            <a:r>
              <a:rPr lang="en-US" dirty="0"/>
              <a:t>No change in delivery or maintenance of natural gas or electricity service – this continues to be provided by the local utility</a:t>
            </a:r>
          </a:p>
          <a:p>
            <a:pPr>
              <a:spcBef>
                <a:spcPts val="2900"/>
              </a:spcBef>
            </a:pPr>
            <a:r>
              <a:rPr lang="en-US" b="1" dirty="0"/>
              <a:t>More Options: </a:t>
            </a:r>
            <a:r>
              <a:rPr lang="en-US" dirty="0"/>
              <a:t>Variety of plans and pricing options not available through existing utility with contract lengths to meet your needs</a:t>
            </a:r>
          </a:p>
          <a:p>
            <a:pPr>
              <a:spcBef>
                <a:spcPts val="2900"/>
              </a:spcBef>
            </a:pPr>
            <a:r>
              <a:rPr lang="en-US" b="1" dirty="0"/>
              <a:t>Customized Pricing Proposal for Businesses (</a:t>
            </a:r>
            <a:r>
              <a:rPr lang="en-US" b="1" i="1" dirty="0"/>
              <a:t>Alberta only</a:t>
            </a:r>
            <a:r>
              <a:rPr lang="en-US" b="1" dirty="0"/>
              <a:t>): </a:t>
            </a:r>
            <a:r>
              <a:rPr lang="en-US" dirty="0"/>
              <a:t>Best available price from </a:t>
            </a:r>
            <a:r>
              <a:rPr lang="en-US" dirty="0" err="1"/>
              <a:t>XOOM</a:t>
            </a:r>
            <a:r>
              <a:rPr lang="en-US" dirty="0"/>
              <a:t> based on usage, plan and length of contract</a:t>
            </a:r>
            <a:endParaRPr b="1" dirty="0"/>
          </a:p>
        </p:txBody>
      </p:sp>
      <p:pic>
        <p:nvPicPr>
          <p:cNvPr id="105" name="XOOMLogo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1581150"/>
            <a:ext cx="6253334" cy="1826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F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roject Feeding Kids Logo_MAIN_DarkerVersion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13597159" y="1506946"/>
            <a:ext cx="8894259" cy="354160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14281571" y="5398173"/>
            <a:ext cx="8696578" cy="613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5600" spc="-168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Every time you purchase an ACN service, you help feed a child.  Every time you pay your ACN DigitalTalk</a:t>
            </a:r>
            <a:r>
              <a:rPr baseline="31999" dirty="0"/>
              <a:t>®</a:t>
            </a:r>
            <a:r>
              <a:rPr dirty="0"/>
              <a:t> </a:t>
            </a:r>
            <a:r>
              <a:rPr i="1" dirty="0"/>
              <a:t>Express</a:t>
            </a:r>
            <a:r>
              <a:rPr lang="en-US" i="1" dirty="0"/>
              <a:t> </a:t>
            </a:r>
            <a:r>
              <a:rPr lang="en-US" dirty="0"/>
              <a:t>or ACN High Speed Internet </a:t>
            </a:r>
            <a:r>
              <a:rPr dirty="0"/>
              <a:t>bill each month, you help feed another child. 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ompu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6582718" y="2778373"/>
            <a:ext cx="11218563" cy="628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8500" spc="-255">
                <a:solidFill>
                  <a:srgbClr val="102C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Visit your ACN Storefront for the latest info on all of ACN’s products and services!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ACN_1C_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5663" y="4356935"/>
            <a:ext cx="15452674" cy="402854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21259800" y="10718800"/>
            <a:ext cx="2363788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usiness_ph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4" y="0"/>
            <a:ext cx="24365952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" name="Group 49"/>
          <p:cNvGrpSpPr/>
          <p:nvPr/>
        </p:nvGrpSpPr>
        <p:grpSpPr>
          <a:xfrm>
            <a:off x="957262" y="10964795"/>
            <a:ext cx="3889263" cy="1880461"/>
            <a:chOff x="1249362" y="0"/>
            <a:chExt cx="3889262" cy="1880460"/>
          </a:xfrm>
        </p:grpSpPr>
        <p:sp>
          <p:nvSpPr>
            <p:cNvPr id="47" name="Shape 47"/>
            <p:cNvSpPr/>
            <p:nvPr/>
          </p:nvSpPr>
          <p:spPr>
            <a:xfrm>
              <a:off x="1249362" y="0"/>
              <a:ext cx="3889263" cy="1880461"/>
            </a:xfrm>
            <a:prstGeom prst="rect">
              <a:avLst/>
            </a:prstGeom>
            <a:solidFill>
              <a:srgbClr val="FFFFFF">
                <a:alpha val="874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48" name="Project Feeding Kids Logo_MAIN_DarkerVersion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93491" y="366973"/>
              <a:ext cx="3112267" cy="1239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" name="Shape 50"/>
          <p:cNvSpPr/>
          <p:nvPr/>
        </p:nvSpPr>
        <p:spPr>
          <a:xfrm>
            <a:off x="1846143" y="6130915"/>
            <a:ext cx="9261714" cy="283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pc="-150">
                <a:solidFill>
                  <a:srgbClr val="102C53"/>
                </a:solidFill>
              </a:defRPr>
            </a:pPr>
            <a:r>
              <a:rPr dirty="0"/>
              <a:t>Pick the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SERVICE</a:t>
            </a:r>
            <a:r>
              <a:rPr dirty="0"/>
              <a:t> and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PLAN</a:t>
            </a:r>
            <a:r>
              <a:rPr dirty="0"/>
              <a:t> that works for your business and </a:t>
            </a:r>
            <a:r>
              <a:rPr sz="7900" b="1" spc="-236" dirty="0">
                <a:latin typeface="Helvetica"/>
                <a:ea typeface="Helvetica"/>
                <a:cs typeface="Helvetica"/>
                <a:sym typeface="Helvetica"/>
              </a:rPr>
              <a:t>SAVE MONEY!</a:t>
            </a:r>
          </a:p>
        </p:txBody>
      </p:sp>
      <p:pic>
        <p:nvPicPr>
          <p:cNvPr id="51" name="ACN_HSI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7850" y="1308100"/>
            <a:ext cx="8140700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ACNDigitalTalkExpress_outlin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09405" y="2829212"/>
            <a:ext cx="8457315" cy="1275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108194" cy="9207500"/>
          </a:xfrm>
          <a:prstGeom prst="rect">
            <a:avLst/>
          </a:prstGeom>
        </p:spPr>
        <p:txBody>
          <a:bodyPr/>
          <a:lstStyle/>
          <a:p>
            <a:pPr marL="762000" indent="-762000" defTabSz="457200">
              <a:spcBef>
                <a:spcPts val="5300"/>
              </a:spcBef>
              <a:buSzPct val="100000"/>
              <a:defRPr sz="5900" spc="-177"/>
            </a:pPr>
            <a:r>
              <a:rPr dirty="0"/>
              <a:t>Bundle High Speed Internet in Ontario and Quebec with ACN DigitalTalk</a:t>
            </a:r>
            <a:r>
              <a:rPr baseline="31999" dirty="0"/>
              <a:t>®</a:t>
            </a:r>
            <a:r>
              <a:rPr dirty="0"/>
              <a:t> </a:t>
            </a:r>
            <a:r>
              <a:rPr i="1" dirty="0"/>
              <a:t>Express</a:t>
            </a:r>
            <a:r>
              <a:rPr dirty="0"/>
              <a:t> </a:t>
            </a:r>
            <a:endParaRPr lang="en-US" dirty="0"/>
          </a:p>
          <a:p>
            <a:pPr marL="762000" indent="-762000" defTabSz="457200">
              <a:spcBef>
                <a:spcPts val="5300"/>
              </a:spcBef>
              <a:buSzPct val="100000"/>
              <a:defRPr sz="5900" spc="-177"/>
            </a:pPr>
            <a:r>
              <a:rPr dirty="0"/>
              <a:t>Customers get one bill, one service provider and one number to call</a:t>
            </a:r>
          </a:p>
          <a:p>
            <a:pPr marL="762000" indent="-762000" defTabSz="457200">
              <a:spcBef>
                <a:spcPts val="5300"/>
              </a:spcBef>
              <a:buSzPct val="100000"/>
              <a:defRPr sz="5900" spc="-177"/>
            </a:pPr>
            <a:r>
              <a:rPr dirty="0"/>
              <a:t>Competitively priced and can save business more</a:t>
            </a:r>
          </a:p>
        </p:txBody>
      </p:sp>
      <p:pic>
        <p:nvPicPr>
          <p:cNvPr id="56" name="ACN_HSI+Voice_out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2750" y="1607447"/>
            <a:ext cx="10112134" cy="889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108194" cy="84676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7700" indent="-647700" defTabSz="388620">
              <a:spcBef>
                <a:spcPts val="3700"/>
              </a:spcBef>
              <a:buSzPct val="100000"/>
              <a:defRPr sz="5015" spc="-100"/>
            </a:pPr>
            <a:r>
              <a:rPr dirty="0"/>
              <a:t>Complete affordable VoIP-Based Business Phone Service</a:t>
            </a:r>
          </a:p>
          <a:p>
            <a:pPr marL="647700" indent="-647700" defTabSz="388620">
              <a:spcBef>
                <a:spcPts val="3700"/>
              </a:spcBef>
              <a:buSzPct val="100000"/>
              <a:defRPr sz="5015" spc="-100"/>
            </a:pPr>
            <a:r>
              <a:rPr lang="en-US" dirty="0"/>
              <a:t>Includes*</a:t>
            </a:r>
            <a:r>
              <a:rPr dirty="0"/>
              <a:t> local and long distance calling </a:t>
            </a:r>
            <a:r>
              <a:rPr lang="en-US" dirty="0"/>
              <a:t>to</a:t>
            </a:r>
            <a:r>
              <a:rPr dirty="0"/>
              <a:t> Canada and the United States</a:t>
            </a:r>
          </a:p>
          <a:p>
            <a:pPr marL="647700" indent="-647700" defTabSz="388620">
              <a:spcBef>
                <a:spcPts val="3700"/>
              </a:spcBef>
              <a:buSzPct val="100000"/>
              <a:defRPr sz="5015" spc="-100"/>
            </a:pPr>
            <a:r>
              <a:rPr dirty="0"/>
              <a:t>Two options:</a:t>
            </a:r>
          </a:p>
          <a:p>
            <a:pPr marL="1349375" lvl="3" indent="-766445" defTabSz="388620">
              <a:spcBef>
                <a:spcPts val="3700"/>
              </a:spcBef>
              <a:buSzPct val="100000"/>
              <a:buAutoNum type="arabicPeriod"/>
              <a:defRPr sz="5015" spc="-100"/>
            </a:pPr>
            <a:r>
              <a:rPr dirty="0"/>
              <a:t>Choose DigitalTalk</a:t>
            </a:r>
            <a:r>
              <a:rPr baseline="31999" dirty="0"/>
              <a:t>® </a:t>
            </a:r>
            <a:r>
              <a:rPr i="1" dirty="0"/>
              <a:t>Express</a:t>
            </a:r>
            <a:r>
              <a:rPr dirty="0"/>
              <a:t> Phone Adapter</a:t>
            </a:r>
            <a:br>
              <a:rPr dirty="0"/>
            </a:br>
            <a:r>
              <a:rPr sz="4000" spc="-85" dirty="0"/>
              <a:t>Love your current phone? Use your existing phone system with options for up to </a:t>
            </a:r>
            <a:r>
              <a:rPr lang="en-US" sz="4000" spc="-85" dirty="0"/>
              <a:t>4</a:t>
            </a:r>
            <a:r>
              <a:rPr sz="4000" spc="-85" dirty="0"/>
              <a:t> lines</a:t>
            </a:r>
          </a:p>
          <a:p>
            <a:pPr marL="1349375" lvl="3" indent="-766445" defTabSz="388620">
              <a:spcBef>
                <a:spcPts val="3700"/>
              </a:spcBef>
              <a:buSzPct val="100000"/>
              <a:buFontTx/>
              <a:buAutoNum type="arabicPeriod"/>
              <a:defRPr sz="5015" spc="-100"/>
            </a:pPr>
            <a:r>
              <a:rPr dirty="0"/>
              <a:t>Choose DigitalTalk</a:t>
            </a:r>
            <a:r>
              <a:rPr baseline="31999" dirty="0"/>
              <a:t>®</a:t>
            </a:r>
            <a:r>
              <a:rPr dirty="0"/>
              <a:t> </a:t>
            </a:r>
            <a:r>
              <a:rPr i="1" dirty="0"/>
              <a:t>Express</a:t>
            </a:r>
            <a:br>
              <a:rPr dirty="0"/>
            </a:br>
            <a:r>
              <a:rPr sz="4000" spc="-85" dirty="0"/>
              <a:t>Want a new phone? This is a complete phone solution</a:t>
            </a:r>
            <a:r>
              <a:rPr lang="en-US" sz="4000" spc="-85" dirty="0"/>
              <a:t> with options for up to 4 lines</a:t>
            </a:r>
          </a:p>
        </p:txBody>
      </p:sp>
      <p:pic>
        <p:nvPicPr>
          <p:cNvPr id="59" name="ACNDigitalTalkExpress_out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350" y="1403350"/>
            <a:ext cx="9182100" cy="13843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085850" y="11304835"/>
            <a:ext cx="202120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000" i="1" dirty="0">
                <a:solidFill>
                  <a:schemeClr val="tx2"/>
                </a:solidFill>
              </a:rPr>
              <a:t>* Subject to ACN’s Acceptable Use Policy. Limit 3,000 minutes in aggregate during each monthly billing cycle. Call time to Bangladesh limited to 1,500 minutes per service month.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redit_car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6852920" y="5719914"/>
            <a:ext cx="9261714" cy="523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spc="-252">
                <a:solidFill>
                  <a:srgbClr val="FFFFFF"/>
                </a:solidFill>
              </a:defRPr>
            </a:pPr>
            <a:r>
              <a:rPr dirty="0"/>
              <a:t>Simple.</a:t>
            </a:r>
          </a:p>
          <a:p>
            <a:pPr>
              <a:defRPr sz="8400" spc="-252">
                <a:solidFill>
                  <a:srgbClr val="FFFFFF"/>
                </a:solidFill>
              </a:defRPr>
            </a:pPr>
            <a:r>
              <a:rPr dirty="0"/>
              <a:t>Affordable.</a:t>
            </a:r>
          </a:p>
          <a:p>
            <a:pPr>
              <a:defRPr sz="8400" spc="-252">
                <a:solidFill>
                  <a:srgbClr val="FFFFFF"/>
                </a:solidFill>
              </a:defRPr>
            </a:pPr>
            <a:r>
              <a:rPr dirty="0"/>
              <a:t>Merchant Services.</a:t>
            </a:r>
          </a:p>
        </p:txBody>
      </p:sp>
      <p:sp>
        <p:nvSpPr>
          <p:cNvPr id="66" name="Shape 66"/>
          <p:cNvSpPr/>
          <p:nvPr/>
        </p:nvSpPr>
        <p:spPr>
          <a:xfrm>
            <a:off x="8368778" y="9073646"/>
            <a:ext cx="6229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/>
          </a:p>
        </p:txBody>
      </p:sp>
      <p:grpSp>
        <p:nvGrpSpPr>
          <p:cNvPr id="69" name="Group 69"/>
          <p:cNvGrpSpPr/>
          <p:nvPr/>
        </p:nvGrpSpPr>
        <p:grpSpPr>
          <a:xfrm>
            <a:off x="957262" y="10964795"/>
            <a:ext cx="3889263" cy="1880461"/>
            <a:chOff x="1249362" y="0"/>
            <a:chExt cx="3889262" cy="1880460"/>
          </a:xfrm>
        </p:grpSpPr>
        <p:sp>
          <p:nvSpPr>
            <p:cNvPr id="67" name="Shape 67"/>
            <p:cNvSpPr/>
            <p:nvPr/>
          </p:nvSpPr>
          <p:spPr>
            <a:xfrm>
              <a:off x="1249362" y="0"/>
              <a:ext cx="3889263" cy="1880461"/>
            </a:xfrm>
            <a:prstGeom prst="rect">
              <a:avLst/>
            </a:prstGeom>
            <a:solidFill>
              <a:srgbClr val="FFFFFF">
                <a:alpha val="874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8" name="Project Feeding Kids Logo_MAIN_DarkerVersion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93491" y="366973"/>
              <a:ext cx="3112267" cy="1239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0" name="Anovia WH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5900" y="1149350"/>
            <a:ext cx="5041252" cy="3474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8440400" y="4267200"/>
            <a:ext cx="4768652" cy="5453261"/>
          </a:xfrm>
          <a:prstGeom prst="rect">
            <a:avLst/>
          </a:prstGeom>
          <a:solidFill>
            <a:srgbClr val="67C8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1637902" y="3958064"/>
            <a:ext cx="15597982" cy="9207501"/>
          </a:xfrm>
          <a:prstGeom prst="rect">
            <a:avLst/>
          </a:prstGeom>
        </p:spPr>
        <p:txBody>
          <a:bodyPr/>
          <a:lstStyle/>
          <a:p>
            <a:pPr marL="723899" indent="-723899" defTabSz="457200">
              <a:spcBef>
                <a:spcPts val="2700"/>
              </a:spcBef>
              <a:buSzPct val="100000"/>
              <a:defRPr sz="4600" spc="-138"/>
            </a:pPr>
            <a:r>
              <a:rPr dirty="0"/>
              <a:t>Simple and streamlined payment acceptance so businesses can welcome all major payment types, including credit, debit, gift, electronic check and e-commerce payments</a:t>
            </a:r>
          </a:p>
          <a:p>
            <a:pPr marL="723899" indent="-723899" defTabSz="457200">
              <a:spcBef>
                <a:spcPts val="2700"/>
              </a:spcBef>
              <a:buSzPct val="100000"/>
              <a:defRPr sz="4600" spc="-138"/>
            </a:pPr>
            <a:r>
              <a:rPr dirty="0"/>
              <a:t>Operate in any point-of-sale environment, including storefront, online or mobile</a:t>
            </a:r>
          </a:p>
          <a:p>
            <a:pPr marL="723899" indent="-723899" defTabSz="457200">
              <a:spcBef>
                <a:spcPts val="2700"/>
              </a:spcBef>
              <a:buSzPct val="100000"/>
              <a:defRPr sz="4600" spc="-138"/>
            </a:pPr>
            <a:r>
              <a:rPr dirty="0"/>
              <a:t>Competitive rates, without hidden fees or confusing terms</a:t>
            </a:r>
          </a:p>
          <a:p>
            <a:pPr marL="723899" indent="-723899" defTabSz="457200">
              <a:spcBef>
                <a:spcPts val="2700"/>
              </a:spcBef>
              <a:buSzPct val="100000"/>
              <a:defRPr sz="4600" spc="-138"/>
            </a:pPr>
            <a:r>
              <a:rPr dirty="0"/>
              <a:t>Secure, reliable technology platform</a:t>
            </a:r>
          </a:p>
          <a:p>
            <a:pPr marL="723899" indent="-723899" defTabSz="457200">
              <a:spcBef>
                <a:spcPts val="2700"/>
              </a:spcBef>
              <a:buSzPct val="100000"/>
              <a:defRPr sz="4600" spc="-138"/>
            </a:pPr>
            <a:r>
              <a:rPr dirty="0"/>
              <a:t>Responsive service, knowledgeable support and personalized attention from a single point of contact</a:t>
            </a:r>
          </a:p>
        </p:txBody>
      </p:sp>
      <p:pic>
        <p:nvPicPr>
          <p:cNvPr id="74" name="Anovia_3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1054100"/>
            <a:ext cx="4064000" cy="25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18525681" y="4624896"/>
            <a:ext cx="4598089" cy="5368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1000"/>
              </a:spcBef>
              <a:defRPr sz="4500" spc="-1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 guarantee </a:t>
            </a:r>
            <a:br>
              <a:rPr dirty="0"/>
            </a:br>
            <a:r>
              <a:rPr dirty="0"/>
              <a:t>you savings</a:t>
            </a:r>
            <a:r>
              <a:rPr baseline="31999" dirty="0"/>
              <a:t>*</a:t>
            </a:r>
            <a:r>
              <a:rPr dirty="0"/>
              <a:t> or </a:t>
            </a:r>
            <a:br>
              <a:rPr dirty="0"/>
            </a:br>
            <a:r>
              <a:rPr dirty="0"/>
              <a:t>we will give you </a:t>
            </a:r>
            <a:br>
              <a:rPr dirty="0"/>
            </a:br>
            <a:r>
              <a:rPr dirty="0"/>
              <a:t>a </a:t>
            </a:r>
            <a:r>
              <a:rPr b="1" dirty="0"/>
              <a:t>$100 Visa gift card </a:t>
            </a:r>
            <a:r>
              <a:rPr dirty="0"/>
              <a:t>for your time.</a:t>
            </a:r>
          </a:p>
          <a:p>
            <a:pPr defTabSz="457200">
              <a:spcBef>
                <a:spcPts val="1000"/>
              </a:spcBef>
              <a:defRPr sz="3100" i="1" spc="-9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*Restrictions apply</a:t>
            </a:r>
          </a:p>
          <a:p>
            <a:pPr defTabSz="457200">
              <a:spcBef>
                <a:spcPts val="1000"/>
              </a:spcBef>
              <a:defRPr sz="4000" spc="-11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mall_busines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1559395" y="5510530"/>
            <a:ext cx="9261714" cy="4676140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89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15600" spc="-467">
                <a:solidFill>
                  <a:srgbClr val="FFFFFF"/>
                </a:solidFill>
              </a:defRPr>
            </a:pPr>
            <a:r>
              <a:rPr dirty="0"/>
              <a:t>Peace</a:t>
            </a:r>
          </a:p>
          <a:p>
            <a:pPr>
              <a:lnSpc>
                <a:spcPct val="90000"/>
              </a:lnSpc>
              <a:defRPr sz="8400" spc="-252">
                <a:solidFill>
                  <a:srgbClr val="FFFFFF"/>
                </a:solidFill>
              </a:defRPr>
            </a:pPr>
            <a:r>
              <a:rPr dirty="0"/>
              <a:t>OF MIND</a:t>
            </a:r>
          </a:p>
        </p:txBody>
      </p:sp>
      <p:sp>
        <p:nvSpPr>
          <p:cNvPr id="79" name="Shape 79"/>
          <p:cNvSpPr/>
          <p:nvPr/>
        </p:nvSpPr>
        <p:spPr>
          <a:xfrm>
            <a:off x="3659452" y="8266962"/>
            <a:ext cx="5061599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 dirty="0"/>
          </a:p>
        </p:txBody>
      </p:sp>
      <p:grpSp>
        <p:nvGrpSpPr>
          <p:cNvPr id="82" name="Group 82"/>
          <p:cNvGrpSpPr/>
          <p:nvPr/>
        </p:nvGrpSpPr>
        <p:grpSpPr>
          <a:xfrm>
            <a:off x="957262" y="10964795"/>
            <a:ext cx="3889263" cy="1880461"/>
            <a:chOff x="1249362" y="0"/>
            <a:chExt cx="3889262" cy="1880460"/>
          </a:xfrm>
        </p:grpSpPr>
        <p:sp>
          <p:nvSpPr>
            <p:cNvPr id="80" name="Shape 80"/>
            <p:cNvSpPr/>
            <p:nvPr/>
          </p:nvSpPr>
          <p:spPr>
            <a:xfrm>
              <a:off x="1249362" y="0"/>
              <a:ext cx="3889263" cy="1880461"/>
            </a:xfrm>
            <a:prstGeom prst="rect">
              <a:avLst/>
            </a:prstGeom>
            <a:solidFill>
              <a:srgbClr val="FFFFFF">
                <a:alpha val="874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81" name="Project Feeding Kids Logo_MAIN_DarkerVersion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93491" y="366973"/>
              <a:ext cx="3112267" cy="1239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3" name="Authorized Dealer-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4663" y="878125"/>
            <a:ext cx="8955690" cy="1927140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78974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12620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637902" y="3958065"/>
            <a:ext cx="21482547" cy="80546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23900" indent="-723900" defTabSz="457200">
              <a:spcBef>
                <a:spcPts val="2700"/>
              </a:spcBef>
              <a:buSzPct val="100000"/>
              <a:defRPr sz="5100" spc="-153"/>
            </a:pPr>
            <a:r>
              <a:rPr dirty="0"/>
              <a:t>Wireless business automation</a:t>
            </a:r>
            <a:endParaRPr lang="en-US" dirty="0"/>
          </a:p>
          <a:p>
            <a:pPr marL="723900" indent="-723900" defTabSz="457200">
              <a:spcBef>
                <a:spcPts val="2700"/>
              </a:spcBef>
              <a:buSzPct val="100000"/>
              <a:defRPr sz="5100" spc="-153"/>
            </a:pPr>
            <a:r>
              <a:rPr lang="en-US" dirty="0"/>
              <a:t>With new flexible financing, get your Vivint system with just $50 down for equipment and no activation fees!</a:t>
            </a:r>
          </a:p>
          <a:p>
            <a:pPr marL="723900" indent="-723900" defTabSz="457200">
              <a:spcBef>
                <a:spcPts val="2700"/>
              </a:spcBef>
              <a:buSzPct val="100000"/>
              <a:defRPr sz="5100" spc="-153"/>
            </a:pPr>
            <a:r>
              <a:rPr dirty="0"/>
              <a:t>Manage system remotely from a smartphone or web enabled device</a:t>
            </a:r>
          </a:p>
          <a:p>
            <a:pPr marL="723900" indent="-723900" defTabSz="457200">
              <a:spcBef>
                <a:spcPts val="2700"/>
              </a:spcBef>
              <a:buSzPct val="100000"/>
              <a:defRPr sz="5100" spc="-153"/>
            </a:pPr>
            <a:r>
              <a:rPr dirty="0"/>
              <a:t>Ability to auto-adjust the thermostat</a:t>
            </a:r>
          </a:p>
          <a:p>
            <a:pPr marL="723900" indent="-723900" defTabSz="457200">
              <a:spcBef>
                <a:spcPts val="2700"/>
              </a:spcBef>
              <a:buSzPct val="100000"/>
              <a:defRPr sz="5100" spc="-153"/>
            </a:pPr>
            <a:r>
              <a:rPr dirty="0"/>
              <a:t>Video Surveillance</a:t>
            </a:r>
            <a:r>
              <a:rPr lang="en-US" dirty="0"/>
              <a:t> for p</a:t>
            </a:r>
            <a:r>
              <a:rPr dirty="0"/>
              <a:t>eace of mind while you are away from the office</a:t>
            </a:r>
          </a:p>
          <a:p>
            <a:pPr marL="723900" indent="-723900" defTabSz="457200">
              <a:spcBef>
                <a:spcPts val="2700"/>
              </a:spcBef>
              <a:buSzPct val="100000"/>
              <a:defRPr sz="5100" spc="-153"/>
            </a:pPr>
            <a:r>
              <a:rPr dirty="0"/>
              <a:t>Fully customizable and integrated system</a:t>
            </a:r>
          </a:p>
          <a:p>
            <a:pPr marL="723900" indent="-723900" defTabSz="457200">
              <a:spcBef>
                <a:spcPts val="2700"/>
              </a:spcBef>
              <a:buSzPct val="100000"/>
              <a:defRPr sz="5100" spc="-153"/>
            </a:pPr>
            <a:r>
              <a:rPr dirty="0"/>
              <a:t>Available in all provinces, except Quebec</a:t>
            </a:r>
          </a:p>
        </p:txBody>
      </p:sp>
      <p:pic>
        <p:nvPicPr>
          <p:cNvPr id="89" name="Authorized Dealer-Oran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9025" y="1511661"/>
            <a:ext cx="7527845" cy="1619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energ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0256520" y="8455253"/>
            <a:ext cx="9261714" cy="2997201"/>
          </a:xfrm>
          <a:prstGeom prst="rect">
            <a:avLst/>
          </a:prstGeom>
          <a:ln w="12700">
            <a:miter lim="400000"/>
          </a:ln>
          <a:effectLst>
            <a:outerShdw blurRad="266700" dist="25400" dir="5400000" rotWithShape="0">
              <a:srgbClr val="000000">
                <a:alpha val="8499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spc="-252">
                <a:solidFill>
                  <a:srgbClr val="FFFFFF"/>
                </a:solidFill>
              </a:defRPr>
            </a:pPr>
            <a:r>
              <a:rPr dirty="0"/>
              <a:t>Your Business</a:t>
            </a:r>
          </a:p>
          <a:p>
            <a:pPr>
              <a:defRPr sz="10600" spc="-317">
                <a:solidFill>
                  <a:srgbClr val="FFFFFF"/>
                </a:solidFill>
              </a:defRPr>
            </a:pPr>
            <a:r>
              <a:rPr dirty="0"/>
              <a:t>BRIGHTER</a:t>
            </a:r>
          </a:p>
        </p:txBody>
      </p:sp>
      <p:sp>
        <p:nvSpPr>
          <p:cNvPr id="96" name="Shape 96"/>
          <p:cNvSpPr/>
          <p:nvPr/>
        </p:nvSpPr>
        <p:spPr>
          <a:xfrm>
            <a:off x="11772378" y="9852253"/>
            <a:ext cx="622999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266700" dist="25400" dir="5400000" rotWithShape="0">
              <a:srgbClr val="000000">
                <a:alpha val="8499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/>
            </a:pPr>
            <a:endParaRPr dirty="0"/>
          </a:p>
        </p:txBody>
      </p:sp>
      <p:grpSp>
        <p:nvGrpSpPr>
          <p:cNvPr id="99" name="Group 99"/>
          <p:cNvGrpSpPr/>
          <p:nvPr/>
        </p:nvGrpSpPr>
        <p:grpSpPr>
          <a:xfrm>
            <a:off x="957262" y="10964795"/>
            <a:ext cx="3889263" cy="1880461"/>
            <a:chOff x="1249362" y="0"/>
            <a:chExt cx="3889262" cy="1880460"/>
          </a:xfrm>
        </p:grpSpPr>
        <p:sp>
          <p:nvSpPr>
            <p:cNvPr id="97" name="Shape 97"/>
            <p:cNvSpPr/>
            <p:nvPr/>
          </p:nvSpPr>
          <p:spPr>
            <a:xfrm>
              <a:off x="1249362" y="0"/>
              <a:ext cx="3889263" cy="1880461"/>
            </a:xfrm>
            <a:prstGeom prst="rect">
              <a:avLst/>
            </a:prstGeom>
            <a:solidFill>
              <a:srgbClr val="FFFFFF">
                <a:alpha val="874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98" name="Project Feeding Kids Logo_MAIN_DarkerVersion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93491" y="366973"/>
              <a:ext cx="3112267" cy="1239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0" name="XOOMlogoWeb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5300" y="1571778"/>
            <a:ext cx="6977278" cy="2032151"/>
          </a:xfrm>
          <a:prstGeom prst="rect">
            <a:avLst/>
          </a:prstGeom>
          <a:ln w="12700">
            <a:miter lim="400000"/>
          </a:ln>
          <a:effectLst>
            <a:outerShdw blurRad="190500" dist="25400" dir="5400000" rotWithShape="0">
              <a:srgbClr val="000000">
                <a:alpha val="75073"/>
              </a:srgbClr>
            </a:outerShdw>
          </a:effectLst>
        </p:spPr>
      </p:pic>
      <p:sp>
        <p:nvSpPr>
          <p:cNvPr id="101" name="Shape 101"/>
          <p:cNvSpPr/>
          <p:nvPr/>
        </p:nvSpPr>
        <p:spPr>
          <a:xfrm>
            <a:off x="9600060" y="11175086"/>
            <a:ext cx="10574633" cy="2187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 defTabSz="457200">
              <a:lnSpc>
                <a:spcPct val="107916"/>
              </a:lnSpc>
              <a:spcBef>
                <a:spcPts val="800"/>
              </a:spcBef>
              <a:defRPr sz="4400" spc="-13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Low Rates for Natural Gas &amp; Electricity -</a:t>
            </a:r>
            <a:br>
              <a:rPr dirty="0"/>
            </a:br>
            <a:r>
              <a:rPr dirty="0"/>
              <a:t>With No Change in Delivery or Maintenance.</a:t>
            </a:r>
          </a:p>
        </p:txBody>
      </p:sp>
      <p:sp>
        <p:nvSpPr>
          <p:cNvPr id="102" name="Shape 102"/>
          <p:cNvSpPr/>
          <p:nvPr/>
        </p:nvSpPr>
        <p:spPr>
          <a:xfrm>
            <a:off x="2535758" y="3671844"/>
            <a:ext cx="5436361" cy="631912"/>
          </a:xfrm>
          <a:prstGeom prst="rect">
            <a:avLst/>
          </a:prstGeom>
          <a:ln w="12700">
            <a:miter lim="400000"/>
          </a:ln>
          <a:effectLst>
            <a:outerShdw blurRad="264976" dist="25400" dir="5400000" rotWithShape="0">
              <a:srgbClr val="000000">
                <a:alpha val="8740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457200" algn="l" defTabSz="457200">
              <a:lnSpc>
                <a:spcPct val="107916"/>
              </a:lnSpc>
              <a:spcBef>
                <a:spcPts val="800"/>
              </a:spcBef>
              <a:defRPr sz="3800" spc="-11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Natural Gas and Electricity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389</Words>
  <Application>Microsoft Macintosh PowerPoint</Application>
  <PresentationFormat>Custom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Helvetica</vt:lpstr>
      <vt:lpstr>Helvetica Light</vt:lpstr>
      <vt:lpstr>Helvetica Neue</vt:lpstr>
      <vt:lpstr>White</vt:lpstr>
      <vt:lpstr>Canada Business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Business Products</dc:title>
  <dc:creator>Kristyn Sigmon</dc:creator>
  <cp:lastModifiedBy>Microsoft Office User</cp:lastModifiedBy>
  <cp:revision>12</cp:revision>
  <dcterms:modified xsi:type="dcterms:W3CDTF">2018-06-28T15:31:21Z</dcterms:modified>
</cp:coreProperties>
</file>