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1pPr>
    <a:lvl2pPr marL="0" marR="0" indent="45720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2pPr>
    <a:lvl3pPr marL="0" marR="0" indent="91440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3pPr>
    <a:lvl4pPr marL="0" marR="0" indent="137160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4pPr>
    <a:lvl5pPr marL="0" marR="0" indent="182880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5pPr>
    <a:lvl6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6pPr>
    <a:lvl7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7pPr>
    <a:lvl8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8pPr>
    <a:lvl9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
          <a:latin typeface="Arial"/>
          <a:ea typeface="Arial"/>
          <a:cs typeface="Arial"/>
        </a:font>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5" name="Shape 145"/>
          <p:cNvSpPr/>
          <p:nvPr>
            <p:ph type="sldImg"/>
          </p:nvPr>
        </p:nvSpPr>
        <p:spPr>
          <a:xfrm>
            <a:off x="1143000" y="685800"/>
            <a:ext cx="4572000" cy="3429000"/>
          </a:xfrm>
          <a:prstGeom prst="rect">
            <a:avLst/>
          </a:prstGeom>
        </p:spPr>
        <p:txBody>
          <a:bodyPr/>
          <a:lstStyle/>
          <a:p>
            <a:pPr/>
          </a:p>
        </p:txBody>
      </p:sp>
      <p:sp>
        <p:nvSpPr>
          <p:cNvPr id="146" name="Shape 1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pic>
        <p:nvPicPr>
          <p:cNvPr id="95" name="ACN_Logo_White.png" descr="ACN_Logo_White.png"/>
          <p:cNvPicPr>
            <a:picLocks noChangeAspect="1"/>
          </p:cNvPicPr>
          <p:nvPr/>
        </p:nvPicPr>
        <p:blipFill>
          <a:blip r:embed="rId2">
            <a:extLst/>
          </a:blip>
          <a:stretch>
            <a:fillRect/>
          </a:stretch>
        </p:blipFill>
        <p:spPr>
          <a:xfrm>
            <a:off x="21691600" y="12574587"/>
            <a:ext cx="1844675" cy="481013"/>
          </a:xfrm>
          <a:prstGeom prst="rect">
            <a:avLst/>
          </a:prstGeom>
          <a:ln w="12700">
            <a:miter lim="400000"/>
          </a:ln>
        </p:spPr>
      </p:pic>
      <p:sp>
        <p:nvSpPr>
          <p:cNvPr id="9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9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05" name="background2.jpg" descr="background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0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10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116"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192632"/>
        </a:solidFill>
      </p:bgPr>
    </p:bg>
    <p:spTree>
      <p:nvGrpSpPr>
        <p:cNvPr id="1" name=""/>
        <p:cNvGrpSpPr/>
        <p:nvPr/>
      </p:nvGrpSpPr>
      <p:grpSpPr>
        <a:xfrm>
          <a:off x="0" y="0"/>
          <a:ext cx="0" cy="0"/>
          <a:chOff x="0" y="0"/>
          <a:chExt cx="0" cy="0"/>
        </a:xfrm>
      </p:grpSpPr>
      <p:sp>
        <p:nvSpPr>
          <p:cNvPr id="124" name="Rectangle"/>
          <p:cNvSpPr/>
          <p:nvPr/>
        </p:nvSpPr>
        <p:spPr>
          <a:xfrm>
            <a:off x="0" y="13522325"/>
            <a:ext cx="24387175" cy="347663"/>
          </a:xfrm>
          <a:prstGeom prst="rect">
            <a:avLst/>
          </a:prstGeom>
          <a:solidFill>
            <a:srgbClr val="2F4776"/>
          </a:solidFill>
          <a:ln w="12700">
            <a:miter lim="400000"/>
          </a:ln>
        </p:spPr>
        <p:txBody>
          <a:bodyPr lIns="71436" tIns="71436" rIns="71436" bIns="71436" anchor="ctr"/>
          <a:lstStyle/>
          <a:p>
            <a:pPr algn="ctr" defTabSz="1219200">
              <a:defRPr sz="4800">
                <a:solidFill>
                  <a:srgbClr val="FFFFFF"/>
                </a:solidFill>
                <a:latin typeface="Calibri"/>
                <a:ea typeface="Calibri"/>
                <a:cs typeface="Calibri"/>
                <a:sym typeface="Calibri"/>
              </a:defRPr>
            </a:pPr>
          </a:p>
        </p:txBody>
      </p:sp>
      <p:pic>
        <p:nvPicPr>
          <p:cNvPr id="125" name="image.png" descr="image.png"/>
          <p:cNvPicPr>
            <a:picLocks noChangeAspect="1"/>
          </p:cNvPicPr>
          <p:nvPr/>
        </p:nvPicPr>
        <p:blipFill>
          <a:blip r:embed="rId2">
            <a:extLst/>
          </a:blip>
          <a:stretch>
            <a:fillRect/>
          </a:stretch>
        </p:blipFill>
        <p:spPr>
          <a:xfrm>
            <a:off x="21318537" y="12355512"/>
            <a:ext cx="2095501" cy="544513"/>
          </a:xfrm>
          <a:prstGeom prst="rect">
            <a:avLst/>
          </a:prstGeom>
          <a:ln w="12700">
            <a:miter lim="400000"/>
          </a:ln>
        </p:spPr>
      </p:pic>
      <p:sp>
        <p:nvSpPr>
          <p:cNvPr id="12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12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192632"/>
        </a:solidFill>
      </p:bgPr>
    </p:bg>
    <p:spTree>
      <p:nvGrpSpPr>
        <p:cNvPr id="1" name=""/>
        <p:cNvGrpSpPr/>
        <p:nvPr/>
      </p:nvGrpSpPr>
      <p:grpSpPr>
        <a:xfrm>
          <a:off x="0" y="0"/>
          <a:ext cx="0" cy="0"/>
          <a:chOff x="0" y="0"/>
          <a:chExt cx="0" cy="0"/>
        </a:xfrm>
      </p:grpSpPr>
      <p:sp>
        <p:nvSpPr>
          <p:cNvPr id="135" name="Rectangle"/>
          <p:cNvSpPr/>
          <p:nvPr/>
        </p:nvSpPr>
        <p:spPr>
          <a:xfrm>
            <a:off x="0" y="13522325"/>
            <a:ext cx="24387175" cy="347663"/>
          </a:xfrm>
          <a:prstGeom prst="rect">
            <a:avLst/>
          </a:prstGeom>
          <a:solidFill>
            <a:srgbClr val="2F4776"/>
          </a:solidFill>
          <a:ln w="12700">
            <a:miter lim="400000"/>
          </a:ln>
        </p:spPr>
        <p:txBody>
          <a:bodyPr lIns="71436" tIns="71436" rIns="71436" bIns="71436" anchor="ctr"/>
          <a:lstStyle/>
          <a:p>
            <a:pPr algn="ctr" defTabSz="1219200">
              <a:defRPr sz="4800">
                <a:solidFill>
                  <a:srgbClr val="FFFFFF"/>
                </a:solidFill>
                <a:latin typeface="Calibri"/>
                <a:ea typeface="Calibri"/>
                <a:cs typeface="Calibri"/>
                <a:sym typeface="Calibri"/>
              </a:defRPr>
            </a:pPr>
          </a:p>
        </p:txBody>
      </p:sp>
      <p:pic>
        <p:nvPicPr>
          <p:cNvPr id="136" name="image.png" descr="image.png"/>
          <p:cNvPicPr>
            <a:picLocks noChangeAspect="1"/>
          </p:cNvPicPr>
          <p:nvPr/>
        </p:nvPicPr>
        <p:blipFill>
          <a:blip r:embed="rId2">
            <a:extLst/>
          </a:blip>
          <a:stretch>
            <a:fillRect/>
          </a:stretch>
        </p:blipFill>
        <p:spPr>
          <a:xfrm>
            <a:off x="21318537" y="12355512"/>
            <a:ext cx="2095501" cy="544513"/>
          </a:xfrm>
          <a:prstGeom prst="rect">
            <a:avLst/>
          </a:prstGeom>
          <a:ln w="12700">
            <a:miter lim="400000"/>
          </a:ln>
        </p:spPr>
      </p:pic>
      <p:sp>
        <p:nvSpPr>
          <p:cNvPr id="137"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138"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39"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0"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8"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9" name="image.png" descr="image.png"/>
          <p:cNvPicPr>
            <a:picLocks noChangeAspect="1"/>
          </p:cNvPicPr>
          <p:nvPr/>
        </p:nvPicPr>
        <p:blipFill>
          <a:blip r:embed="rId3">
            <a:extLst/>
          </a:blip>
          <a:stretch>
            <a:fillRect/>
          </a:stretch>
        </p:blipFill>
        <p:spPr>
          <a:xfrm>
            <a:off x="21345525" y="12412662"/>
            <a:ext cx="2160588" cy="561976"/>
          </a:xfrm>
          <a:prstGeom prst="rect">
            <a:avLst/>
          </a:prstGeom>
          <a:ln w="12700">
            <a:miter lim="400000"/>
          </a:ln>
        </p:spPr>
      </p:pic>
      <p:sp>
        <p:nvSpPr>
          <p:cNvPr id="30"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31"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46"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54"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55" name="image.png" descr="image.png"/>
          <p:cNvPicPr>
            <a:picLocks noChangeAspect="1"/>
          </p:cNvPicPr>
          <p:nvPr/>
        </p:nvPicPr>
        <p:blipFill>
          <a:blip r:embed="rId3">
            <a:extLst/>
          </a:blip>
          <a:stretch>
            <a:fillRect/>
          </a:stretch>
        </p:blipFill>
        <p:spPr>
          <a:xfrm>
            <a:off x="21345525" y="12412662"/>
            <a:ext cx="2160588" cy="561976"/>
          </a:xfrm>
          <a:prstGeom prst="rect">
            <a:avLst/>
          </a:prstGeom>
          <a:ln w="12700">
            <a:miter lim="400000"/>
          </a:ln>
        </p:spPr>
      </p:pic>
      <p:sp>
        <p:nvSpPr>
          <p:cNvPr id="5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5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65"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66" name="image.png" descr="image.png"/>
          <p:cNvPicPr>
            <a:picLocks noChangeAspect="1"/>
          </p:cNvPicPr>
          <p:nvPr/>
        </p:nvPicPr>
        <p:blipFill>
          <a:blip r:embed="rId3">
            <a:extLst/>
          </a:blip>
          <a:stretch>
            <a:fillRect/>
          </a:stretch>
        </p:blipFill>
        <p:spPr>
          <a:xfrm>
            <a:off x="21345525" y="12412662"/>
            <a:ext cx="2160588" cy="561976"/>
          </a:xfrm>
          <a:prstGeom prst="rect">
            <a:avLst/>
          </a:prstGeom>
          <a:ln w="12700">
            <a:miter lim="400000"/>
          </a:ln>
        </p:spPr>
      </p:pic>
      <p:sp>
        <p:nvSpPr>
          <p:cNvPr id="67"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74"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75" name="image.png" descr="image.png"/>
          <p:cNvPicPr>
            <a:picLocks noChangeAspect="1"/>
          </p:cNvPicPr>
          <p:nvPr/>
        </p:nvPicPr>
        <p:blipFill>
          <a:blip r:embed="rId3">
            <a:extLst/>
          </a:blip>
          <a:stretch>
            <a:fillRect/>
          </a:stretch>
        </p:blipFill>
        <p:spPr>
          <a:xfrm>
            <a:off x="21345525" y="12412662"/>
            <a:ext cx="2160588" cy="561976"/>
          </a:xfrm>
          <a:prstGeom prst="rect">
            <a:avLst/>
          </a:prstGeom>
          <a:ln w="12700">
            <a:miter lim="400000"/>
          </a:ln>
        </p:spPr>
      </p:pic>
      <p:sp>
        <p:nvSpPr>
          <p:cNvPr id="7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7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85"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86" name="Title Text"/>
          <p:cNvSpPr txBox="1"/>
          <p:nvPr>
            <p:ph type="title"/>
          </p:nvPr>
        </p:nvSpPr>
        <p:spPr>
          <a:xfrm>
            <a:off x="1689100" y="1133475"/>
            <a:ext cx="21005800" cy="2863850"/>
          </a:xfrm>
          <a:prstGeom prst="rect">
            <a:avLst/>
          </a:prstGeom>
        </p:spPr>
        <p:txBody>
          <a:bodyPr>
            <a:normAutofit fontScale="100000" lnSpcReduction="0"/>
          </a:bodyPr>
          <a:lstStyle>
            <a:lvl1pPr>
              <a:defRPr>
                <a:latin typeface="+mn-lt"/>
                <a:ea typeface="+mn-ea"/>
                <a:cs typeface="+mn-cs"/>
                <a:sym typeface="Helvetica"/>
              </a:defRPr>
            </a:lvl1pPr>
          </a:lstStyle>
          <a:p>
            <a:pPr/>
            <a:r>
              <a:t>Title Text</a:t>
            </a:r>
          </a:p>
        </p:txBody>
      </p:sp>
      <p:sp>
        <p:nvSpPr>
          <p:cNvPr id="87" name="Body Level One…"/>
          <p:cNvSpPr txBox="1"/>
          <p:nvPr>
            <p:ph type="body" idx="1"/>
          </p:nvPr>
        </p:nvSpPr>
        <p:spPr>
          <a:xfrm>
            <a:off x="1943100" y="3997325"/>
            <a:ext cx="21005800" cy="10090150"/>
          </a:xfrm>
          <a:prstGeom prst="rect">
            <a:avLst/>
          </a:prstGeom>
        </p:spPr>
        <p:txBody>
          <a:bodyPr>
            <a:normAutofit fontScale="100000" lnSpcReduction="0"/>
          </a:bodyPr>
          <a:lstStyle>
            <a:lvl1pPr>
              <a:defRPr>
                <a:latin typeface="+mn-lt"/>
                <a:ea typeface="+mn-ea"/>
                <a:cs typeface="+mn-cs"/>
                <a:sym typeface="Helvetica"/>
              </a:defRPr>
            </a:lvl1pPr>
            <a:lvl2pPr marL="2420761" indent="-1861961">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xfrm>
            <a:off x="22891193" y="12580214"/>
            <a:ext cx="273607" cy="264972"/>
          </a:xfrm>
          <a:prstGeom prst="rect">
            <a:avLst/>
          </a:prstGeom>
        </p:spPr>
        <p:txBody>
          <a:bodyPr lIns="45718" tIns="45718" rIns="45718" bIns="45718"/>
          <a:lstStyle>
            <a:lvl1pPr>
              <a:defRPr>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pic>
        <p:nvPicPr>
          <p:cNvPr id="2" name="image2.jpeg" descr="image2.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3" name="image3.png" descr="image3.png"/>
          <p:cNvPicPr>
            <a:picLocks noChangeAspect="1"/>
          </p:cNvPicPr>
          <p:nvPr/>
        </p:nvPicPr>
        <p:blipFill>
          <a:blip r:embed="rId3">
            <a:extLst/>
          </a:blip>
          <a:stretch>
            <a:fillRect/>
          </a:stretch>
        </p:blipFill>
        <p:spPr>
          <a:xfrm>
            <a:off x="21345525" y="12412662"/>
            <a:ext cx="2159000" cy="561976"/>
          </a:xfrm>
          <a:prstGeom prst="rect">
            <a:avLst/>
          </a:prstGeom>
          <a:ln w="12700">
            <a:miter lim="400000"/>
          </a:ln>
        </p:spPr>
      </p:pic>
      <p:sp>
        <p:nvSpPr>
          <p:cNvPr id="4" name="Title Text"/>
          <p:cNvSpPr txBox="1"/>
          <p:nvPr>
            <p:ph type="title"/>
          </p:nvPr>
        </p:nvSpPr>
        <p:spPr>
          <a:xfrm>
            <a:off x="1219200" y="184149"/>
            <a:ext cx="21945600" cy="30162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5" name="Body Level One…"/>
          <p:cNvSpPr txBox="1"/>
          <p:nvPr>
            <p:ph type="body" idx="1"/>
          </p:nvPr>
        </p:nvSpPr>
        <p:spPr>
          <a:xfrm>
            <a:off x="1219200" y="3200400"/>
            <a:ext cx="21945600" cy="10515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785600" y="12344400"/>
            <a:ext cx="5689600" cy="736601"/>
          </a:xfrm>
          <a:prstGeom prst="rect">
            <a:avLst/>
          </a:prstGeom>
          <a:ln w="12700">
            <a:miter lim="400000"/>
          </a:ln>
        </p:spPr>
        <p:txBody>
          <a:bodyPr wrap="none" lIns="45719" rIns="45719" anchor="ctr">
            <a:spAutoFit/>
          </a:bodyPr>
          <a:lstStyle>
            <a:lvl1pPr algn="r">
              <a:defRPr sz="1200">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1pPr>
      <a:lvl2pPr marL="0" marR="0" indent="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2pPr>
      <a:lvl3pPr marL="0" marR="0" indent="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3pPr>
      <a:lvl4pPr marL="0" marR="0" indent="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4pPr>
      <a:lvl5pPr marL="0" marR="0" indent="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5pPr>
      <a:lvl6pPr marL="0" marR="0" indent="45720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6pPr>
      <a:lvl7pPr marL="0" marR="0" indent="91440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7pPr>
      <a:lvl8pPr marL="0" marR="0" indent="137160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8pPr>
      <a:lvl9pPr marL="0" marR="0" indent="1828800" algn="l"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Arial"/>
          <a:ea typeface="Arial"/>
          <a:cs typeface="Arial"/>
          <a:sym typeface="Arial"/>
        </a:defRPr>
      </a:lvl9pPr>
    </p:titleStyle>
    <p:bodyStyle>
      <a:lvl1pPr marL="322262" marR="0" indent="-322262"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1pPr>
      <a:lvl2pPr marL="2423759" marR="0" indent="-1866547"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2pPr>
      <a:lvl3pPr marL="29795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3pPr>
      <a:lvl4pPr marL="35383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4pPr>
      <a:lvl5pPr marL="40971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5pPr>
      <a:lvl6pPr marL="45543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6pPr>
      <a:lvl7pPr marL="50115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7pPr>
      <a:lvl8pPr marL="54687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8pPr>
      <a:lvl9pPr marL="5925961" marR="0" indent="-1861961"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Arial"/>
          <a:ea typeface="Arial"/>
          <a:cs typeface="Arial"/>
          <a:sym typeface="Arial"/>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1pPr>
      <a:lvl2pPr marL="0" marR="0" indent="4572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2pPr>
      <a:lvl3pPr marL="0" marR="0" indent="9144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3pPr>
      <a:lvl4pPr marL="0" marR="0" indent="13716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4pPr>
      <a:lvl5pPr marL="0" marR="0" indent="182880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6.jpeg"/><Relationship Id="rId5" Type="http://schemas.openxmlformats.org/officeDocument/2006/relationships/image" Target="../media/image18.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7.jpe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YOURNAME.Services4U.com"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29.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29.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hebdomadaire"/>
          <p:cNvSpPr txBox="1"/>
          <p:nvPr>
            <p:ph type="title" idx="4294967295"/>
          </p:nvPr>
        </p:nvSpPr>
        <p:spPr>
          <a:xfrm>
            <a:off x="1422400" y="5168900"/>
            <a:ext cx="20828000" cy="4648200"/>
          </a:xfrm>
          <a:prstGeom prst="rect">
            <a:avLst/>
          </a:prstGeom>
        </p:spPr>
        <p:txBody>
          <a:bodyPr anchor="b">
            <a:normAutofit fontScale="100000" lnSpcReduction="0"/>
          </a:bodyPr>
          <a:lstStyle>
            <a:lvl1pPr algn="ctr">
              <a:defRPr sz="25000"/>
            </a:lvl1pPr>
          </a:lstStyle>
          <a:p>
            <a:pPr/>
            <a:r>
              <a:t>hebdomadaire</a:t>
            </a:r>
          </a:p>
        </p:txBody>
      </p:sp>
      <p:sp>
        <p:nvSpPr>
          <p:cNvPr id="149" name="Formation"/>
          <p:cNvSpPr txBox="1"/>
          <p:nvPr/>
        </p:nvSpPr>
        <p:spPr>
          <a:xfrm>
            <a:off x="1580084" y="3694454"/>
            <a:ext cx="15677108" cy="368390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b="1" sz="25000">
                <a:solidFill>
                  <a:srgbClr val="FFFFFF"/>
                </a:solidFill>
              </a:defRPr>
            </a:lvl1pPr>
          </a:lstStyle>
          <a:p>
            <a:pPr/>
            <a:r>
              <a:t>Formation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appelez-vous…"/>
          <p:cNvSpPr txBox="1"/>
          <p:nvPr>
            <p:ph type="title" idx="4294967295"/>
          </p:nvPr>
        </p:nvSpPr>
        <p:spPr>
          <a:xfrm>
            <a:off x="1333500" y="574675"/>
            <a:ext cx="21005800" cy="2863850"/>
          </a:xfrm>
          <a:prstGeom prst="rect">
            <a:avLst/>
          </a:prstGeom>
        </p:spPr>
        <p:txBody>
          <a:bodyPr>
            <a:normAutofit fontScale="100000" lnSpcReduction="0"/>
          </a:bodyPr>
          <a:lstStyle/>
          <a:p>
            <a:pPr/>
            <a:r>
              <a:t>Rappelez-vous…</a:t>
            </a:r>
          </a:p>
        </p:txBody>
      </p:sp>
      <p:sp>
        <p:nvSpPr>
          <p:cNvPr id="185" name="Promouvoir et non vendre!"/>
          <p:cNvSpPr txBox="1"/>
          <p:nvPr/>
        </p:nvSpPr>
        <p:spPr>
          <a:xfrm>
            <a:off x="1933315" y="2455069"/>
            <a:ext cx="11828983" cy="13366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7800">
                <a:solidFill>
                  <a:srgbClr val="FFCD30"/>
                </a:solidFill>
                <a:latin typeface="+mn-lt"/>
                <a:ea typeface="+mn-ea"/>
                <a:cs typeface="+mn-cs"/>
                <a:sym typeface="Helvetica"/>
              </a:defRPr>
            </a:lvl1pPr>
          </a:lstStyle>
          <a:p>
            <a:pPr/>
            <a:r>
              <a:t>Promouvoir et non vendre!</a:t>
            </a:r>
          </a:p>
        </p:txBody>
      </p:sp>
      <p:pic>
        <p:nvPicPr>
          <p:cNvPr id="186" name="image8.png" descr="image8.png"/>
          <p:cNvPicPr>
            <a:picLocks noChangeAspect="1"/>
          </p:cNvPicPr>
          <p:nvPr/>
        </p:nvPicPr>
        <p:blipFill>
          <a:blip r:embed="rId2">
            <a:extLst/>
          </a:blip>
          <a:stretch>
            <a:fillRect/>
          </a:stretch>
        </p:blipFill>
        <p:spPr>
          <a:xfrm>
            <a:off x="2108200" y="3770312"/>
            <a:ext cx="18337213" cy="6835776"/>
          </a:xfrm>
          <a:prstGeom prst="rect">
            <a:avLst/>
          </a:prstGeom>
          <a:ln w="12700">
            <a:miter lim="400000"/>
          </a:ln>
        </p:spPr>
      </p:pic>
      <p:sp>
        <p:nvSpPr>
          <p:cNvPr id="187" name="Très intéressés"/>
          <p:cNvSpPr txBox="1"/>
          <p:nvPr/>
        </p:nvSpPr>
        <p:spPr>
          <a:xfrm>
            <a:off x="2058987" y="7153135"/>
            <a:ext cx="4591051" cy="1849717"/>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70000"/>
              </a:lnSpc>
              <a:defRPr sz="7000">
                <a:solidFill>
                  <a:srgbClr val="FFFFFF"/>
                </a:solidFill>
              </a:defRPr>
            </a:lvl1pPr>
          </a:lstStyle>
          <a:p>
            <a:pPr/>
            <a:r>
              <a:t>Très intéressés</a:t>
            </a:r>
          </a:p>
        </p:txBody>
      </p:sp>
      <p:sp>
        <p:nvSpPr>
          <p:cNvPr id="188" name="Veulent y penser"/>
          <p:cNvSpPr txBox="1"/>
          <p:nvPr/>
        </p:nvSpPr>
        <p:spPr>
          <a:xfrm>
            <a:off x="8982075" y="7153135"/>
            <a:ext cx="4589463" cy="1849717"/>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70000"/>
              </a:lnSpc>
              <a:defRPr sz="7000">
                <a:solidFill>
                  <a:srgbClr val="FFFFFF"/>
                </a:solidFill>
              </a:defRPr>
            </a:lvl1pPr>
          </a:lstStyle>
          <a:p>
            <a:pPr/>
            <a:r>
              <a:t>Veulent y penser</a:t>
            </a:r>
          </a:p>
        </p:txBody>
      </p:sp>
      <p:sp>
        <p:nvSpPr>
          <p:cNvPr id="189" name="Ne sont pas intéressés"/>
          <p:cNvSpPr txBox="1"/>
          <p:nvPr/>
        </p:nvSpPr>
        <p:spPr>
          <a:xfrm>
            <a:off x="15903575" y="6594996"/>
            <a:ext cx="4591050" cy="2964408"/>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90000"/>
              </a:lnSpc>
              <a:defRPr sz="7000">
                <a:solidFill>
                  <a:srgbClr val="FFFFFF"/>
                </a:solidFill>
              </a:defRPr>
            </a:lvl1pPr>
          </a:lstStyle>
          <a:p>
            <a:pPr/>
            <a:r>
              <a:t>Ne sont pas intéressés</a:t>
            </a:r>
          </a:p>
        </p:txBody>
      </p:sp>
      <p:sp>
        <p:nvSpPr>
          <p:cNvPr id="190" name="90 %  de votre temps"/>
          <p:cNvSpPr txBox="1"/>
          <p:nvPr/>
        </p:nvSpPr>
        <p:spPr>
          <a:xfrm>
            <a:off x="2058987" y="10649026"/>
            <a:ext cx="4591051" cy="233506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FCD30"/>
                </a:solidFill>
              </a:defRPr>
            </a:pPr>
            <a:r>
              <a:t>90 %</a:t>
            </a:r>
            <a:r>
              <a:rPr>
                <a:solidFill>
                  <a:srgbClr val="FFFFFF"/>
                </a:solidFill>
              </a:rPr>
              <a:t> </a:t>
            </a:r>
            <a:br>
              <a:rPr>
                <a:solidFill>
                  <a:srgbClr val="FFFFFF"/>
                </a:solidFill>
              </a:rPr>
            </a:br>
            <a:r>
              <a:rPr sz="6000">
                <a:solidFill>
                  <a:srgbClr val="FFFFFF"/>
                </a:solidFill>
              </a:rPr>
              <a:t>de votre temps</a:t>
            </a:r>
          </a:p>
        </p:txBody>
      </p:sp>
      <p:sp>
        <p:nvSpPr>
          <p:cNvPr id="191" name="10 %  de votre temps"/>
          <p:cNvSpPr txBox="1"/>
          <p:nvPr/>
        </p:nvSpPr>
        <p:spPr>
          <a:xfrm>
            <a:off x="8915400" y="10649026"/>
            <a:ext cx="4589463" cy="233506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5D328"/>
                </a:solidFill>
              </a:defRPr>
            </a:pPr>
            <a:r>
              <a:t>10 %</a:t>
            </a:r>
            <a:r>
              <a:rPr>
                <a:solidFill>
                  <a:srgbClr val="FFFFFF"/>
                </a:solidFill>
              </a:rPr>
              <a:t> </a:t>
            </a:r>
            <a:br>
              <a:rPr>
                <a:solidFill>
                  <a:srgbClr val="FFFFFF"/>
                </a:solidFill>
              </a:rPr>
            </a:br>
            <a:r>
              <a:rPr sz="6000">
                <a:solidFill>
                  <a:srgbClr val="FFFFFF"/>
                </a:solidFill>
              </a:rPr>
              <a:t>de votre temps</a:t>
            </a:r>
          </a:p>
        </p:txBody>
      </p:sp>
      <p:sp>
        <p:nvSpPr>
          <p:cNvPr id="192" name="0 %  de votre temps"/>
          <p:cNvSpPr txBox="1"/>
          <p:nvPr/>
        </p:nvSpPr>
        <p:spPr>
          <a:xfrm>
            <a:off x="15982950" y="10649026"/>
            <a:ext cx="4591050" cy="233506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5D328"/>
                </a:solidFill>
              </a:defRPr>
            </a:pPr>
            <a:r>
              <a:t>0 %</a:t>
            </a:r>
            <a:r>
              <a:rPr>
                <a:solidFill>
                  <a:srgbClr val="FFFFFF"/>
                </a:solidFill>
              </a:rPr>
              <a:t> </a:t>
            </a:r>
            <a:br>
              <a:rPr>
                <a:solidFill>
                  <a:srgbClr val="FFFFFF"/>
                </a:solidFill>
              </a:rPr>
            </a:br>
            <a:r>
              <a:rPr sz="6000">
                <a:solidFill>
                  <a:srgbClr val="FFFFFF"/>
                </a:solidFill>
              </a:rPr>
              <a:t>de votre temps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5" name="Line"/>
          <p:cNvSpPr/>
          <p:nvPr/>
        </p:nvSpPr>
        <p:spPr>
          <a:xfrm>
            <a:off x="18334037" y="7099300"/>
            <a:ext cx="1" cy="857250"/>
          </a:xfrm>
          <a:prstGeom prst="line">
            <a:avLst/>
          </a:prstGeom>
          <a:ln w="101600">
            <a:solidFill>
              <a:srgbClr val="FFFFFF"/>
            </a:solidFill>
            <a:tailEnd type="triangle"/>
          </a:ln>
        </p:spPr>
        <p:txBody>
          <a:bodyPr lIns="45719" rIns="45719"/>
          <a:lstStyle/>
          <a:p>
            <a:pPr/>
          </a:p>
        </p:txBody>
      </p:sp>
      <p:sp>
        <p:nvSpPr>
          <p:cNvPr id="1016" name="Line"/>
          <p:cNvSpPr/>
          <p:nvPr/>
        </p:nvSpPr>
        <p:spPr>
          <a:xfrm>
            <a:off x="18334037" y="8851900"/>
            <a:ext cx="1" cy="858838"/>
          </a:xfrm>
          <a:prstGeom prst="line">
            <a:avLst/>
          </a:prstGeom>
          <a:ln w="101600">
            <a:solidFill>
              <a:srgbClr val="FFFFFF"/>
            </a:solidFill>
            <a:tailEnd type="triangle"/>
          </a:ln>
        </p:spPr>
        <p:txBody>
          <a:bodyPr lIns="45719" rIns="45719"/>
          <a:lstStyle/>
          <a:p>
            <a:pPr/>
          </a:p>
        </p:txBody>
      </p:sp>
      <p:sp>
        <p:nvSpPr>
          <p:cNvPr id="1017" name="Line"/>
          <p:cNvSpPr/>
          <p:nvPr/>
        </p:nvSpPr>
        <p:spPr>
          <a:xfrm>
            <a:off x="18334037" y="5232400"/>
            <a:ext cx="1" cy="858838"/>
          </a:xfrm>
          <a:prstGeom prst="line">
            <a:avLst/>
          </a:prstGeom>
          <a:ln w="101600">
            <a:solidFill>
              <a:srgbClr val="FFFFFF"/>
            </a:solidFill>
            <a:tailEnd type="triangle"/>
          </a:ln>
        </p:spPr>
        <p:txBody>
          <a:bodyPr lIns="45719" rIns="45719"/>
          <a:lstStyle/>
          <a:p>
            <a:pPr/>
          </a:p>
        </p:txBody>
      </p:sp>
      <p:sp>
        <p:nvSpPr>
          <p:cNvPr id="1018" name="Line"/>
          <p:cNvSpPr/>
          <p:nvPr/>
        </p:nvSpPr>
        <p:spPr>
          <a:xfrm>
            <a:off x="12171362" y="7099300"/>
            <a:ext cx="1" cy="858838"/>
          </a:xfrm>
          <a:prstGeom prst="line">
            <a:avLst/>
          </a:prstGeom>
          <a:ln w="101600">
            <a:solidFill>
              <a:srgbClr val="FFFFFF"/>
            </a:solidFill>
            <a:tailEnd type="triangle"/>
          </a:ln>
        </p:spPr>
        <p:txBody>
          <a:bodyPr lIns="45719" rIns="45719"/>
          <a:lstStyle/>
          <a:p>
            <a:pPr/>
          </a:p>
        </p:txBody>
      </p:sp>
      <p:sp>
        <p:nvSpPr>
          <p:cNvPr id="1019" name="Line"/>
          <p:cNvSpPr/>
          <p:nvPr/>
        </p:nvSpPr>
        <p:spPr>
          <a:xfrm>
            <a:off x="12171362" y="8853487"/>
            <a:ext cx="1" cy="858838"/>
          </a:xfrm>
          <a:prstGeom prst="line">
            <a:avLst/>
          </a:prstGeom>
          <a:ln w="101600">
            <a:solidFill>
              <a:srgbClr val="FFFFFF"/>
            </a:solidFill>
            <a:tailEnd type="triangle"/>
          </a:ln>
        </p:spPr>
        <p:txBody>
          <a:bodyPr lIns="45719" rIns="45719"/>
          <a:lstStyle/>
          <a:p>
            <a:pPr/>
          </a:p>
        </p:txBody>
      </p:sp>
      <p:sp>
        <p:nvSpPr>
          <p:cNvPr id="1020" name="Line"/>
          <p:cNvSpPr/>
          <p:nvPr/>
        </p:nvSpPr>
        <p:spPr>
          <a:xfrm>
            <a:off x="12171362" y="10718800"/>
            <a:ext cx="1" cy="858838"/>
          </a:xfrm>
          <a:prstGeom prst="line">
            <a:avLst/>
          </a:prstGeom>
          <a:ln w="101600">
            <a:solidFill>
              <a:srgbClr val="FFFFFF"/>
            </a:solidFill>
            <a:tailEnd type="triangle"/>
          </a:ln>
        </p:spPr>
        <p:txBody>
          <a:bodyPr lIns="45719" rIns="45719"/>
          <a:lstStyle/>
          <a:p>
            <a:pPr/>
          </a:p>
        </p:txBody>
      </p:sp>
      <p:sp>
        <p:nvSpPr>
          <p:cNvPr id="1021" name="Line"/>
          <p:cNvSpPr/>
          <p:nvPr/>
        </p:nvSpPr>
        <p:spPr>
          <a:xfrm>
            <a:off x="12171362" y="5233987"/>
            <a:ext cx="1" cy="858838"/>
          </a:xfrm>
          <a:prstGeom prst="line">
            <a:avLst/>
          </a:prstGeom>
          <a:ln w="101600">
            <a:solidFill>
              <a:srgbClr val="FFFFFF"/>
            </a:solidFill>
            <a:tailEnd type="triangle"/>
          </a:ln>
        </p:spPr>
        <p:txBody>
          <a:bodyPr lIns="45719" rIns="45719"/>
          <a:lstStyle/>
          <a:p>
            <a:pPr/>
          </a:p>
        </p:txBody>
      </p:sp>
      <p:sp>
        <p:nvSpPr>
          <p:cNvPr id="1022" name="Line"/>
          <p:cNvSpPr/>
          <p:nvPr/>
        </p:nvSpPr>
        <p:spPr>
          <a:xfrm>
            <a:off x="6043612" y="7124700"/>
            <a:ext cx="1" cy="858838"/>
          </a:xfrm>
          <a:prstGeom prst="line">
            <a:avLst/>
          </a:prstGeom>
          <a:ln w="101600">
            <a:solidFill>
              <a:srgbClr val="FFFFFF"/>
            </a:solidFill>
            <a:tailEnd type="triangle"/>
          </a:ln>
        </p:spPr>
        <p:txBody>
          <a:bodyPr lIns="45719" rIns="45719"/>
          <a:lstStyle/>
          <a:p>
            <a:pPr/>
          </a:p>
        </p:txBody>
      </p:sp>
      <p:sp>
        <p:nvSpPr>
          <p:cNvPr id="1023" name="Line"/>
          <p:cNvSpPr/>
          <p:nvPr/>
        </p:nvSpPr>
        <p:spPr>
          <a:xfrm>
            <a:off x="6043612" y="8878887"/>
            <a:ext cx="1" cy="858838"/>
          </a:xfrm>
          <a:prstGeom prst="line">
            <a:avLst/>
          </a:prstGeom>
          <a:ln w="101600">
            <a:solidFill>
              <a:srgbClr val="FFFFFF"/>
            </a:solidFill>
            <a:tailEnd type="triangle"/>
          </a:ln>
        </p:spPr>
        <p:txBody>
          <a:bodyPr lIns="45719" rIns="45719"/>
          <a:lstStyle/>
          <a:p>
            <a:pPr/>
          </a:p>
        </p:txBody>
      </p:sp>
      <p:sp>
        <p:nvSpPr>
          <p:cNvPr id="1024" name="Line"/>
          <p:cNvSpPr/>
          <p:nvPr/>
        </p:nvSpPr>
        <p:spPr>
          <a:xfrm>
            <a:off x="6043612" y="10744200"/>
            <a:ext cx="1" cy="858838"/>
          </a:xfrm>
          <a:prstGeom prst="line">
            <a:avLst/>
          </a:prstGeom>
          <a:ln w="101600">
            <a:solidFill>
              <a:srgbClr val="FFFFFF"/>
            </a:solidFill>
            <a:tailEnd type="triangle"/>
          </a:ln>
        </p:spPr>
        <p:txBody>
          <a:bodyPr lIns="45719" rIns="45719"/>
          <a:lstStyle/>
          <a:p>
            <a:pPr/>
          </a:p>
        </p:txBody>
      </p:sp>
      <p:sp>
        <p:nvSpPr>
          <p:cNvPr id="1025" name="Line"/>
          <p:cNvSpPr/>
          <p:nvPr/>
        </p:nvSpPr>
        <p:spPr>
          <a:xfrm>
            <a:off x="6043612" y="5259387"/>
            <a:ext cx="1" cy="858838"/>
          </a:xfrm>
          <a:prstGeom prst="line">
            <a:avLst/>
          </a:prstGeom>
          <a:ln w="101600">
            <a:solidFill>
              <a:srgbClr val="FFFFFF"/>
            </a:solidFill>
            <a:tailEnd type="triangle"/>
          </a:ln>
        </p:spPr>
        <p:txBody>
          <a:bodyPr lIns="45719" rIns="45719"/>
          <a:lstStyle/>
          <a:p>
            <a:pPr/>
          </a:p>
        </p:txBody>
      </p:sp>
      <p:sp>
        <p:nvSpPr>
          <p:cNvPr id="1026" name="Êtes-vous prêt à vous lancer?"/>
          <p:cNvSpPr txBox="1"/>
          <p:nvPr/>
        </p:nvSpPr>
        <p:spPr>
          <a:xfrm>
            <a:off x="6465156" y="2989027"/>
            <a:ext cx="10236076" cy="99424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6000">
                <a:solidFill>
                  <a:srgbClr val="FFFFFF"/>
                </a:solidFill>
              </a:defRPr>
            </a:lvl1pPr>
          </a:lstStyle>
          <a:p>
            <a:pPr/>
            <a:r>
              <a:t>Êtes-vous prêt à vous lancer?</a:t>
            </a:r>
          </a:p>
        </p:txBody>
      </p:sp>
      <p:sp>
        <p:nvSpPr>
          <p:cNvPr id="1027" name="Triez après la présentation"/>
          <p:cNvSpPr txBox="1"/>
          <p:nvPr/>
        </p:nvSpPr>
        <p:spPr>
          <a:xfrm>
            <a:off x="1106486" y="1507223"/>
            <a:ext cx="21428078" cy="148770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lnSpc>
                <a:spcPct val="70000"/>
              </a:lnSpc>
              <a:defRPr sz="9500">
                <a:solidFill>
                  <a:srgbClr val="FFCD30"/>
                </a:solidFill>
              </a:defRPr>
            </a:lvl1pPr>
          </a:lstStyle>
          <a:p>
            <a:pPr/>
            <a:r>
              <a:t>Triez après la présentation</a:t>
            </a:r>
          </a:p>
        </p:txBody>
      </p:sp>
      <p:grpSp>
        <p:nvGrpSpPr>
          <p:cNvPr id="1033" name="Group"/>
          <p:cNvGrpSpPr/>
          <p:nvPr/>
        </p:nvGrpSpPr>
        <p:grpSpPr>
          <a:xfrm>
            <a:off x="3344862" y="4392612"/>
            <a:ext cx="5360988" cy="8388351"/>
            <a:chOff x="0" y="0"/>
            <a:chExt cx="5360987" cy="8388349"/>
          </a:xfrm>
        </p:grpSpPr>
        <p:sp>
          <p:nvSpPr>
            <p:cNvPr id="1028" name="Rectangle"/>
            <p:cNvSpPr/>
            <p:nvPr/>
          </p:nvSpPr>
          <p:spPr>
            <a:xfrm>
              <a:off x="0" y="0"/>
              <a:ext cx="5360988" cy="1125537"/>
            </a:xfrm>
            <a:prstGeom prst="rect">
              <a:avLst/>
            </a:prstGeom>
            <a:solidFill>
              <a:srgbClr val="FFCD30"/>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29" name="Rectangle"/>
            <p:cNvSpPr/>
            <p:nvPr/>
          </p:nvSpPr>
          <p:spPr>
            <a:xfrm>
              <a:off x="0" y="1816099"/>
              <a:ext cx="5360988" cy="1125538"/>
            </a:xfrm>
            <a:prstGeom prst="rect">
              <a:avLst/>
            </a:prstGeom>
            <a:solidFill>
              <a:srgbClr val="FFCD30"/>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0" name="Rectangle"/>
            <p:cNvSpPr/>
            <p:nvPr/>
          </p:nvSpPr>
          <p:spPr>
            <a:xfrm>
              <a:off x="0" y="3630611"/>
              <a:ext cx="5360988" cy="1127126"/>
            </a:xfrm>
            <a:prstGeom prst="rect">
              <a:avLst/>
            </a:prstGeom>
            <a:solidFill>
              <a:srgbClr val="FFCD30"/>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1" name="Rectangle"/>
            <p:cNvSpPr/>
            <p:nvPr/>
          </p:nvSpPr>
          <p:spPr>
            <a:xfrm>
              <a:off x="0" y="5446711"/>
              <a:ext cx="5360988" cy="1125539"/>
            </a:xfrm>
            <a:prstGeom prst="rect">
              <a:avLst/>
            </a:prstGeom>
            <a:solidFill>
              <a:srgbClr val="FFCD30"/>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2" name="Rectangle"/>
            <p:cNvSpPr/>
            <p:nvPr/>
          </p:nvSpPr>
          <p:spPr>
            <a:xfrm>
              <a:off x="0" y="7262811"/>
              <a:ext cx="5360988" cy="1125539"/>
            </a:xfrm>
            <a:prstGeom prst="rect">
              <a:avLst/>
            </a:prstGeom>
            <a:solidFill>
              <a:srgbClr val="FFCD30"/>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grpSp>
      <p:grpSp>
        <p:nvGrpSpPr>
          <p:cNvPr id="1039" name="Group"/>
          <p:cNvGrpSpPr/>
          <p:nvPr/>
        </p:nvGrpSpPr>
        <p:grpSpPr>
          <a:xfrm>
            <a:off x="9517062" y="4392612"/>
            <a:ext cx="5360988" cy="8388351"/>
            <a:chOff x="0" y="0"/>
            <a:chExt cx="5360987" cy="8388349"/>
          </a:xfrm>
        </p:grpSpPr>
        <p:sp>
          <p:nvSpPr>
            <p:cNvPr id="1034" name="Rectangle"/>
            <p:cNvSpPr/>
            <p:nvPr/>
          </p:nvSpPr>
          <p:spPr>
            <a:xfrm>
              <a:off x="0" y="0"/>
              <a:ext cx="5360988" cy="1125537"/>
            </a:xfrm>
            <a:prstGeom prst="rect">
              <a:avLst/>
            </a:prstGeom>
            <a:solidFill>
              <a:srgbClr val="2AE6DB"/>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5" name="Rectangle"/>
            <p:cNvSpPr/>
            <p:nvPr/>
          </p:nvSpPr>
          <p:spPr>
            <a:xfrm>
              <a:off x="0" y="1816099"/>
              <a:ext cx="5360988" cy="1125538"/>
            </a:xfrm>
            <a:prstGeom prst="rect">
              <a:avLst/>
            </a:prstGeom>
            <a:solidFill>
              <a:srgbClr val="2AE6DB"/>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6" name="Rectangle"/>
            <p:cNvSpPr/>
            <p:nvPr/>
          </p:nvSpPr>
          <p:spPr>
            <a:xfrm>
              <a:off x="0" y="3630611"/>
              <a:ext cx="5360988" cy="1127126"/>
            </a:xfrm>
            <a:prstGeom prst="rect">
              <a:avLst/>
            </a:prstGeom>
            <a:solidFill>
              <a:srgbClr val="2AE6DB"/>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7" name="Rectangle"/>
            <p:cNvSpPr/>
            <p:nvPr/>
          </p:nvSpPr>
          <p:spPr>
            <a:xfrm>
              <a:off x="0" y="5446711"/>
              <a:ext cx="5360988" cy="1125539"/>
            </a:xfrm>
            <a:prstGeom prst="rect">
              <a:avLst/>
            </a:prstGeom>
            <a:solidFill>
              <a:srgbClr val="2AE6DB"/>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38" name="Rectangle"/>
            <p:cNvSpPr/>
            <p:nvPr/>
          </p:nvSpPr>
          <p:spPr>
            <a:xfrm>
              <a:off x="0" y="7262811"/>
              <a:ext cx="5360988" cy="1125539"/>
            </a:xfrm>
            <a:prstGeom prst="rect">
              <a:avLst/>
            </a:prstGeom>
            <a:solidFill>
              <a:srgbClr val="2AE6DB"/>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grpSp>
      <p:grpSp>
        <p:nvGrpSpPr>
          <p:cNvPr id="1044" name="Group"/>
          <p:cNvGrpSpPr/>
          <p:nvPr/>
        </p:nvGrpSpPr>
        <p:grpSpPr>
          <a:xfrm>
            <a:off x="15689262" y="4394200"/>
            <a:ext cx="5360988" cy="6570663"/>
            <a:chOff x="0" y="0"/>
            <a:chExt cx="5360987" cy="6570662"/>
          </a:xfrm>
        </p:grpSpPr>
        <p:sp>
          <p:nvSpPr>
            <p:cNvPr id="1040" name="Rectangle"/>
            <p:cNvSpPr/>
            <p:nvPr/>
          </p:nvSpPr>
          <p:spPr>
            <a:xfrm>
              <a:off x="0" y="0"/>
              <a:ext cx="5360988" cy="1125539"/>
            </a:xfrm>
            <a:prstGeom prst="rect">
              <a:avLst/>
            </a:prstGeom>
            <a:solidFill>
              <a:srgbClr val="A6AAA9"/>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41" name="Rectangle"/>
            <p:cNvSpPr/>
            <p:nvPr/>
          </p:nvSpPr>
          <p:spPr>
            <a:xfrm>
              <a:off x="0" y="1814512"/>
              <a:ext cx="5360988" cy="1125538"/>
            </a:xfrm>
            <a:prstGeom prst="rect">
              <a:avLst/>
            </a:prstGeom>
            <a:solidFill>
              <a:srgbClr val="A6AAA9"/>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42" name="Rectangle"/>
            <p:cNvSpPr/>
            <p:nvPr/>
          </p:nvSpPr>
          <p:spPr>
            <a:xfrm>
              <a:off x="0" y="3630612"/>
              <a:ext cx="5360988" cy="1125538"/>
            </a:xfrm>
            <a:prstGeom prst="rect">
              <a:avLst/>
            </a:prstGeom>
            <a:solidFill>
              <a:srgbClr val="A6AAA9"/>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sp>
          <p:nvSpPr>
            <p:cNvPr id="1043" name="Rectangle"/>
            <p:cNvSpPr/>
            <p:nvPr/>
          </p:nvSpPr>
          <p:spPr>
            <a:xfrm>
              <a:off x="0" y="5445124"/>
              <a:ext cx="5360988" cy="1125539"/>
            </a:xfrm>
            <a:prstGeom prst="rect">
              <a:avLst/>
            </a:prstGeom>
            <a:solidFill>
              <a:srgbClr val="A6AAA9"/>
            </a:solidFill>
            <a:ln w="12700" cap="flat">
              <a:noFill/>
              <a:miter lim="400000"/>
            </a:ln>
            <a:effectLst>
              <a:outerShdw sx="100000" sy="100000" kx="0" ky="0" algn="b" rotWithShape="0" blurRad="50800" dist="25400" dir="5400000">
                <a:srgbClr val="808080">
                  <a:alpha val="50000"/>
                </a:srgbClr>
              </a:outerShdw>
            </a:effectLst>
          </p:spPr>
          <p:txBody>
            <a:bodyPr wrap="square" lIns="71436" tIns="71436" rIns="71436" bIns="71436" numCol="1" anchor="ctr">
              <a:noAutofit/>
            </a:bodyPr>
            <a:lstStyle/>
            <a:p>
              <a:pPr algn="ctr" defTabSz="914400">
                <a:defRPr sz="3200">
                  <a:solidFill>
                    <a:srgbClr val="FFFFFF"/>
                  </a:solidFill>
                </a:defRPr>
              </a:pPr>
            </a:p>
          </p:txBody>
        </p:sp>
      </p:grpSp>
      <p:sp>
        <p:nvSpPr>
          <p:cNvPr id="1045" name="OUI"/>
          <p:cNvSpPr txBox="1"/>
          <p:nvPr/>
        </p:nvSpPr>
        <p:spPr>
          <a:xfrm>
            <a:off x="3327400" y="4430712"/>
            <a:ext cx="5395913" cy="1068369"/>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6500">
                <a:solidFill>
                  <a:srgbClr val="FFFFFF"/>
                </a:solidFill>
              </a:defRPr>
            </a:lvl1pPr>
          </a:lstStyle>
          <a:p>
            <a:pPr/>
            <a:r>
              <a:t>OUI</a:t>
            </a:r>
          </a:p>
        </p:txBody>
      </p:sp>
      <p:sp>
        <p:nvSpPr>
          <p:cNvPr id="1046" name="QUESTIONS"/>
          <p:cNvSpPr txBox="1"/>
          <p:nvPr/>
        </p:nvSpPr>
        <p:spPr>
          <a:xfrm>
            <a:off x="9482137" y="4430712"/>
            <a:ext cx="5395913" cy="1068369"/>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6500">
                <a:solidFill>
                  <a:srgbClr val="FFFFFF"/>
                </a:solidFill>
              </a:defRPr>
            </a:lvl1pPr>
          </a:lstStyle>
          <a:p>
            <a:pPr/>
            <a:r>
              <a:t>QUESTIONS</a:t>
            </a:r>
          </a:p>
        </p:txBody>
      </p:sp>
      <p:sp>
        <p:nvSpPr>
          <p:cNvPr id="1047" name="NON"/>
          <p:cNvSpPr txBox="1"/>
          <p:nvPr/>
        </p:nvSpPr>
        <p:spPr>
          <a:xfrm>
            <a:off x="15636875" y="4430712"/>
            <a:ext cx="5395913" cy="1068369"/>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6500">
                <a:solidFill>
                  <a:srgbClr val="FFFFFF"/>
                </a:solidFill>
              </a:defRPr>
            </a:lvl1pPr>
          </a:lstStyle>
          <a:p>
            <a:pPr/>
            <a:r>
              <a:t>NON</a:t>
            </a:r>
          </a:p>
        </p:txBody>
      </p:sp>
      <p:sp>
        <p:nvSpPr>
          <p:cNvPr id="1048" name="Inscrivez-les en tant que PEI"/>
          <p:cNvSpPr txBox="1"/>
          <p:nvPr/>
        </p:nvSpPr>
        <p:spPr>
          <a:xfrm>
            <a:off x="3344862" y="6125369"/>
            <a:ext cx="5395913" cy="1285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latin typeface="+mn-lt"/>
                <a:ea typeface="+mn-ea"/>
                <a:cs typeface="+mn-cs"/>
                <a:sym typeface="Helvetica"/>
              </a:defRPr>
            </a:lvl1pPr>
          </a:lstStyle>
          <a:p>
            <a:pPr/>
            <a:r>
              <a:t>Inscrivez-les en tant que PEI</a:t>
            </a:r>
          </a:p>
        </p:txBody>
      </p:sp>
      <p:sp>
        <p:nvSpPr>
          <p:cNvPr id="1049" name="Promouvoir la formation!"/>
          <p:cNvSpPr txBox="1"/>
          <p:nvPr/>
        </p:nvSpPr>
        <p:spPr>
          <a:xfrm>
            <a:off x="9499600" y="6180609"/>
            <a:ext cx="5395913" cy="1226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Promouvoir la formation!</a:t>
            </a:r>
          </a:p>
        </p:txBody>
      </p:sp>
      <p:sp>
        <p:nvSpPr>
          <p:cNvPr id="1050" name="Remerciez-les!"/>
          <p:cNvSpPr txBox="1"/>
          <p:nvPr/>
        </p:nvSpPr>
        <p:spPr>
          <a:xfrm>
            <a:off x="15654337" y="6413909"/>
            <a:ext cx="5395913" cy="7595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4400">
                <a:solidFill>
                  <a:srgbClr val="FFFFFF"/>
                </a:solidFill>
              </a:defRPr>
            </a:lvl1pPr>
          </a:lstStyle>
          <a:p>
            <a:pPr/>
            <a:r>
              <a:t>Remerciez-les!</a:t>
            </a:r>
          </a:p>
        </p:txBody>
      </p:sp>
      <p:sp>
        <p:nvSpPr>
          <p:cNvPr id="1051" name="Organiser une rencontre"/>
          <p:cNvSpPr txBox="1"/>
          <p:nvPr/>
        </p:nvSpPr>
        <p:spPr>
          <a:xfrm>
            <a:off x="3309937" y="7973690"/>
            <a:ext cx="5395913" cy="1226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Organiser une rencontre</a:t>
            </a:r>
          </a:p>
        </p:txBody>
      </p:sp>
      <p:sp>
        <p:nvSpPr>
          <p:cNvPr id="1052" name="Mentionnez la formation du samedi"/>
          <p:cNvSpPr txBox="1"/>
          <p:nvPr/>
        </p:nvSpPr>
        <p:spPr>
          <a:xfrm>
            <a:off x="3309937" y="9785028"/>
            <a:ext cx="5395913" cy="12261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Mentionnez la formation du samedi</a:t>
            </a:r>
          </a:p>
        </p:txBody>
      </p:sp>
      <p:sp>
        <p:nvSpPr>
          <p:cNvPr id="1053" name="DVD"/>
          <p:cNvSpPr txBox="1"/>
          <p:nvPr/>
        </p:nvSpPr>
        <p:spPr>
          <a:xfrm>
            <a:off x="3309937" y="11828872"/>
            <a:ext cx="5395913" cy="7595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400">
                <a:solidFill>
                  <a:srgbClr val="FFFFFF"/>
                </a:solidFill>
              </a:defRPr>
            </a:lvl1pPr>
          </a:lstStyle>
          <a:p>
            <a:pPr/>
            <a:r>
              <a:t>DVD</a:t>
            </a:r>
          </a:p>
        </p:txBody>
      </p:sp>
      <p:sp>
        <p:nvSpPr>
          <p:cNvPr id="1054" name="DVD"/>
          <p:cNvSpPr txBox="1"/>
          <p:nvPr/>
        </p:nvSpPr>
        <p:spPr>
          <a:xfrm>
            <a:off x="9517062" y="11828872"/>
            <a:ext cx="5395913" cy="7595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400">
                <a:solidFill>
                  <a:srgbClr val="FFFFFF"/>
                </a:solidFill>
              </a:defRPr>
            </a:lvl1pPr>
          </a:lstStyle>
          <a:p>
            <a:pPr/>
            <a:r>
              <a:t>DVD</a:t>
            </a:r>
          </a:p>
        </p:txBody>
      </p:sp>
      <p:sp>
        <p:nvSpPr>
          <p:cNvPr id="1055" name="Inscrivez-les en tant que clients"/>
          <p:cNvSpPr txBox="1"/>
          <p:nvPr/>
        </p:nvSpPr>
        <p:spPr>
          <a:xfrm>
            <a:off x="15676562" y="7973690"/>
            <a:ext cx="5395913" cy="1226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Inscrivez-les en tant que clients</a:t>
            </a:r>
          </a:p>
        </p:txBody>
      </p:sp>
      <p:sp>
        <p:nvSpPr>
          <p:cNvPr id="1056" name="Obtenez une recommandation!"/>
          <p:cNvSpPr txBox="1"/>
          <p:nvPr/>
        </p:nvSpPr>
        <p:spPr>
          <a:xfrm>
            <a:off x="15671800" y="9791378"/>
            <a:ext cx="5395913" cy="12261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Obtenez une recommandation!</a:t>
            </a:r>
          </a:p>
        </p:txBody>
      </p:sp>
      <p:sp>
        <p:nvSpPr>
          <p:cNvPr id="1057" name="Promouvoir la formation!"/>
          <p:cNvSpPr txBox="1"/>
          <p:nvPr/>
        </p:nvSpPr>
        <p:spPr>
          <a:xfrm>
            <a:off x="9517062" y="7957021"/>
            <a:ext cx="5395913" cy="1226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Promouvoir la formation!</a:t>
            </a:r>
          </a:p>
        </p:txBody>
      </p:sp>
      <p:sp>
        <p:nvSpPr>
          <p:cNvPr id="1058" name="Promouvoir la formation!"/>
          <p:cNvSpPr txBox="1"/>
          <p:nvPr/>
        </p:nvSpPr>
        <p:spPr>
          <a:xfrm>
            <a:off x="9499600" y="9765184"/>
            <a:ext cx="5395913" cy="1226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lnSpc>
                <a:spcPct val="80000"/>
              </a:lnSpc>
              <a:defRPr sz="4200">
                <a:solidFill>
                  <a:srgbClr val="FFFFFF"/>
                </a:solidFill>
              </a:defRPr>
            </a:lvl1pPr>
          </a:lstStyle>
          <a:p>
            <a:pPr/>
            <a:r>
              <a:t>Promouvoir la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0" name="Une manière de répondre à plus de questions:…"/>
          <p:cNvSpPr txBox="1"/>
          <p:nvPr/>
        </p:nvSpPr>
        <p:spPr>
          <a:xfrm>
            <a:off x="1098550" y="4259479"/>
            <a:ext cx="13258800" cy="453505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defRPr sz="5200">
                <a:solidFill>
                  <a:srgbClr val="FFFFFF"/>
                </a:solidFill>
              </a:defRPr>
            </a:pPr>
            <a:r>
              <a:t>Une manière de répondre à plus de questions:</a:t>
            </a:r>
          </a:p>
          <a:p>
            <a:pPr defTabSz="914400">
              <a:defRPr sz="6600">
                <a:solidFill>
                  <a:srgbClr val="FFC000"/>
                </a:solidFill>
              </a:defRPr>
            </a:pPr>
            <a:r>
              <a:t>C’est une bonne question, idée, etc…Tous ces sujets seront abordés durant la formation. </a:t>
            </a:r>
          </a:p>
        </p:txBody>
      </p:sp>
      <p:sp>
        <p:nvSpPr>
          <p:cNvPr id="1061" name="Faites participer les candidats potentiels…"/>
          <p:cNvSpPr txBox="1"/>
          <p:nvPr/>
        </p:nvSpPr>
        <p:spPr>
          <a:xfrm>
            <a:off x="1047750" y="9248087"/>
            <a:ext cx="12735049" cy="169523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defRPr sz="5400">
                <a:solidFill>
                  <a:srgbClr val="FFFFFF"/>
                </a:solidFill>
              </a:defRPr>
            </a:pPr>
            <a:r>
              <a:t>Faites participer les candidats potentiels </a:t>
            </a:r>
          </a:p>
          <a:p>
            <a:pPr defTabSz="914400">
              <a:defRPr sz="5400">
                <a:solidFill>
                  <a:srgbClr val="FFFFFF"/>
                </a:solidFill>
              </a:defRPr>
            </a:pPr>
            <a:r>
              <a:t>à la formation.</a:t>
            </a:r>
          </a:p>
        </p:txBody>
      </p:sp>
      <p:sp>
        <p:nvSpPr>
          <p:cNvPr id="1062" name="Votre réussite en dépend!"/>
          <p:cNvSpPr txBox="1"/>
          <p:nvPr/>
        </p:nvSpPr>
        <p:spPr>
          <a:xfrm>
            <a:off x="1047749" y="10931720"/>
            <a:ext cx="12758527" cy="135216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defRPr sz="8500">
                <a:solidFill>
                  <a:srgbClr val="FFCD32"/>
                </a:solidFill>
              </a:defRPr>
            </a:lvl1pPr>
          </a:lstStyle>
          <a:p>
            <a:pPr/>
            <a:r>
              <a:t>Votre réussite en dépend! </a:t>
            </a:r>
          </a:p>
        </p:txBody>
      </p:sp>
      <p:sp>
        <p:nvSpPr>
          <p:cNvPr id="1063" name="Après la présentation"/>
          <p:cNvSpPr txBox="1"/>
          <p:nvPr/>
        </p:nvSpPr>
        <p:spPr>
          <a:xfrm>
            <a:off x="1106486" y="1412756"/>
            <a:ext cx="21428078" cy="1676638"/>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1800"/>
            </a:pPr>
          </a:p>
          <a:p>
            <a:pPr defTabSz="914400">
              <a:lnSpc>
                <a:spcPct val="70000"/>
              </a:lnSpc>
              <a:defRPr sz="9500">
                <a:solidFill>
                  <a:srgbClr val="FFCD30"/>
                </a:solidFill>
              </a:defRPr>
            </a:pPr>
            <a:r>
              <a:t>Après la présentation</a:t>
            </a:r>
          </a:p>
        </p:txBody>
      </p:sp>
      <p:pic>
        <p:nvPicPr>
          <p:cNvPr id="1064" name="image57.jpeg" descr="image57.jpeg"/>
          <p:cNvPicPr>
            <a:picLocks noChangeAspect="1"/>
          </p:cNvPicPr>
          <p:nvPr/>
        </p:nvPicPr>
        <p:blipFill>
          <a:blip r:embed="rId2">
            <a:extLst/>
          </a:blip>
          <a:stretch>
            <a:fillRect/>
          </a:stretch>
        </p:blipFill>
        <p:spPr>
          <a:xfrm>
            <a:off x="14887575" y="0"/>
            <a:ext cx="20261263"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6" name="Promouvoir les événements de formation"/>
          <p:cNvSpPr txBox="1"/>
          <p:nvPr>
            <p:ph type="title" idx="4294967295"/>
          </p:nvPr>
        </p:nvSpPr>
        <p:spPr>
          <a:xfrm>
            <a:off x="0" y="3949700"/>
            <a:ext cx="24384000" cy="5815013"/>
          </a:xfrm>
          <a:prstGeom prst="rect">
            <a:avLst/>
          </a:prstGeom>
          <a:effectLst>
            <a:outerShdw sx="100000" sy="100000" kx="0" ky="0" algn="b" rotWithShape="0" blurRad="127000" dist="76200" dir="5400000">
              <a:srgbClr val="000000">
                <a:alpha val="50000"/>
              </a:srgbClr>
            </a:outerShdw>
          </a:effectLst>
        </p:spPr>
        <p:txBody>
          <a:bodyPr>
            <a:normAutofit fontScale="100000" lnSpcReduction="0"/>
          </a:bodyPr>
          <a:lstStyle/>
          <a:p>
            <a:pPr algn="ctr" defTabSz="750887">
              <a:defRPr sz="15000"/>
            </a:pPr>
            <a:r>
              <a:t>Promouvoir les</a:t>
            </a:r>
            <a:br/>
            <a:r>
              <a:rPr>
                <a:solidFill>
                  <a:srgbClr val="FFCD32"/>
                </a:solidFill>
              </a:rPr>
              <a:t>événements 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72" name="Group"/>
          <p:cNvGrpSpPr/>
          <p:nvPr/>
        </p:nvGrpSpPr>
        <p:grpSpPr>
          <a:xfrm>
            <a:off x="-3175" y="-49213"/>
            <a:ext cx="7146925" cy="13814426"/>
            <a:chOff x="0" y="0"/>
            <a:chExt cx="7146925" cy="13814425"/>
          </a:xfrm>
        </p:grpSpPr>
        <p:grpSp>
          <p:nvGrpSpPr>
            <p:cNvPr id="1070" name="Group"/>
            <p:cNvGrpSpPr/>
            <p:nvPr/>
          </p:nvGrpSpPr>
          <p:grpSpPr>
            <a:xfrm>
              <a:off x="0" y="-1"/>
              <a:ext cx="7146925" cy="9269414"/>
              <a:chOff x="0" y="0"/>
              <a:chExt cx="7146925" cy="9269412"/>
            </a:xfrm>
          </p:grpSpPr>
          <p:pic>
            <p:nvPicPr>
              <p:cNvPr id="1068" name="image58.jpeg" descr="image58.jpeg"/>
              <p:cNvPicPr>
                <a:picLocks noChangeAspect="1"/>
              </p:cNvPicPr>
              <p:nvPr/>
            </p:nvPicPr>
            <p:blipFill>
              <a:blip r:embed="rId2">
                <a:extLst/>
              </a:blip>
              <a:stretch>
                <a:fillRect/>
              </a:stretch>
            </p:blipFill>
            <p:spPr>
              <a:xfrm>
                <a:off x="0" y="4513262"/>
                <a:ext cx="7146925" cy="4756151"/>
              </a:xfrm>
              <a:prstGeom prst="rect">
                <a:avLst/>
              </a:prstGeom>
              <a:ln w="12700" cap="flat">
                <a:noFill/>
                <a:miter lim="400000"/>
              </a:ln>
              <a:effectLst/>
            </p:spPr>
          </p:pic>
          <p:pic>
            <p:nvPicPr>
              <p:cNvPr id="1069" name="image59.jpeg" descr="image59.jpeg"/>
              <p:cNvPicPr>
                <a:picLocks noChangeAspect="1"/>
              </p:cNvPicPr>
              <p:nvPr/>
            </p:nvPicPr>
            <p:blipFill>
              <a:blip r:embed="rId3">
                <a:extLst/>
              </a:blip>
              <a:stretch>
                <a:fillRect/>
              </a:stretch>
            </p:blipFill>
            <p:spPr>
              <a:xfrm>
                <a:off x="0" y="0"/>
                <a:ext cx="7146925" cy="4756152"/>
              </a:xfrm>
              <a:prstGeom prst="rect">
                <a:avLst/>
              </a:prstGeom>
              <a:ln w="12700" cap="flat">
                <a:noFill/>
                <a:miter lim="400000"/>
              </a:ln>
              <a:effectLst/>
            </p:spPr>
          </p:pic>
        </p:grpSp>
        <p:pic>
          <p:nvPicPr>
            <p:cNvPr id="1071" name="image60.jpeg" descr="image60.jpeg"/>
            <p:cNvPicPr>
              <a:picLocks noChangeAspect="1"/>
            </p:cNvPicPr>
            <p:nvPr/>
          </p:nvPicPr>
          <p:blipFill>
            <a:blip r:embed="rId4">
              <a:extLst/>
            </a:blip>
            <a:stretch>
              <a:fillRect/>
            </a:stretch>
          </p:blipFill>
          <p:spPr>
            <a:xfrm>
              <a:off x="0" y="9048750"/>
              <a:ext cx="7146925" cy="4765675"/>
            </a:xfrm>
            <a:prstGeom prst="rect">
              <a:avLst/>
            </a:prstGeom>
            <a:ln w="12700" cap="flat">
              <a:noFill/>
              <a:miter lim="400000"/>
            </a:ln>
            <a:effectLst/>
          </p:spPr>
        </p:pic>
      </p:grpSp>
      <p:sp>
        <p:nvSpPr>
          <p:cNvPr id="1073" name="PROMOUVOIR LES ÉVÉNEMENTS DE FORMATION"/>
          <p:cNvSpPr txBox="1"/>
          <p:nvPr>
            <p:ph type="title" idx="4294967295"/>
          </p:nvPr>
        </p:nvSpPr>
        <p:spPr>
          <a:xfrm>
            <a:off x="7772400" y="304800"/>
            <a:ext cx="16471900" cy="2863850"/>
          </a:xfrm>
          <a:prstGeom prst="rect">
            <a:avLst/>
          </a:prstGeom>
        </p:spPr>
        <p:txBody>
          <a:bodyPr>
            <a:normAutofit fontScale="100000" lnSpcReduction="0"/>
          </a:bodyPr>
          <a:lstStyle/>
          <a:p>
            <a:pPr algn="ctr">
              <a:defRPr sz="6000"/>
            </a:pPr>
            <a:r>
              <a:t>PROMOUVOIR LES ÉVÉNEMENTS</a:t>
            </a:r>
            <a:br/>
            <a:r>
              <a:t>DE FORMATION</a:t>
            </a:r>
          </a:p>
        </p:txBody>
      </p:sp>
      <p:sp>
        <p:nvSpPr>
          <p:cNvPr id="1074" name="EN QUOI CONSISTE un événement? Tout est un événement!…"/>
          <p:cNvSpPr txBox="1"/>
          <p:nvPr>
            <p:ph type="body" idx="4294967295"/>
          </p:nvPr>
        </p:nvSpPr>
        <p:spPr>
          <a:xfrm>
            <a:off x="8191500" y="3159125"/>
            <a:ext cx="21005800" cy="10090150"/>
          </a:xfrm>
          <a:prstGeom prst="rect">
            <a:avLst/>
          </a:prstGeom>
        </p:spPr>
        <p:txBody>
          <a:bodyPr>
            <a:normAutofit fontScale="100000" lnSpcReduction="0"/>
          </a:bodyPr>
          <a:lstStyle/>
          <a:p>
            <a:pPr marL="0" indent="0">
              <a:lnSpc>
                <a:spcPct val="90000"/>
              </a:lnSpc>
              <a:buSzTx/>
              <a:buNone/>
              <a:tabLst>
                <a:tab pos="787400" algn="l"/>
              </a:tabLst>
              <a:defRPr b="1" sz="7100">
                <a:solidFill>
                  <a:srgbClr val="FFCD32"/>
                </a:solidFill>
              </a:defRPr>
            </a:pPr>
            <a:r>
              <a:t>EN QUOI CONSISTE </a:t>
            </a:r>
            <a:r>
              <a:rPr b="0"/>
              <a:t>un événement?</a:t>
            </a:r>
            <a:br>
              <a:rPr b="0"/>
            </a:br>
            <a:r>
              <a:rPr b="0"/>
              <a:t>Tout est un événement!</a:t>
            </a:r>
          </a:p>
          <a:p>
            <a:pPr lvl="1" marL="1203325" indent="-646112">
              <a:lnSpc>
                <a:spcPct val="90000"/>
              </a:lnSpc>
              <a:spcBef>
                <a:spcPts val="3000"/>
              </a:spcBef>
              <a:buClr>
                <a:srgbClr val="FFFFFF"/>
              </a:buClr>
              <a:tabLst>
                <a:tab pos="787400" algn="l"/>
              </a:tabLst>
              <a:defRPr sz="5000"/>
            </a:pPr>
            <a:r>
              <a:t>Appels conférence</a:t>
            </a:r>
            <a:endParaRPr>
              <a:solidFill>
                <a:srgbClr val="000000"/>
              </a:solidFill>
            </a:endParaRPr>
          </a:p>
          <a:p>
            <a:pPr lvl="1" marL="1203325" indent="-646112">
              <a:lnSpc>
                <a:spcPct val="90000"/>
              </a:lnSpc>
              <a:spcBef>
                <a:spcPts val="3000"/>
              </a:spcBef>
              <a:buClr>
                <a:srgbClr val="FFFFFF"/>
              </a:buClr>
              <a:tabLst>
                <a:tab pos="787400" algn="l"/>
              </a:tabLst>
              <a:defRPr sz="5000"/>
            </a:pPr>
            <a:r>
              <a:t>Conférence à trois, rencontres à deux, RAP</a:t>
            </a:r>
            <a:endParaRPr>
              <a:solidFill>
                <a:srgbClr val="000000"/>
              </a:solidFill>
            </a:endParaRPr>
          </a:p>
          <a:p>
            <a:pPr lvl="1" marL="1203325" indent="-646112">
              <a:lnSpc>
                <a:spcPct val="90000"/>
              </a:lnSpc>
              <a:spcBef>
                <a:spcPts val="3000"/>
              </a:spcBef>
              <a:buClr>
                <a:srgbClr val="FFFFFF"/>
              </a:buClr>
              <a:tabLst>
                <a:tab pos="787400" algn="l"/>
              </a:tabLst>
              <a:defRPr sz="5000"/>
            </a:pPr>
            <a:r>
              <a:t>Rencontres hebdomadaires sur l’Occasion </a:t>
            </a:r>
            <a:br/>
            <a:r>
              <a:t>d’affaires – Formations régionales</a:t>
            </a:r>
            <a:endParaRPr sz="1800">
              <a:solidFill>
                <a:srgbClr val="000000"/>
              </a:solidFill>
            </a:endParaRPr>
          </a:p>
          <a:p>
            <a:pPr lvl="1" marL="1203325" indent="-646112">
              <a:lnSpc>
                <a:spcPct val="90000"/>
              </a:lnSpc>
              <a:spcBef>
                <a:spcPts val="3000"/>
              </a:spcBef>
              <a:buClr>
                <a:srgbClr val="FFFFFF"/>
              </a:buClr>
              <a:tabLst>
                <a:tab pos="787400" algn="l"/>
              </a:tabLst>
              <a:defRPr sz="5000"/>
            </a:pPr>
            <a:r>
              <a:t>Formation de leadership </a:t>
            </a:r>
            <a:endParaRPr>
              <a:solidFill>
                <a:srgbClr val="000000"/>
              </a:solidFill>
            </a:endParaRPr>
          </a:p>
          <a:p>
            <a:pPr lvl="1" marL="1203325" indent="-646112">
              <a:lnSpc>
                <a:spcPct val="90000"/>
              </a:lnSpc>
              <a:spcBef>
                <a:spcPts val="3000"/>
              </a:spcBef>
              <a:buClr>
                <a:srgbClr val="FFFFFF"/>
              </a:buClr>
              <a:tabLst>
                <a:tab pos="787400" algn="l"/>
              </a:tabLst>
              <a:defRPr sz="5000"/>
            </a:pPr>
            <a:r>
              <a:t>Formations sur les produits</a:t>
            </a:r>
            <a:endParaRPr>
              <a:solidFill>
                <a:srgbClr val="000000"/>
              </a:solidFill>
            </a:endParaRPr>
          </a:p>
          <a:p>
            <a:pPr lvl="1" marL="1203325" indent="-646112">
              <a:lnSpc>
                <a:spcPct val="90000"/>
              </a:lnSpc>
              <a:spcBef>
                <a:spcPts val="3000"/>
              </a:spcBef>
              <a:buClr>
                <a:srgbClr val="FFFFFF"/>
              </a:buClr>
              <a:tabLst>
                <a:tab pos="787400" algn="l"/>
              </a:tabLst>
              <a:defRPr sz="5000"/>
            </a:pPr>
            <a:r>
              <a:t>CONGRÈS INTERNATIONAUX 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6" name="POURQUOI promouvoir des événements?…"/>
          <p:cNvSpPr txBox="1"/>
          <p:nvPr>
            <p:ph type="body" idx="4294967295"/>
          </p:nvPr>
        </p:nvSpPr>
        <p:spPr>
          <a:xfrm>
            <a:off x="8151812" y="3032125"/>
            <a:ext cx="15332076" cy="10090150"/>
          </a:xfrm>
          <a:prstGeom prst="rect">
            <a:avLst/>
          </a:prstGeom>
        </p:spPr>
        <p:txBody>
          <a:bodyPr>
            <a:normAutofit fontScale="100000" lnSpcReduction="0"/>
          </a:bodyPr>
          <a:lstStyle/>
          <a:p>
            <a:pPr marL="0" indent="0">
              <a:buSzTx/>
              <a:buNone/>
              <a:defRPr b="1" sz="8100">
                <a:solidFill>
                  <a:srgbClr val="FFCD32"/>
                </a:solidFill>
              </a:defRPr>
            </a:pPr>
            <a:r>
              <a:t>POURQUOI</a:t>
            </a:r>
            <a:r>
              <a:rPr b="0"/>
              <a:t> promouvoir des événements?</a:t>
            </a:r>
            <a:endParaRPr sz="5000"/>
          </a:p>
          <a:p>
            <a:pPr marL="0" indent="0">
              <a:spcBef>
                <a:spcPts val="5100"/>
              </a:spcBef>
              <a:buSzTx/>
              <a:buNone/>
              <a:defRPr sz="8000"/>
            </a:pPr>
            <a:r>
              <a:t>«Les ÉVÉNEMENTS vous apporteront ce que vous seuls ne pouvez pas faire par vous-mêmes.»</a:t>
            </a:r>
            <a:br/>
            <a:r>
              <a:t>-Cofondateur Tony Cupisz  </a:t>
            </a:r>
          </a:p>
        </p:txBody>
      </p:sp>
      <p:grpSp>
        <p:nvGrpSpPr>
          <p:cNvPr id="1081" name="Group"/>
          <p:cNvGrpSpPr/>
          <p:nvPr/>
        </p:nvGrpSpPr>
        <p:grpSpPr>
          <a:xfrm>
            <a:off x="-3175" y="-49213"/>
            <a:ext cx="7146925" cy="13814426"/>
            <a:chOff x="0" y="0"/>
            <a:chExt cx="7146925" cy="13814425"/>
          </a:xfrm>
        </p:grpSpPr>
        <p:grpSp>
          <p:nvGrpSpPr>
            <p:cNvPr id="1079" name="Group"/>
            <p:cNvGrpSpPr/>
            <p:nvPr/>
          </p:nvGrpSpPr>
          <p:grpSpPr>
            <a:xfrm>
              <a:off x="0" y="-1"/>
              <a:ext cx="7146925" cy="9269414"/>
              <a:chOff x="0" y="0"/>
              <a:chExt cx="7146925" cy="9269412"/>
            </a:xfrm>
          </p:grpSpPr>
          <p:pic>
            <p:nvPicPr>
              <p:cNvPr id="1077" name="image58.jpeg" descr="image58.jpeg"/>
              <p:cNvPicPr>
                <a:picLocks noChangeAspect="1"/>
              </p:cNvPicPr>
              <p:nvPr/>
            </p:nvPicPr>
            <p:blipFill>
              <a:blip r:embed="rId2">
                <a:extLst/>
              </a:blip>
              <a:stretch>
                <a:fillRect/>
              </a:stretch>
            </p:blipFill>
            <p:spPr>
              <a:xfrm>
                <a:off x="0" y="4513262"/>
                <a:ext cx="7146925" cy="4756151"/>
              </a:xfrm>
              <a:prstGeom prst="rect">
                <a:avLst/>
              </a:prstGeom>
              <a:ln w="12700" cap="flat">
                <a:noFill/>
                <a:miter lim="400000"/>
              </a:ln>
              <a:effectLst/>
            </p:spPr>
          </p:pic>
          <p:pic>
            <p:nvPicPr>
              <p:cNvPr id="1078" name="image59.jpeg" descr="image59.jpeg"/>
              <p:cNvPicPr>
                <a:picLocks noChangeAspect="1"/>
              </p:cNvPicPr>
              <p:nvPr/>
            </p:nvPicPr>
            <p:blipFill>
              <a:blip r:embed="rId3">
                <a:extLst/>
              </a:blip>
              <a:stretch>
                <a:fillRect/>
              </a:stretch>
            </p:blipFill>
            <p:spPr>
              <a:xfrm>
                <a:off x="0" y="0"/>
                <a:ext cx="7146925" cy="4756152"/>
              </a:xfrm>
              <a:prstGeom prst="rect">
                <a:avLst/>
              </a:prstGeom>
              <a:ln w="12700" cap="flat">
                <a:noFill/>
                <a:miter lim="400000"/>
              </a:ln>
              <a:effectLst/>
            </p:spPr>
          </p:pic>
        </p:grpSp>
        <p:pic>
          <p:nvPicPr>
            <p:cNvPr id="1080" name="image60.jpeg" descr="image60.jpeg"/>
            <p:cNvPicPr>
              <a:picLocks noChangeAspect="1"/>
            </p:cNvPicPr>
            <p:nvPr/>
          </p:nvPicPr>
          <p:blipFill>
            <a:blip r:embed="rId4">
              <a:extLst/>
            </a:blip>
            <a:stretch>
              <a:fillRect/>
            </a:stretch>
          </p:blipFill>
          <p:spPr>
            <a:xfrm>
              <a:off x="0" y="9048750"/>
              <a:ext cx="7146925" cy="4765675"/>
            </a:xfrm>
            <a:prstGeom prst="rect">
              <a:avLst/>
            </a:prstGeom>
            <a:ln w="12700" cap="flat">
              <a:noFill/>
              <a:miter lim="400000"/>
            </a:ln>
            <a:effectLst/>
          </p:spPr>
        </p:pic>
      </p:grpSp>
      <p:sp>
        <p:nvSpPr>
          <p:cNvPr id="1082" name="PROMOUVOIR LES ÉVÉNEMENTS DE FORMATION"/>
          <p:cNvSpPr txBox="1"/>
          <p:nvPr>
            <p:ph type="title" idx="4294967295"/>
          </p:nvPr>
        </p:nvSpPr>
        <p:spPr>
          <a:xfrm>
            <a:off x="5562600" y="304800"/>
            <a:ext cx="21005800" cy="2863850"/>
          </a:xfrm>
          <a:prstGeom prst="rect">
            <a:avLst/>
          </a:prstGeom>
        </p:spPr>
        <p:txBody>
          <a:bodyPr>
            <a:normAutofit fontScale="100000" lnSpcReduction="0"/>
          </a:bodyPr>
          <a:lstStyle/>
          <a:p>
            <a:pPr algn="ctr">
              <a:defRPr sz="6000"/>
            </a:pPr>
            <a:r>
              <a:t>PROMOUVOIR LES ÉVÉNEMENTS</a:t>
            </a:r>
            <a:br/>
            <a:r>
              <a:t>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88" name="Group"/>
          <p:cNvGrpSpPr/>
          <p:nvPr/>
        </p:nvGrpSpPr>
        <p:grpSpPr>
          <a:xfrm>
            <a:off x="-3175" y="-49213"/>
            <a:ext cx="7146925" cy="13814426"/>
            <a:chOff x="0" y="0"/>
            <a:chExt cx="7146925" cy="13814425"/>
          </a:xfrm>
        </p:grpSpPr>
        <p:grpSp>
          <p:nvGrpSpPr>
            <p:cNvPr id="1086" name="Group"/>
            <p:cNvGrpSpPr/>
            <p:nvPr/>
          </p:nvGrpSpPr>
          <p:grpSpPr>
            <a:xfrm>
              <a:off x="0" y="-1"/>
              <a:ext cx="7146925" cy="9269414"/>
              <a:chOff x="0" y="0"/>
              <a:chExt cx="7146925" cy="9269412"/>
            </a:xfrm>
          </p:grpSpPr>
          <p:pic>
            <p:nvPicPr>
              <p:cNvPr id="1084" name="image58.jpeg" descr="image58.jpeg"/>
              <p:cNvPicPr>
                <a:picLocks noChangeAspect="1"/>
              </p:cNvPicPr>
              <p:nvPr/>
            </p:nvPicPr>
            <p:blipFill>
              <a:blip r:embed="rId2">
                <a:extLst/>
              </a:blip>
              <a:stretch>
                <a:fillRect/>
              </a:stretch>
            </p:blipFill>
            <p:spPr>
              <a:xfrm>
                <a:off x="0" y="4513262"/>
                <a:ext cx="7146925" cy="4756151"/>
              </a:xfrm>
              <a:prstGeom prst="rect">
                <a:avLst/>
              </a:prstGeom>
              <a:ln w="12700" cap="flat">
                <a:noFill/>
                <a:miter lim="400000"/>
              </a:ln>
              <a:effectLst/>
            </p:spPr>
          </p:pic>
          <p:pic>
            <p:nvPicPr>
              <p:cNvPr id="1085" name="image59.jpeg" descr="image59.jpeg"/>
              <p:cNvPicPr>
                <a:picLocks noChangeAspect="1"/>
              </p:cNvPicPr>
              <p:nvPr/>
            </p:nvPicPr>
            <p:blipFill>
              <a:blip r:embed="rId3">
                <a:extLst/>
              </a:blip>
              <a:stretch>
                <a:fillRect/>
              </a:stretch>
            </p:blipFill>
            <p:spPr>
              <a:xfrm>
                <a:off x="0" y="0"/>
                <a:ext cx="7146925" cy="4756152"/>
              </a:xfrm>
              <a:prstGeom prst="rect">
                <a:avLst/>
              </a:prstGeom>
              <a:ln w="12700" cap="flat">
                <a:noFill/>
                <a:miter lim="400000"/>
              </a:ln>
              <a:effectLst/>
            </p:spPr>
          </p:pic>
        </p:grpSp>
        <p:pic>
          <p:nvPicPr>
            <p:cNvPr id="1087" name="image60.jpeg" descr="image60.jpeg"/>
            <p:cNvPicPr>
              <a:picLocks noChangeAspect="1"/>
            </p:cNvPicPr>
            <p:nvPr/>
          </p:nvPicPr>
          <p:blipFill>
            <a:blip r:embed="rId4">
              <a:extLst/>
            </a:blip>
            <a:stretch>
              <a:fillRect/>
            </a:stretch>
          </p:blipFill>
          <p:spPr>
            <a:xfrm>
              <a:off x="0" y="9048750"/>
              <a:ext cx="7146925" cy="4765675"/>
            </a:xfrm>
            <a:prstGeom prst="rect">
              <a:avLst/>
            </a:prstGeom>
            <a:ln w="12700" cap="flat">
              <a:noFill/>
              <a:miter lim="400000"/>
            </a:ln>
            <a:effectLst/>
          </p:spPr>
        </p:pic>
      </p:grpSp>
      <p:sp>
        <p:nvSpPr>
          <p:cNvPr id="1089" name="POURQUOI promouvoir des événements?…"/>
          <p:cNvSpPr txBox="1"/>
          <p:nvPr/>
        </p:nvSpPr>
        <p:spPr>
          <a:xfrm>
            <a:off x="8151812" y="3032125"/>
            <a:ext cx="15332076" cy="79169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825500">
              <a:spcBef>
                <a:spcPts val="5900"/>
              </a:spcBef>
              <a:defRPr b="1" sz="8100">
                <a:solidFill>
                  <a:srgbClr val="FFCD32"/>
                </a:solidFill>
              </a:defRPr>
            </a:pPr>
            <a:r>
              <a:t>POURQUOI</a:t>
            </a:r>
            <a:r>
              <a:rPr b="0"/>
              <a:t> promouvoir des événements?</a:t>
            </a:r>
          </a:p>
          <a:p>
            <a:pPr defTabSz="825500">
              <a:spcBef>
                <a:spcPts val="5100"/>
              </a:spcBef>
              <a:defRPr sz="1800"/>
            </a:pPr>
            <a:br>
              <a:rPr>
                <a:solidFill>
                  <a:srgbClr val="FFCD32"/>
                </a:solidFill>
              </a:rPr>
            </a:br>
            <a:r>
              <a:rPr sz="8000">
                <a:solidFill>
                  <a:srgbClr val="FFFFFF"/>
                </a:solidFill>
              </a:rPr>
              <a:t>Les événements vous aident à développer votre équipe de façon plus efficace plutôt que de travailler seul! </a:t>
            </a:r>
          </a:p>
        </p:txBody>
      </p:sp>
      <p:sp>
        <p:nvSpPr>
          <p:cNvPr id="1090" name="PROMOUVOIR LES ÉVÉNEMENTS DE FORMATION"/>
          <p:cNvSpPr txBox="1"/>
          <p:nvPr>
            <p:ph type="title" idx="4294967295"/>
          </p:nvPr>
        </p:nvSpPr>
        <p:spPr>
          <a:xfrm>
            <a:off x="6477000" y="304800"/>
            <a:ext cx="18300700" cy="2863850"/>
          </a:xfrm>
          <a:prstGeom prst="rect">
            <a:avLst/>
          </a:prstGeom>
        </p:spPr>
        <p:txBody>
          <a:bodyPr>
            <a:normAutofit fontScale="100000" lnSpcReduction="0"/>
          </a:bodyPr>
          <a:lstStyle/>
          <a:p>
            <a:pPr algn="ctr">
              <a:defRPr sz="6000"/>
            </a:pPr>
            <a:r>
              <a:t>PROMOUVOIR LES ÉVÉNEMENTS</a:t>
            </a:r>
            <a:br/>
            <a:r>
              <a:t>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Les événements développent:"/>
          <p:cNvSpPr txBox="1"/>
          <p:nvPr>
            <p:ph type="body" idx="4294967295"/>
          </p:nvPr>
        </p:nvSpPr>
        <p:spPr>
          <a:xfrm>
            <a:off x="1676400" y="5073650"/>
            <a:ext cx="21005800" cy="10090150"/>
          </a:xfrm>
          <a:prstGeom prst="rect">
            <a:avLst/>
          </a:prstGeom>
        </p:spPr>
        <p:txBody>
          <a:bodyPr>
            <a:normAutofit fontScale="100000" lnSpcReduction="0"/>
          </a:bodyPr>
          <a:lstStyle>
            <a:lvl1pPr marL="342900" indent="-342900" defTabSz="914400">
              <a:lnSpc>
                <a:spcPct val="90000"/>
              </a:lnSpc>
              <a:spcBef>
                <a:spcPts val="700"/>
              </a:spcBef>
              <a:buSzTx/>
              <a:buNone/>
              <a:defRPr sz="7800">
                <a:latin typeface="+mn-lt"/>
                <a:ea typeface="+mn-ea"/>
                <a:cs typeface="+mn-cs"/>
                <a:sym typeface="Helvetica"/>
              </a:defRPr>
            </a:lvl1pPr>
          </a:lstStyle>
          <a:p>
            <a:pPr/>
            <a:r>
              <a:t>Les événements développent: </a:t>
            </a:r>
          </a:p>
        </p:txBody>
      </p:sp>
      <p:sp>
        <p:nvSpPr>
          <p:cNvPr id="1093" name="Conviction…"/>
          <p:cNvSpPr txBox="1"/>
          <p:nvPr/>
        </p:nvSpPr>
        <p:spPr>
          <a:xfrm>
            <a:off x="1364136" y="7542212"/>
            <a:ext cx="5956940" cy="365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825500">
              <a:lnSpc>
                <a:spcPct val="150000"/>
              </a:lnSpc>
              <a:defRPr sz="9300">
                <a:solidFill>
                  <a:srgbClr val="11DBE3"/>
                </a:solidFill>
                <a:latin typeface="+mn-lt"/>
                <a:ea typeface="+mn-ea"/>
                <a:cs typeface="+mn-cs"/>
                <a:sym typeface="Helvetica"/>
              </a:defRPr>
            </a:pPr>
            <a:r>
              <a:t>Conviction</a:t>
            </a:r>
          </a:p>
          <a:p>
            <a:pPr algn="ctr" defTabSz="825500">
              <a:lnSpc>
                <a:spcPct val="150000"/>
              </a:lnSpc>
              <a:defRPr sz="9300">
                <a:solidFill>
                  <a:srgbClr val="FFFFFF"/>
                </a:solidFill>
                <a:latin typeface="+mn-lt"/>
                <a:ea typeface="+mn-ea"/>
                <a:cs typeface="+mn-cs"/>
                <a:sym typeface="Helvetica"/>
              </a:defRPr>
            </a:pPr>
            <a:r>
              <a:t>Actions</a:t>
            </a:r>
          </a:p>
        </p:txBody>
      </p:sp>
      <p:sp>
        <p:nvSpPr>
          <p:cNvPr id="1094" name="Enthousiasme…"/>
          <p:cNvSpPr txBox="1"/>
          <p:nvPr/>
        </p:nvSpPr>
        <p:spPr>
          <a:xfrm>
            <a:off x="8360016" y="7542212"/>
            <a:ext cx="7662381" cy="365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825500">
              <a:lnSpc>
                <a:spcPct val="150000"/>
              </a:lnSpc>
              <a:defRPr sz="9300">
                <a:solidFill>
                  <a:srgbClr val="FFFFFF"/>
                </a:solidFill>
                <a:latin typeface="+mn-lt"/>
                <a:ea typeface="+mn-ea"/>
                <a:cs typeface="+mn-cs"/>
                <a:sym typeface="Helvetica"/>
              </a:defRPr>
            </a:pPr>
            <a:r>
              <a:t>Enthousiasme</a:t>
            </a:r>
            <a:endParaRPr sz="1800">
              <a:latin typeface="Helvetica Light"/>
              <a:ea typeface="Helvetica Light"/>
              <a:cs typeface="Helvetica Light"/>
              <a:sym typeface="Helvetica Light"/>
            </a:endParaRPr>
          </a:p>
          <a:p>
            <a:pPr algn="ctr" defTabSz="825500">
              <a:lnSpc>
                <a:spcPct val="150000"/>
              </a:lnSpc>
              <a:defRPr sz="9300">
                <a:solidFill>
                  <a:srgbClr val="11DBE3"/>
                </a:solidFill>
                <a:latin typeface="+mn-lt"/>
                <a:ea typeface="+mn-ea"/>
                <a:cs typeface="+mn-cs"/>
                <a:sym typeface="Helvetica"/>
              </a:defRPr>
            </a:pPr>
            <a:r>
              <a:t>Résultats</a:t>
            </a:r>
          </a:p>
        </p:txBody>
      </p:sp>
      <p:sp>
        <p:nvSpPr>
          <p:cNvPr id="1095" name="POURQUOI promouvoir des événements?"/>
          <p:cNvSpPr txBox="1"/>
          <p:nvPr/>
        </p:nvSpPr>
        <p:spPr>
          <a:xfrm>
            <a:off x="1687512" y="3704431"/>
            <a:ext cx="19474435"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spcBef>
                <a:spcPts val="5900"/>
              </a:spcBef>
              <a:defRPr sz="8100">
                <a:solidFill>
                  <a:srgbClr val="FFCD32"/>
                </a:solidFill>
                <a:latin typeface="Helvetica Light"/>
                <a:ea typeface="Helvetica Light"/>
                <a:cs typeface="Helvetica Light"/>
                <a:sym typeface="Helvetica Light"/>
              </a:defRPr>
            </a:lvl1pPr>
          </a:lstStyle>
          <a:p>
            <a:pPr/>
            <a:r>
              <a:t>POURQUOI promouvoir des événements?</a:t>
            </a:r>
          </a:p>
        </p:txBody>
      </p:sp>
      <p:sp>
        <p:nvSpPr>
          <p:cNvPr id="1096" name="PROMOUVOIR LES ÉVÉNEMENTS DE FORMATION"/>
          <p:cNvSpPr txBox="1"/>
          <p:nvPr>
            <p:ph type="title" idx="4294967295"/>
          </p:nvPr>
        </p:nvSpPr>
        <p:spPr>
          <a:xfrm>
            <a:off x="1689100" y="242887"/>
            <a:ext cx="21005800" cy="2863851"/>
          </a:xfrm>
          <a:prstGeom prst="rect">
            <a:avLst/>
          </a:prstGeom>
        </p:spPr>
        <p:txBody>
          <a:bodyPr>
            <a:normAutofit fontScale="100000" lnSpcReduction="0"/>
          </a:bodyPr>
          <a:lstStyle>
            <a:lvl1pPr>
              <a:defRPr sz="6000"/>
            </a:lvl1pPr>
          </a:lstStyle>
          <a:p>
            <a:pPr/>
            <a:r>
              <a:t>PROMOUVOIR LES ÉVÉNEMENTS 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1092"/>
                                        </p:tgtEl>
                                        <p:attrNameLst>
                                          <p:attrName>style.visibility</p:attrName>
                                        </p:attrNameLst>
                                      </p:cBhvr>
                                      <p:to>
                                        <p:strVal val="visible"/>
                                      </p:to>
                                    </p:set>
                                    <p:anim calcmode="lin" valueType="num">
                                      <p:cBhvr>
                                        <p:cTn id="7" dur="500" fill="hold"/>
                                        <p:tgtEl>
                                          <p:spTgt spid="1092"/>
                                        </p:tgtEl>
                                        <p:attrNameLst>
                                          <p:attrName>ppt_w</p:attrName>
                                        </p:attrNameLst>
                                      </p:cBhvr>
                                      <p:tavLst>
                                        <p:tav tm="0">
                                          <p:val>
                                            <p:strVal val="4*#ppt_w"/>
                                          </p:val>
                                        </p:tav>
                                        <p:tav tm="100000">
                                          <p:val>
                                            <p:strVal val="#ppt_w"/>
                                          </p:val>
                                        </p:tav>
                                      </p:tavLst>
                                    </p:anim>
                                    <p:anim calcmode="lin" valueType="num">
                                      <p:cBhvr>
                                        <p:cTn id="8" dur="500" fill="hold"/>
                                        <p:tgtEl>
                                          <p:spTgt spid="109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093">
                                            <p:bg/>
                                          </p:spTgt>
                                        </p:tgtEl>
                                        <p:attrNameLst>
                                          <p:attrName>style.visibility</p:attrName>
                                        </p:attrNameLst>
                                      </p:cBhvr>
                                      <p:to>
                                        <p:strVal val="visible"/>
                                      </p:to>
                                    </p:set>
                                    <p:anim calcmode="lin" valueType="num">
                                      <p:cBhvr>
                                        <p:cTn id="13" dur="500" fill="hold"/>
                                        <p:tgtEl>
                                          <p:spTgt spid="1093">
                                            <p:bg/>
                                          </p:spTgt>
                                        </p:tgtEl>
                                        <p:attrNameLst>
                                          <p:attrName>ppt_w</p:attrName>
                                        </p:attrNameLst>
                                      </p:cBhvr>
                                      <p:tavLst>
                                        <p:tav tm="0">
                                          <p:val>
                                            <p:fltVal val="0"/>
                                          </p:val>
                                        </p:tav>
                                        <p:tav tm="100000">
                                          <p:val>
                                            <p:strVal val="#ppt_w"/>
                                          </p:val>
                                        </p:tav>
                                      </p:tavLst>
                                    </p:anim>
                                    <p:anim calcmode="lin" valueType="num">
                                      <p:cBhvr>
                                        <p:cTn id="14" dur="500" fill="hold"/>
                                        <p:tgtEl>
                                          <p:spTgt spid="1093">
                                            <p:bg/>
                                          </p:spTgt>
                                        </p:tgtEl>
                                        <p:attrNameLst>
                                          <p:attrName>ppt_h</p:attrName>
                                        </p:attrNameLst>
                                      </p:cBhvr>
                                      <p:tavLst>
                                        <p:tav tm="0">
                                          <p:val>
                                            <p:fltVal val="0"/>
                                          </p:val>
                                        </p:tav>
                                        <p:tav tm="100000">
                                          <p:val>
                                            <p:strVal val="#ppt_h"/>
                                          </p:val>
                                        </p:tav>
                                      </p:tavLst>
                                    </p:anim>
                                  </p:childTnLst>
                                </p:cTn>
                              </p:par>
                              <p:par>
                                <p:cTn id="15" presetClass="entr" nodeType="withEffect" presetSubtype="16" presetID="23" grpId="2" fill="hold">
                                  <p:stCondLst>
                                    <p:cond delay="0"/>
                                  </p:stCondLst>
                                  <p:iterate type="el" backwards="0">
                                    <p:tmAbs val="0"/>
                                  </p:iterate>
                                  <p:childTnLst>
                                    <p:set>
                                      <p:cBhvr>
                                        <p:cTn id="16" fill="hold"/>
                                        <p:tgtEl>
                                          <p:spTgt spid="1093">
                                            <p:txEl>
                                              <p:pRg st="0" end="0"/>
                                            </p:txEl>
                                          </p:spTgt>
                                        </p:tgtEl>
                                        <p:attrNameLst>
                                          <p:attrName>style.visibility</p:attrName>
                                        </p:attrNameLst>
                                      </p:cBhvr>
                                      <p:to>
                                        <p:strVal val="visible"/>
                                      </p:to>
                                    </p:set>
                                    <p:anim calcmode="lin" valueType="num">
                                      <p:cBhvr>
                                        <p:cTn id="17" dur="500" fill="hold"/>
                                        <p:tgtEl>
                                          <p:spTgt spid="109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9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2" fill="hold">
                                  <p:stCondLst>
                                    <p:cond delay="0"/>
                                  </p:stCondLst>
                                  <p:iterate type="el" backwards="0">
                                    <p:tmAbs val="0"/>
                                  </p:iterate>
                                  <p:childTnLst>
                                    <p:set>
                                      <p:cBhvr>
                                        <p:cTn id="22" fill="hold"/>
                                        <p:tgtEl>
                                          <p:spTgt spid="1093">
                                            <p:txEl>
                                              <p:pRg st="1" end="1"/>
                                            </p:txEl>
                                          </p:spTgt>
                                        </p:tgtEl>
                                        <p:attrNameLst>
                                          <p:attrName>style.visibility</p:attrName>
                                        </p:attrNameLst>
                                      </p:cBhvr>
                                      <p:to>
                                        <p:strVal val="visible"/>
                                      </p:to>
                                    </p:set>
                                    <p:anim calcmode="lin" valueType="num">
                                      <p:cBhvr>
                                        <p:cTn id="23" dur="500" fill="hold"/>
                                        <p:tgtEl>
                                          <p:spTgt spid="109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9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3" fill="hold">
                                  <p:stCondLst>
                                    <p:cond delay="0"/>
                                  </p:stCondLst>
                                  <p:iterate type="el" backwards="0">
                                    <p:tmAbs val="0"/>
                                  </p:iterate>
                                  <p:childTnLst>
                                    <p:set>
                                      <p:cBhvr>
                                        <p:cTn id="28" fill="hold"/>
                                        <p:tgtEl>
                                          <p:spTgt spid="1094">
                                            <p:bg/>
                                          </p:spTgt>
                                        </p:tgtEl>
                                        <p:attrNameLst>
                                          <p:attrName>style.visibility</p:attrName>
                                        </p:attrNameLst>
                                      </p:cBhvr>
                                      <p:to>
                                        <p:strVal val="visible"/>
                                      </p:to>
                                    </p:set>
                                    <p:anim calcmode="lin" valueType="num">
                                      <p:cBhvr>
                                        <p:cTn id="29" dur="500" fill="hold"/>
                                        <p:tgtEl>
                                          <p:spTgt spid="1094">
                                            <p:bg/>
                                          </p:spTgt>
                                        </p:tgtEl>
                                        <p:attrNameLst>
                                          <p:attrName>ppt_w</p:attrName>
                                        </p:attrNameLst>
                                      </p:cBhvr>
                                      <p:tavLst>
                                        <p:tav tm="0">
                                          <p:val>
                                            <p:fltVal val="0"/>
                                          </p:val>
                                        </p:tav>
                                        <p:tav tm="100000">
                                          <p:val>
                                            <p:strVal val="#ppt_w"/>
                                          </p:val>
                                        </p:tav>
                                      </p:tavLst>
                                    </p:anim>
                                    <p:anim calcmode="lin" valueType="num">
                                      <p:cBhvr>
                                        <p:cTn id="30" dur="500" fill="hold"/>
                                        <p:tgtEl>
                                          <p:spTgt spid="1094">
                                            <p:bg/>
                                          </p:spTgt>
                                        </p:tgtEl>
                                        <p:attrNameLst>
                                          <p:attrName>ppt_h</p:attrName>
                                        </p:attrNameLst>
                                      </p:cBhvr>
                                      <p:tavLst>
                                        <p:tav tm="0">
                                          <p:val>
                                            <p:fltVal val="0"/>
                                          </p:val>
                                        </p:tav>
                                        <p:tav tm="100000">
                                          <p:val>
                                            <p:strVal val="#ppt_h"/>
                                          </p:val>
                                        </p:tav>
                                      </p:tavLst>
                                    </p:anim>
                                  </p:childTnLst>
                                </p:cTn>
                              </p:par>
                              <p:par>
                                <p:cTn id="31" presetClass="entr" nodeType="withEffect" presetSubtype="16" presetID="23" grpId="3" fill="hold">
                                  <p:stCondLst>
                                    <p:cond delay="0"/>
                                  </p:stCondLst>
                                  <p:iterate type="el" backwards="0">
                                    <p:tmAbs val="0"/>
                                  </p:iterate>
                                  <p:childTnLst>
                                    <p:set>
                                      <p:cBhvr>
                                        <p:cTn id="32" fill="hold"/>
                                        <p:tgtEl>
                                          <p:spTgt spid="1094">
                                            <p:txEl>
                                              <p:pRg st="0" end="0"/>
                                            </p:txEl>
                                          </p:spTgt>
                                        </p:tgtEl>
                                        <p:attrNameLst>
                                          <p:attrName>style.visibility</p:attrName>
                                        </p:attrNameLst>
                                      </p:cBhvr>
                                      <p:to>
                                        <p:strVal val="visible"/>
                                      </p:to>
                                    </p:set>
                                    <p:anim calcmode="lin" valueType="num">
                                      <p:cBhvr>
                                        <p:cTn id="33" dur="500" fill="hold"/>
                                        <p:tgtEl>
                                          <p:spTgt spid="109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0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3" fill="hold">
                                  <p:stCondLst>
                                    <p:cond delay="0"/>
                                  </p:stCondLst>
                                  <p:iterate type="el" backwards="0">
                                    <p:tmAbs val="0"/>
                                  </p:iterate>
                                  <p:childTnLst>
                                    <p:set>
                                      <p:cBhvr>
                                        <p:cTn id="38" fill="hold"/>
                                        <p:tgtEl>
                                          <p:spTgt spid="1094">
                                            <p:txEl>
                                              <p:pRg st="1" end="1"/>
                                            </p:txEl>
                                          </p:spTgt>
                                        </p:tgtEl>
                                        <p:attrNameLst>
                                          <p:attrName>style.visibility</p:attrName>
                                        </p:attrNameLst>
                                      </p:cBhvr>
                                      <p:to>
                                        <p:strVal val="visible"/>
                                      </p:to>
                                    </p:set>
                                    <p:anim calcmode="lin" valueType="num">
                                      <p:cBhvr>
                                        <p:cTn id="39" dur="500" fill="hold"/>
                                        <p:tgtEl>
                                          <p:spTgt spid="109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09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4" grpId="3"/>
      <p:bldP build="whole" bldLvl="1" animBg="1" rev="0" advAuto="0" spid="1092" grpId="1"/>
      <p:bldP build="p" bldLvl="5" animBg="1" rev="0" advAuto="0" spid="1093" grpId="2"/>
    </p:bldLst>
  </p:timing>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8" name="Vidéos des meilleurs moments de l’événement…"/>
          <p:cNvSpPr txBox="1"/>
          <p:nvPr>
            <p:ph type="body" idx="4294967295"/>
          </p:nvPr>
        </p:nvSpPr>
        <p:spPr>
          <a:xfrm>
            <a:off x="1689100" y="5245100"/>
            <a:ext cx="21005800" cy="7034213"/>
          </a:xfrm>
          <a:prstGeom prst="rect">
            <a:avLst/>
          </a:prstGeom>
        </p:spPr>
        <p:txBody>
          <a:bodyPr>
            <a:normAutofit fontScale="100000" lnSpcReduction="0"/>
          </a:bodyPr>
          <a:lstStyle/>
          <a:p>
            <a:pPr marL="542925" indent="-542925">
              <a:spcBef>
                <a:spcPts val="3500"/>
              </a:spcBef>
              <a:buClr>
                <a:srgbClr val="FFFFFF"/>
              </a:buClr>
              <a:defRPr sz="5300"/>
            </a:pPr>
            <a:r>
              <a:t>Vidéos des meilleurs moments de l’événement</a:t>
            </a:r>
            <a:endParaRPr>
              <a:solidFill>
                <a:srgbClr val="000000"/>
              </a:solidFill>
            </a:endParaRPr>
          </a:p>
          <a:p>
            <a:pPr marL="542925" indent="-542925">
              <a:spcBef>
                <a:spcPts val="3500"/>
              </a:spcBef>
              <a:buClr>
                <a:srgbClr val="FFFFFF"/>
              </a:buClr>
              <a:defRPr sz="5300"/>
            </a:pPr>
            <a:r>
              <a:t>Développer des conférenciers / formateurs</a:t>
            </a:r>
            <a:endParaRPr>
              <a:solidFill>
                <a:srgbClr val="000000"/>
              </a:solidFill>
            </a:endParaRPr>
          </a:p>
          <a:p>
            <a:pPr marL="542925" indent="-542925">
              <a:spcBef>
                <a:spcPts val="3500"/>
              </a:spcBef>
              <a:buClr>
                <a:srgbClr val="FFFFFF"/>
              </a:buClr>
              <a:defRPr sz="5300"/>
            </a:pPr>
            <a:r>
              <a:t>Rappeler leur « Pourquoi »</a:t>
            </a:r>
            <a:endParaRPr>
              <a:solidFill>
                <a:srgbClr val="000000"/>
              </a:solidFill>
            </a:endParaRPr>
          </a:p>
          <a:p>
            <a:pPr marL="542925" indent="-542925">
              <a:spcBef>
                <a:spcPts val="3500"/>
              </a:spcBef>
              <a:buClr>
                <a:srgbClr val="FFFFFF"/>
              </a:buClr>
              <a:defRPr sz="5300"/>
            </a:pPr>
            <a:r>
              <a:t>Témoignages (histoires de faits et de valeur)</a:t>
            </a:r>
            <a:endParaRPr>
              <a:solidFill>
                <a:srgbClr val="000000"/>
              </a:solidFill>
            </a:endParaRPr>
          </a:p>
          <a:p>
            <a:pPr marL="542925" indent="-542925">
              <a:spcBef>
                <a:spcPts val="3500"/>
              </a:spcBef>
              <a:buClr>
                <a:srgbClr val="FFFFFF"/>
              </a:buClr>
              <a:defRPr sz="5300"/>
            </a:pPr>
            <a:r>
              <a:t>Crainte de l’échec</a:t>
            </a:r>
          </a:p>
          <a:p>
            <a:pPr marL="542925" indent="-542925">
              <a:spcBef>
                <a:spcPts val="3500"/>
              </a:spcBef>
              <a:buClr>
                <a:srgbClr val="FFFFFF"/>
              </a:buClr>
              <a:defRPr sz="5300"/>
            </a:pPr>
            <a:r>
              <a:t>Soyez INTRAITABLES</a:t>
            </a:r>
          </a:p>
        </p:txBody>
      </p:sp>
      <p:sp>
        <p:nvSpPr>
          <p:cNvPr id="1099" name="COMMENT  promouvoir"/>
          <p:cNvSpPr txBox="1"/>
          <p:nvPr/>
        </p:nvSpPr>
        <p:spPr>
          <a:xfrm>
            <a:off x="1631950" y="3057683"/>
            <a:ext cx="11145702" cy="12490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spcBef>
                <a:spcPts val="5900"/>
              </a:spcBef>
              <a:defRPr b="1" sz="8100">
                <a:solidFill>
                  <a:srgbClr val="FFCD30"/>
                </a:solidFill>
              </a:defRPr>
            </a:pPr>
            <a:r>
              <a:t>COMMENT</a:t>
            </a:r>
            <a:r>
              <a:rPr b="0"/>
              <a:t>  promouvoir</a:t>
            </a:r>
          </a:p>
        </p:txBody>
      </p:sp>
      <p:sp>
        <p:nvSpPr>
          <p:cNvPr id="1100" name="PROMOUVOIR LES ÉVÉNEMENTS DE FORMATION"/>
          <p:cNvSpPr txBox="1"/>
          <p:nvPr>
            <p:ph type="title" idx="4294967295"/>
          </p:nvPr>
        </p:nvSpPr>
        <p:spPr>
          <a:xfrm>
            <a:off x="1689100" y="242887"/>
            <a:ext cx="21005800" cy="2863851"/>
          </a:xfrm>
          <a:prstGeom prst="rect">
            <a:avLst/>
          </a:prstGeom>
        </p:spPr>
        <p:txBody>
          <a:bodyPr>
            <a:normAutofit fontScale="100000" lnSpcReduction="0"/>
          </a:bodyPr>
          <a:lstStyle>
            <a:lvl1pPr>
              <a:defRPr sz="6000"/>
            </a:lvl1pPr>
          </a:lstStyle>
          <a:p>
            <a:pPr/>
            <a:r>
              <a:t>PROMOUVOIR LES ÉVÉNEMENTS 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UIVANT"/>
          <p:cNvSpPr txBox="1"/>
          <p:nvPr>
            <p:ph type="title" idx="4294967295"/>
          </p:nvPr>
        </p:nvSpPr>
        <p:spPr>
          <a:xfrm>
            <a:off x="1778000" y="2254250"/>
            <a:ext cx="20828000" cy="6946900"/>
          </a:xfrm>
          <a:prstGeom prst="rect">
            <a:avLst/>
          </a:prstGeom>
        </p:spPr>
        <p:txBody>
          <a:bodyPr anchor="b">
            <a:normAutofit fontScale="100000" lnSpcReduction="0"/>
          </a:bodyPr>
          <a:lstStyle>
            <a:lvl1pPr algn="ctr">
              <a:lnSpc>
                <a:spcPct val="80000"/>
              </a:lnSpc>
              <a:defRPr sz="25000"/>
            </a:lvl1pPr>
          </a:lstStyle>
          <a:p>
            <a:pPr/>
            <a:r>
              <a:t>SUIVANT</a:t>
            </a:r>
          </a:p>
        </p:txBody>
      </p:sp>
      <p:sp>
        <p:nvSpPr>
          <p:cNvPr id="195" name="Peu importe, on passe au"/>
          <p:cNvSpPr txBox="1"/>
          <p:nvPr/>
        </p:nvSpPr>
        <p:spPr>
          <a:xfrm>
            <a:off x="1982378" y="3881152"/>
            <a:ext cx="20417656" cy="214210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sz="14000">
                <a:solidFill>
                  <a:srgbClr val="FFCD30"/>
                </a:solidFill>
              </a:defRPr>
            </a:lvl1pPr>
          </a:lstStyle>
          <a:p>
            <a:pPr/>
            <a:r>
              <a:t>Peu importe, on passe au</a:t>
            </a:r>
          </a:p>
        </p:txBody>
      </p:sp>
      <p:sp>
        <p:nvSpPr>
          <p:cNvPr id="196" name="Certains sont intéressés, d’autres non, et alors"/>
          <p:cNvSpPr txBox="1"/>
          <p:nvPr/>
        </p:nvSpPr>
        <p:spPr>
          <a:xfrm>
            <a:off x="1637655" y="8840738"/>
            <a:ext cx="21107102" cy="127803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sz="8000">
                <a:solidFill>
                  <a:srgbClr val="FFCD30"/>
                </a:solidFill>
              </a:defRPr>
            </a:lvl1pPr>
          </a:lstStyle>
          <a:p>
            <a:pPr/>
            <a:r>
              <a:t>Certains sont intéressés, d’autres non, et alors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Plan de rémunération"/>
          <p:cNvSpPr txBox="1"/>
          <p:nvPr>
            <p:ph type="title" idx="4294967295"/>
          </p:nvPr>
        </p:nvSpPr>
        <p:spPr>
          <a:xfrm>
            <a:off x="2189162" y="1347787"/>
            <a:ext cx="23871238" cy="6946901"/>
          </a:xfrm>
          <a:prstGeom prst="rect">
            <a:avLst/>
          </a:prstGeom>
        </p:spPr>
        <p:txBody>
          <a:bodyPr anchor="b">
            <a:normAutofit fontScale="100000" lnSpcReduction="0"/>
          </a:bodyPr>
          <a:lstStyle>
            <a:lvl1pPr>
              <a:lnSpc>
                <a:spcPct val="80000"/>
              </a:lnSpc>
              <a:defRPr sz="16600"/>
            </a:lvl1pPr>
          </a:lstStyle>
          <a:p>
            <a:pPr/>
            <a:r>
              <a:t>Plan de rémunération</a:t>
            </a:r>
          </a:p>
        </p:txBody>
      </p:sp>
      <p:sp>
        <p:nvSpPr>
          <p:cNvPr id="199" name="Maîtriser le"/>
          <p:cNvSpPr txBox="1"/>
          <p:nvPr/>
        </p:nvSpPr>
        <p:spPr>
          <a:xfrm>
            <a:off x="2162708" y="4202317"/>
            <a:ext cx="10214496" cy="2277653"/>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b="1" sz="15000">
                <a:solidFill>
                  <a:srgbClr val="FFCD30"/>
                </a:solidFill>
              </a:defRPr>
            </a:lvl1pPr>
          </a:lstStyle>
          <a:p>
            <a:pPr/>
            <a:r>
              <a:t>Maîtriser le</a:t>
            </a:r>
          </a:p>
        </p:txBody>
      </p:sp>
      <p:sp>
        <p:nvSpPr>
          <p:cNvPr id="200" name="d’ACN"/>
          <p:cNvSpPr txBox="1"/>
          <p:nvPr/>
        </p:nvSpPr>
        <p:spPr>
          <a:xfrm>
            <a:off x="15449804" y="7681451"/>
            <a:ext cx="6944804" cy="275841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lnSpc>
                <a:spcPct val="80000"/>
              </a:lnSpc>
              <a:defRPr sz="18500">
                <a:solidFill>
                  <a:srgbClr val="FFFFFF"/>
                </a:solidFill>
              </a:defRPr>
            </a:lvl1pPr>
          </a:lstStyle>
          <a:p>
            <a:pPr/>
            <a:r>
              <a:t>d’ACN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Apprenez-le"/>
          <p:cNvSpPr txBox="1"/>
          <p:nvPr>
            <p:ph type="title" idx="4294967295"/>
          </p:nvPr>
        </p:nvSpPr>
        <p:spPr>
          <a:xfrm>
            <a:off x="-1123950" y="3452812"/>
            <a:ext cx="15543213" cy="2940051"/>
          </a:xfrm>
          <a:prstGeom prst="rect">
            <a:avLst/>
          </a:prstGeom>
        </p:spPr>
        <p:txBody>
          <a:bodyPr lIns="91438" tIns="91438" rIns="91438" bIns="91438">
            <a:normAutofit fontScale="100000" lnSpcReduction="0"/>
          </a:bodyPr>
          <a:lstStyle>
            <a:lvl1pPr algn="ctr" defTabSz="457200">
              <a:defRPr sz="15200"/>
            </a:lvl1pPr>
          </a:lstStyle>
          <a:p>
            <a:pPr/>
            <a:r>
              <a:t>Apprenez-le</a:t>
            </a:r>
          </a:p>
        </p:txBody>
      </p:sp>
      <p:sp>
        <p:nvSpPr>
          <p:cNvPr id="203" name="IL VOUS MOTIVERA"/>
          <p:cNvSpPr txBox="1"/>
          <p:nvPr>
            <p:ph type="body" sz="quarter" idx="4294967295"/>
          </p:nvPr>
        </p:nvSpPr>
        <p:spPr>
          <a:xfrm>
            <a:off x="3275011" y="5480050"/>
            <a:ext cx="18288003" cy="3505200"/>
          </a:xfrm>
          <a:prstGeom prst="rect">
            <a:avLst/>
          </a:prstGeom>
        </p:spPr>
        <p:txBody>
          <a:bodyPr lIns="91438" tIns="91438" rIns="91438" bIns="91438">
            <a:normAutofit fontScale="100000" lnSpcReduction="0"/>
          </a:bodyPr>
          <a:lstStyle>
            <a:lvl1pPr marL="0" indent="0" algn="ctr" defTabSz="292100">
              <a:spcBef>
                <a:spcPts val="800"/>
              </a:spcBef>
              <a:buSzTx/>
              <a:buNone/>
              <a:defRPr sz="12800">
                <a:solidFill>
                  <a:srgbClr val="D9E0EC"/>
                </a:solidFill>
              </a:defRPr>
            </a:lvl1pPr>
          </a:lstStyle>
          <a:p>
            <a:pPr/>
            <a:r>
              <a:t>IL VOUS MOTIVERA</a:t>
            </a:r>
          </a:p>
        </p:txBody>
      </p:sp>
      <p:sp>
        <p:nvSpPr>
          <p:cNvPr id="204" name="Il vous indiquera où vous devriez concentrer vos efforts"/>
          <p:cNvSpPr txBox="1"/>
          <p:nvPr/>
        </p:nvSpPr>
        <p:spPr>
          <a:xfrm>
            <a:off x="6359525" y="9175750"/>
            <a:ext cx="17033875" cy="2634615"/>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r" defTabSz="457200">
              <a:lnSpc>
                <a:spcPct val="90000"/>
              </a:lnSpc>
              <a:spcBef>
                <a:spcPts val="200"/>
              </a:spcBef>
              <a:defRPr b="1" sz="9000">
                <a:solidFill>
                  <a:srgbClr val="FFCD32"/>
                </a:solidFill>
              </a:defRPr>
            </a:lvl1pPr>
          </a:lstStyle>
          <a:p>
            <a:pPr/>
            <a:r>
              <a:t>Il vous indiquera où vous devriez concentrer vos efforts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203">
                                            <p:bg/>
                                          </p:spTgt>
                                        </p:tgtEl>
                                        <p:attrNameLst>
                                          <p:attrName>style.visibility</p:attrName>
                                        </p:attrNameLst>
                                      </p:cBhvr>
                                      <p:to>
                                        <p:strVal val="visible"/>
                                      </p:to>
                                    </p:set>
                                    <p:anim calcmode="lin" valueType="num">
                                      <p:cBhvr>
                                        <p:cTn id="11" dur="500" fill="hold"/>
                                        <p:tgtEl>
                                          <p:spTgt spid="203">
                                            <p:bg/>
                                          </p:spTgt>
                                        </p:tgtEl>
                                        <p:attrNameLst>
                                          <p:attrName>ppt_x</p:attrName>
                                        </p:attrNameLst>
                                      </p:cBhvr>
                                      <p:tavLst>
                                        <p:tav tm="0">
                                          <p:val>
                                            <p:strVal val="0-#ppt_w/2"/>
                                          </p:val>
                                        </p:tav>
                                        <p:tav tm="100000">
                                          <p:val>
                                            <p:strVal val="#ppt_x"/>
                                          </p:val>
                                        </p:tav>
                                      </p:tavLst>
                                    </p:anim>
                                    <p:anim calcmode="lin" valueType="num">
                                      <p:cBhvr>
                                        <p:cTn id="12" dur="500" fill="hold"/>
                                        <p:tgtEl>
                                          <p:spTgt spid="203">
                                            <p:bg/>
                                          </p:spTgt>
                                        </p:tgtEl>
                                        <p:attrNameLst>
                                          <p:attrName>ppt_y</p:attrName>
                                        </p:attrNameLst>
                                      </p:cBhvr>
                                      <p:tavLst>
                                        <p:tav tm="0">
                                          <p:val>
                                            <p:strVal val="#ppt_y"/>
                                          </p:val>
                                        </p:tav>
                                        <p:tav tm="100000">
                                          <p:val>
                                            <p:strVal val="#ppt_y"/>
                                          </p:val>
                                        </p:tav>
                                      </p:tavLst>
                                    </p:anim>
                                  </p:childTnLst>
                                </p:cTn>
                              </p:par>
                              <p:par>
                                <p:cTn id="13" presetClass="entr" nodeType="withEffect" presetSubtype="8" presetID="2" grpId="2" fill="hold">
                                  <p:stCondLst>
                                    <p:cond delay="0"/>
                                  </p:stCondLst>
                                  <p:iterate type="el" backwards="0">
                                    <p:tmAbs val="0"/>
                                  </p:iterate>
                                  <p:childTnLst>
                                    <p:set>
                                      <p:cBhvr>
                                        <p:cTn id="14" fill="hold"/>
                                        <p:tgtEl>
                                          <p:spTgt spid="203">
                                            <p:txEl>
                                              <p:pRg st="0" end="0"/>
                                            </p:txEl>
                                          </p:spTgt>
                                        </p:tgtEl>
                                        <p:attrNameLst>
                                          <p:attrName>style.visibility</p:attrName>
                                        </p:attrNameLst>
                                      </p:cBhvr>
                                      <p:to>
                                        <p:strVal val="visible"/>
                                      </p:to>
                                    </p:set>
                                    <p:anim calcmode="lin" valueType="num">
                                      <p:cBhvr>
                                        <p:cTn id="15"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p:cTn id="16"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2" presetID="2" grpId="3" fill="hold">
                                  <p:stCondLst>
                                    <p:cond delay="0"/>
                                  </p:stCondLst>
                                  <p:iterate type="el" backwards="0">
                                    <p:tmAbs val="0"/>
                                  </p:iterate>
                                  <p:childTnLst>
                                    <p:set>
                                      <p:cBhvr>
                                        <p:cTn id="20" fill="hold"/>
                                        <p:tgtEl>
                                          <p:spTgt spid="204"/>
                                        </p:tgtEl>
                                        <p:attrNameLst>
                                          <p:attrName>style.visibility</p:attrName>
                                        </p:attrNameLst>
                                      </p:cBhvr>
                                      <p:to>
                                        <p:strVal val="visible"/>
                                      </p:to>
                                    </p:set>
                                    <p:anim calcmode="lin" valueType="num">
                                      <p:cBhvr>
                                        <p:cTn id="21" dur="500" fill="hold"/>
                                        <p:tgtEl>
                                          <p:spTgt spid="204"/>
                                        </p:tgtEl>
                                        <p:attrNameLst>
                                          <p:attrName>ppt_x</p:attrName>
                                        </p:attrNameLst>
                                      </p:cBhvr>
                                      <p:tavLst>
                                        <p:tav tm="0">
                                          <p:val>
                                            <p:strVal val="1+#ppt_w/2"/>
                                          </p:val>
                                        </p:tav>
                                        <p:tav tm="100000">
                                          <p:val>
                                            <p:strVal val="#ppt_x"/>
                                          </p:val>
                                        </p:tav>
                                      </p:tavLst>
                                    </p:anim>
                                    <p:anim calcmode="lin" valueType="num">
                                      <p:cBhvr>
                                        <p:cTn id="22"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3"/>
      <p:bldP build="whole" bldLvl="1" animBg="1" rev="0" advAuto="0" spid="202" grpId="1"/>
      <p:bldP build="p" bldLvl="1" animBg="1" rev="0" advAuto="0" spid="203"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ctangle"/>
          <p:cNvSpPr/>
          <p:nvPr/>
        </p:nvSpPr>
        <p:spPr>
          <a:xfrm>
            <a:off x="0" y="1892300"/>
            <a:ext cx="11017250" cy="1782763"/>
          </a:xfrm>
          <a:prstGeom prst="rect">
            <a:avLst/>
          </a:prstGeom>
          <a:solidFill>
            <a:srgbClr val="FFFFFF"/>
          </a:solidFill>
          <a:ln w="50800">
            <a:solidFill>
              <a:srgbClr val="4F81BD"/>
            </a:solidFill>
            <a:bevel/>
          </a:ln>
        </p:spPr>
        <p:txBody>
          <a:bodyPr lIns="71436" tIns="71436" rIns="71436" bIns="71436"/>
          <a:lstStyle/>
          <a:p>
            <a:pPr defTabSz="457200">
              <a:defRPr sz="4800"/>
            </a:pPr>
          </a:p>
        </p:txBody>
      </p:sp>
      <p:sp>
        <p:nvSpPr>
          <p:cNvPr id="207" name="1er élément essentiel"/>
          <p:cNvSpPr txBox="1"/>
          <p:nvPr/>
        </p:nvSpPr>
        <p:spPr>
          <a:xfrm>
            <a:off x="1620837" y="2192337"/>
            <a:ext cx="8499320" cy="1182080"/>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p>
            <a:pPr defTabSz="457200">
              <a:defRPr sz="7100">
                <a:solidFill>
                  <a:srgbClr val="1B3B7F"/>
                </a:solidFill>
              </a:defRPr>
            </a:pPr>
            <a:r>
              <a:t>1</a:t>
            </a:r>
            <a:r>
              <a:rPr baseline="30000"/>
              <a:t>er</a:t>
            </a:r>
            <a:r>
              <a:t> élément essentiel</a:t>
            </a:r>
          </a:p>
        </p:txBody>
      </p:sp>
      <p:sp>
        <p:nvSpPr>
          <p:cNvPr id="208" name="Revenus récurrents"/>
          <p:cNvSpPr txBox="1"/>
          <p:nvPr>
            <p:ph type="title" idx="4294967295"/>
          </p:nvPr>
        </p:nvSpPr>
        <p:spPr>
          <a:xfrm>
            <a:off x="4419600" y="3763962"/>
            <a:ext cx="15544800" cy="7858126"/>
          </a:xfrm>
          <a:prstGeom prst="rect">
            <a:avLst/>
          </a:prstGeom>
        </p:spPr>
        <p:txBody>
          <a:bodyPr lIns="91438" tIns="91438" rIns="91438" bIns="91438">
            <a:normAutofit fontScale="100000" lnSpcReduction="0"/>
          </a:bodyPr>
          <a:lstStyle/>
          <a:p>
            <a:pPr algn="ctr" defTabSz="457200">
              <a:lnSpc>
                <a:spcPct val="80000"/>
              </a:lnSpc>
              <a:defRPr sz="25000"/>
            </a:pPr>
            <a:r>
              <a:t>Revenus</a:t>
            </a:r>
            <a:br/>
            <a:r>
              <a:t>récurrents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strVal val="4*#ppt_w"/>
                                          </p:val>
                                        </p:tav>
                                        <p:tav tm="100000">
                                          <p:val>
                                            <p:strVal val="#ppt_w"/>
                                          </p:val>
                                        </p:tav>
                                      </p:tavLst>
                                    </p:anim>
                                    <p:anim calcmode="lin" valueType="num">
                                      <p:cBhvr>
                                        <p:cTn id="8" dur="500" fill="hold"/>
                                        <p:tgtEl>
                                          <p:spTgt spid="2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venus récurrents personnels"/>
          <p:cNvSpPr txBox="1"/>
          <p:nvPr>
            <p:ph type="title" idx="4294967295"/>
          </p:nvPr>
        </p:nvSpPr>
        <p:spPr>
          <a:xfrm>
            <a:off x="4419600" y="0"/>
            <a:ext cx="15544800" cy="13716000"/>
          </a:xfrm>
          <a:prstGeom prst="rect">
            <a:avLst/>
          </a:prstGeom>
        </p:spPr>
        <p:txBody>
          <a:bodyPr lIns="91438" tIns="91438" rIns="91438" bIns="91438">
            <a:normAutofit fontScale="100000" lnSpcReduction="0"/>
          </a:bodyPr>
          <a:lstStyle>
            <a:lvl1pPr algn="ctr" defTabSz="457200">
              <a:lnSpc>
                <a:spcPct val="80000"/>
              </a:lnSpc>
              <a:defRPr sz="22500"/>
            </a:lvl1pPr>
          </a:lstStyle>
          <a:p>
            <a:pPr/>
            <a:r>
              <a:t>Revenus récurrents personnels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500" fill="hold"/>
                                        <p:tgtEl>
                                          <p:spTgt spid="210"/>
                                        </p:tgtEl>
                                        <p:attrNameLst>
                                          <p:attrName>ppt_x</p:attrName>
                                        </p:attrNameLst>
                                      </p:cBhvr>
                                      <p:tavLst>
                                        <p:tav tm="0">
                                          <p:val>
                                            <p:strVal val="0-#ppt_w/2"/>
                                          </p:val>
                                        </p:tav>
                                        <p:tav tm="100000">
                                          <p:val>
                                            <p:strVal val="#ppt_x"/>
                                          </p:val>
                                        </p:tav>
                                      </p:tavLst>
                                    </p:anim>
                                    <p:anim calcmode="lin" valueType="num">
                                      <p:cBhvr>
                                        <p:cTn id="8" dur="500" fill="hold"/>
                                        <p:tgtEl>
                                          <p:spTgt spid="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Oval"/>
          <p:cNvSpPr/>
          <p:nvPr/>
        </p:nvSpPr>
        <p:spPr>
          <a:xfrm>
            <a:off x="16873517" y="2538402"/>
            <a:ext cx="1539837" cy="800121"/>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13" name="1 % - 10 %"/>
          <p:cNvSpPr txBox="1"/>
          <p:nvPr/>
        </p:nvSpPr>
        <p:spPr>
          <a:xfrm>
            <a:off x="6373812" y="2571750"/>
            <a:ext cx="2693988"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4000">
                <a:solidFill>
                  <a:srgbClr val="FFCD30"/>
                </a:solidFill>
                <a:latin typeface="Calibri"/>
                <a:ea typeface="Calibri"/>
                <a:cs typeface="Calibri"/>
                <a:sym typeface="Calibri"/>
              </a:defRPr>
            </a:lvl1pPr>
          </a:lstStyle>
          <a:p>
            <a:pPr/>
            <a:r>
              <a:t> 1 % - 10 %</a:t>
            </a:r>
          </a:p>
        </p:txBody>
      </p:sp>
      <p:sp>
        <p:nvSpPr>
          <p:cNvPr id="214" name="VOUS"/>
          <p:cNvSpPr txBox="1"/>
          <p:nvPr/>
        </p:nvSpPr>
        <p:spPr>
          <a:xfrm>
            <a:off x="16100425" y="2568575"/>
            <a:ext cx="3079750"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defRPr sz="4000">
                <a:solidFill>
                  <a:srgbClr val="FFFFFF"/>
                </a:solidFill>
                <a:latin typeface="Calibri"/>
                <a:ea typeface="Calibri"/>
                <a:cs typeface="Calibri"/>
                <a:sym typeface="Calibri"/>
              </a:defRPr>
            </a:lvl1pPr>
          </a:lstStyle>
          <a:p>
            <a:pPr/>
            <a:r>
              <a:t>VOUS</a:t>
            </a:r>
          </a:p>
        </p:txBody>
      </p:sp>
      <p:sp>
        <p:nvSpPr>
          <p:cNvPr id="215" name="Line"/>
          <p:cNvSpPr/>
          <p:nvPr/>
        </p:nvSpPr>
        <p:spPr>
          <a:xfrm>
            <a:off x="8880475" y="2960688"/>
            <a:ext cx="7219950" cy="4762"/>
          </a:xfrm>
          <a:prstGeom prst="line">
            <a:avLst/>
          </a:prstGeom>
          <a:ln w="76200">
            <a:solidFill>
              <a:srgbClr val="FFFFFF"/>
            </a:solidFill>
            <a:tailEnd type="triangle"/>
          </a:ln>
          <a:effectLst>
            <a:outerShdw sx="100000" sy="100000" kx="0" ky="0" algn="b" rotWithShape="0" blurRad="127000" dist="38100" dir="5400000">
              <a:srgbClr val="808080">
                <a:alpha val="37995"/>
              </a:srgbClr>
            </a:outerShdw>
          </a:effectLst>
        </p:spPr>
        <p:txBody>
          <a:bodyPr lIns="45719" rIns="45719"/>
          <a:lstStyle/>
          <a:p>
            <a:pPr/>
          </a:p>
        </p:txBody>
      </p:sp>
      <p:sp>
        <p:nvSpPr>
          <p:cNvPr id="216" name="Plan de rémunération – Revenus récurrents personnels"/>
          <p:cNvSpPr txBox="1"/>
          <p:nvPr/>
        </p:nvSpPr>
        <p:spPr>
          <a:xfrm>
            <a:off x="3405186" y="904717"/>
            <a:ext cx="19491328" cy="1173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lvl1pPr defTabSz="457200">
              <a:defRPr sz="6400">
                <a:solidFill>
                  <a:srgbClr val="FFFFFF"/>
                </a:solidFill>
                <a:latin typeface="Calibri"/>
                <a:ea typeface="Calibri"/>
                <a:cs typeface="Calibri"/>
                <a:sym typeface="Calibri"/>
              </a:defRPr>
            </a:lvl1pPr>
          </a:lstStyle>
          <a:p>
            <a:pPr/>
            <a:r>
              <a:t>Plan de rémunération – Revenus récurrents personnels</a:t>
            </a:r>
          </a:p>
        </p:txBody>
      </p:sp>
      <p:sp>
        <p:nvSpPr>
          <p:cNvPr id="217" name="1 % - 10 %"/>
          <p:cNvSpPr txBox="1"/>
          <p:nvPr/>
        </p:nvSpPr>
        <p:spPr>
          <a:xfrm>
            <a:off x="14517687" y="3800475"/>
            <a:ext cx="8667751" cy="24180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14400">
                <a:solidFill>
                  <a:srgbClr val="FFCD30"/>
                </a:solidFill>
                <a:latin typeface="Calibri"/>
                <a:ea typeface="Calibri"/>
                <a:cs typeface="Calibri"/>
                <a:sym typeface="Calibri"/>
              </a:defRPr>
            </a:lvl1pPr>
          </a:lstStyle>
          <a:p>
            <a:pPr/>
            <a:r>
              <a:t>1 % - 10 %</a:t>
            </a:r>
          </a:p>
        </p:txBody>
      </p:sp>
      <p:sp>
        <p:nvSpPr>
          <p:cNvPr id="218" name="Services résidentiels au Canada…"/>
          <p:cNvSpPr txBox="1"/>
          <p:nvPr/>
        </p:nvSpPr>
        <p:spPr>
          <a:xfrm>
            <a:off x="1900237" y="4529137"/>
            <a:ext cx="12963526" cy="366775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b="1" sz="4000">
                <a:solidFill>
                  <a:srgbClr val="558ED5"/>
                </a:solidFill>
                <a:latin typeface="Calibri"/>
                <a:ea typeface="Calibri"/>
                <a:cs typeface="Calibri"/>
                <a:sym typeface="Calibri"/>
              </a:defRPr>
            </a:pPr>
            <a:r>
              <a:t>Services résidentiels au Canada</a:t>
            </a:r>
            <a:endParaRPr sz="1800"/>
          </a:p>
          <a:p>
            <a:pPr defTabSz="457200">
              <a:lnSpc>
                <a:spcPct val="90000"/>
              </a:lnSpc>
              <a:defRPr sz="4000">
                <a:solidFill>
                  <a:srgbClr val="FFFFFF"/>
                </a:solidFill>
                <a:latin typeface="Calibri"/>
                <a:ea typeface="Calibri"/>
                <a:cs typeface="Calibri"/>
                <a:sym typeface="Calibri"/>
              </a:defRPr>
            </a:pPr>
            <a:r>
              <a:t>Internet haute vitesse + Voix </a:t>
            </a:r>
          </a:p>
          <a:p>
            <a:pPr defTabSz="457200">
              <a:lnSpc>
                <a:spcPct val="90000"/>
              </a:lnSpc>
              <a:defRPr sz="4000">
                <a:solidFill>
                  <a:srgbClr val="FFFFFF"/>
                </a:solidFill>
                <a:latin typeface="Calibri"/>
                <a:ea typeface="Calibri"/>
                <a:cs typeface="Calibri"/>
                <a:sym typeface="Calibri"/>
              </a:defRPr>
            </a:pPr>
            <a:r>
              <a:t>Service de téléphonie numérique </a:t>
            </a:r>
          </a:p>
          <a:p>
            <a:pPr defTabSz="457200">
              <a:lnSpc>
                <a:spcPct val="90000"/>
              </a:lnSpc>
              <a:defRPr sz="4000">
                <a:solidFill>
                  <a:srgbClr val="FFFFFF"/>
                </a:solidFill>
                <a:latin typeface="Calibri"/>
                <a:ea typeface="Calibri"/>
                <a:cs typeface="Calibri"/>
                <a:sym typeface="Calibri"/>
              </a:defRPr>
            </a:pPr>
            <a:r>
              <a:t>Internet haute vitesse </a:t>
            </a:r>
          </a:p>
          <a:p>
            <a:pPr defTabSz="457200">
              <a:lnSpc>
                <a:spcPct val="90000"/>
              </a:lnSpc>
              <a:defRPr sz="4000">
                <a:solidFill>
                  <a:srgbClr val="FFFFFF"/>
                </a:solidFill>
                <a:latin typeface="Calibri"/>
                <a:ea typeface="Calibri"/>
                <a:cs typeface="Calibri"/>
                <a:sym typeface="Calibri"/>
              </a:defRPr>
            </a:pPr>
            <a:r>
              <a:t>XOOM Energy</a:t>
            </a:r>
          </a:p>
          <a:p>
            <a:pPr defTabSz="457200">
              <a:lnSpc>
                <a:spcPct val="90000"/>
              </a:lnSpc>
              <a:defRPr sz="4000">
                <a:solidFill>
                  <a:srgbClr val="FFFFFF"/>
                </a:solidFill>
                <a:latin typeface="Calibri"/>
                <a:ea typeface="Calibri"/>
                <a:cs typeface="Calibri"/>
                <a:sym typeface="Calibri"/>
              </a:defRPr>
            </a:pPr>
            <a:r>
              <a:t>Sécurité et domotique </a:t>
            </a:r>
          </a:p>
        </p:txBody>
      </p:sp>
      <p:sp>
        <p:nvSpPr>
          <p:cNvPr id="219" name="Services commerciaux au Canada…"/>
          <p:cNvSpPr txBox="1"/>
          <p:nvPr/>
        </p:nvSpPr>
        <p:spPr>
          <a:xfrm>
            <a:off x="1900237" y="8888412"/>
            <a:ext cx="12963526" cy="39166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b="1" sz="4000">
                <a:solidFill>
                  <a:srgbClr val="558ED5"/>
                </a:solidFill>
                <a:latin typeface="Calibri"/>
                <a:ea typeface="Calibri"/>
                <a:cs typeface="Calibri"/>
                <a:sym typeface="Calibri"/>
              </a:defRPr>
            </a:pPr>
            <a:r>
              <a:t>Services commerciaux au Canada</a:t>
            </a:r>
            <a:endParaRPr sz="1800"/>
          </a:p>
          <a:p>
            <a:pPr defTabSz="457200">
              <a:defRPr sz="4000">
                <a:solidFill>
                  <a:srgbClr val="FFFFFF"/>
                </a:solidFill>
                <a:latin typeface="Calibri"/>
                <a:ea typeface="Calibri"/>
                <a:cs typeface="Calibri"/>
                <a:sym typeface="Calibri"/>
              </a:defRPr>
            </a:pPr>
            <a:r>
              <a:t>Service de téléphonie numérique </a:t>
            </a:r>
          </a:p>
          <a:p>
            <a:pPr defTabSz="457200">
              <a:defRPr sz="4000">
                <a:solidFill>
                  <a:srgbClr val="FFFFFF"/>
                </a:solidFill>
                <a:latin typeface="Calibri"/>
                <a:ea typeface="Calibri"/>
                <a:cs typeface="Calibri"/>
                <a:sym typeface="Calibri"/>
              </a:defRPr>
            </a:pPr>
            <a:r>
              <a:t>Internet haute vitesse </a:t>
            </a:r>
          </a:p>
          <a:p>
            <a:pPr defTabSz="457200">
              <a:defRPr sz="4000">
                <a:solidFill>
                  <a:srgbClr val="FFFFFF"/>
                </a:solidFill>
                <a:latin typeface="Calibri"/>
                <a:ea typeface="Calibri"/>
                <a:cs typeface="Calibri"/>
                <a:sym typeface="Calibri"/>
              </a:defRPr>
            </a:pPr>
            <a:r>
              <a:t>XOOM Energy</a:t>
            </a:r>
          </a:p>
          <a:p>
            <a:pPr defTabSz="457200">
              <a:defRPr sz="4000">
                <a:solidFill>
                  <a:srgbClr val="FFFFFF"/>
                </a:solidFill>
                <a:latin typeface="Calibri"/>
                <a:ea typeface="Calibri"/>
                <a:cs typeface="Calibri"/>
                <a:sym typeface="Calibri"/>
              </a:defRPr>
            </a:pPr>
            <a:r>
              <a:t>Services aux commerçants </a:t>
            </a:r>
          </a:p>
          <a:p>
            <a:pPr defTabSz="457200">
              <a:defRPr sz="4000">
                <a:solidFill>
                  <a:srgbClr val="FFFFFF"/>
                </a:solidFill>
                <a:latin typeface="Calibri"/>
                <a:ea typeface="Calibri"/>
                <a:cs typeface="Calibri"/>
                <a:sym typeface="Calibri"/>
              </a:defRPr>
            </a:pPr>
            <a:r>
              <a:t>Sécurité et domotique</a:t>
            </a:r>
          </a:p>
        </p:txBody>
      </p:sp>
      <p:sp>
        <p:nvSpPr>
          <p:cNvPr id="220" name="VOUS"/>
          <p:cNvSpPr txBox="1"/>
          <p:nvPr/>
        </p:nvSpPr>
        <p:spPr>
          <a:xfrm>
            <a:off x="5001004" y="2562225"/>
            <a:ext cx="1372809" cy="805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sz="4000">
                <a:solidFill>
                  <a:srgbClr val="FFFFFF"/>
                </a:solidFill>
                <a:latin typeface="Calibri"/>
                <a:ea typeface="Calibri"/>
                <a:cs typeface="Calibri"/>
                <a:sym typeface="Calibri"/>
              </a:defRPr>
            </a:lvl1pPr>
          </a:lstStyle>
          <a:p>
            <a:pPr/>
            <a:r>
              <a:t>VOUS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Oval"/>
          <p:cNvSpPr/>
          <p:nvPr/>
        </p:nvSpPr>
        <p:spPr>
          <a:xfrm>
            <a:off x="16873517" y="2538402"/>
            <a:ext cx="1539837" cy="800121"/>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23" name="1 % - 10 %"/>
          <p:cNvSpPr txBox="1"/>
          <p:nvPr/>
        </p:nvSpPr>
        <p:spPr>
          <a:xfrm>
            <a:off x="6553200" y="2571750"/>
            <a:ext cx="2327275"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4000">
                <a:solidFill>
                  <a:srgbClr val="FFCD30"/>
                </a:solidFill>
                <a:latin typeface="Calibri"/>
                <a:ea typeface="Calibri"/>
                <a:cs typeface="Calibri"/>
                <a:sym typeface="Calibri"/>
              </a:defRPr>
            </a:lvl1pPr>
          </a:lstStyle>
          <a:p>
            <a:pPr/>
            <a:r>
              <a:t>1 % - 10 %</a:t>
            </a:r>
          </a:p>
        </p:txBody>
      </p:sp>
      <p:sp>
        <p:nvSpPr>
          <p:cNvPr id="224" name="VOUS"/>
          <p:cNvSpPr txBox="1"/>
          <p:nvPr/>
        </p:nvSpPr>
        <p:spPr>
          <a:xfrm>
            <a:off x="16100425" y="2568575"/>
            <a:ext cx="3079750"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defRPr sz="4000">
                <a:solidFill>
                  <a:srgbClr val="FFFFFF"/>
                </a:solidFill>
                <a:latin typeface="Calibri"/>
                <a:ea typeface="Calibri"/>
                <a:cs typeface="Calibri"/>
                <a:sym typeface="Calibri"/>
              </a:defRPr>
            </a:lvl1pPr>
          </a:lstStyle>
          <a:p>
            <a:pPr/>
            <a:r>
              <a:t>VOUS</a:t>
            </a:r>
          </a:p>
        </p:txBody>
      </p:sp>
      <p:sp>
        <p:nvSpPr>
          <p:cNvPr id="225" name="Line"/>
          <p:cNvSpPr/>
          <p:nvPr/>
        </p:nvSpPr>
        <p:spPr>
          <a:xfrm>
            <a:off x="8880475" y="2960688"/>
            <a:ext cx="7219950" cy="4762"/>
          </a:xfrm>
          <a:prstGeom prst="line">
            <a:avLst/>
          </a:prstGeom>
          <a:ln w="76200">
            <a:solidFill>
              <a:srgbClr val="FFFFFF"/>
            </a:solidFill>
            <a:tailEnd type="triangle"/>
          </a:ln>
          <a:effectLst>
            <a:outerShdw sx="100000" sy="100000" kx="0" ky="0" algn="b" rotWithShape="0" blurRad="127000" dist="38100" dir="5400000">
              <a:srgbClr val="808080">
                <a:alpha val="37995"/>
              </a:srgbClr>
            </a:outerShdw>
          </a:effectLst>
        </p:spPr>
        <p:txBody>
          <a:bodyPr lIns="45719" rIns="45719"/>
          <a:lstStyle/>
          <a:p>
            <a:pPr/>
          </a:p>
        </p:txBody>
      </p:sp>
      <p:sp>
        <p:nvSpPr>
          <p:cNvPr id="226" name="Plan de rémunération – Revenus récurrents personnels"/>
          <p:cNvSpPr txBox="1"/>
          <p:nvPr/>
        </p:nvSpPr>
        <p:spPr>
          <a:xfrm>
            <a:off x="3405186" y="904717"/>
            <a:ext cx="19491328" cy="1173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lvl1pPr defTabSz="457200">
              <a:defRPr sz="6400">
                <a:solidFill>
                  <a:srgbClr val="FFFFFF"/>
                </a:solidFill>
                <a:latin typeface="Calibri"/>
                <a:ea typeface="Calibri"/>
                <a:cs typeface="Calibri"/>
                <a:sym typeface="Calibri"/>
              </a:defRPr>
            </a:lvl1pPr>
          </a:lstStyle>
          <a:p>
            <a:pPr/>
            <a:r>
              <a:t>Plan de rémunération – Revenus récurrents personnels</a:t>
            </a:r>
          </a:p>
        </p:txBody>
      </p:sp>
      <p:sp>
        <p:nvSpPr>
          <p:cNvPr id="227" name="1 % - 10 %"/>
          <p:cNvSpPr txBox="1"/>
          <p:nvPr/>
        </p:nvSpPr>
        <p:spPr>
          <a:xfrm>
            <a:off x="14517687" y="3800475"/>
            <a:ext cx="8667751" cy="24180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14400">
                <a:solidFill>
                  <a:srgbClr val="FFCD30"/>
                </a:solidFill>
                <a:latin typeface="Calibri"/>
                <a:ea typeface="Calibri"/>
                <a:cs typeface="Calibri"/>
                <a:sym typeface="Calibri"/>
              </a:defRPr>
            </a:lvl1pPr>
          </a:lstStyle>
          <a:p>
            <a:pPr/>
            <a:r>
              <a:t>1 % - 10 %</a:t>
            </a:r>
          </a:p>
        </p:txBody>
      </p:sp>
      <p:sp>
        <p:nvSpPr>
          <p:cNvPr id="228" name="Services résidentiels aux États-Unis…"/>
          <p:cNvSpPr txBox="1"/>
          <p:nvPr/>
        </p:nvSpPr>
        <p:spPr>
          <a:xfrm>
            <a:off x="1900237" y="3581400"/>
            <a:ext cx="12963526" cy="478789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b="1" sz="4000">
                <a:solidFill>
                  <a:srgbClr val="558ED5"/>
                </a:solidFill>
                <a:latin typeface="Calibri"/>
                <a:ea typeface="Calibri"/>
                <a:cs typeface="Calibri"/>
                <a:sym typeface="Calibri"/>
              </a:defRPr>
            </a:pPr>
            <a:r>
              <a:t>Services résidentiels aux États-Unis</a:t>
            </a:r>
            <a:endParaRPr sz="1800"/>
          </a:p>
          <a:p>
            <a:pPr defTabSz="457200">
              <a:lnSpc>
                <a:spcPct val="90000"/>
              </a:lnSpc>
              <a:defRPr sz="4000">
                <a:solidFill>
                  <a:srgbClr val="FFFFFF"/>
                </a:solidFill>
                <a:latin typeface="Calibri"/>
                <a:ea typeface="Calibri"/>
                <a:cs typeface="Calibri"/>
                <a:sym typeface="Calibri"/>
              </a:defRPr>
            </a:pPr>
            <a:r>
              <a:t>Internet haute vitesse + Voix </a:t>
            </a:r>
          </a:p>
          <a:p>
            <a:pPr defTabSz="457200">
              <a:lnSpc>
                <a:spcPct val="90000"/>
              </a:lnSpc>
              <a:defRPr sz="4000">
                <a:solidFill>
                  <a:srgbClr val="FFFFFF"/>
                </a:solidFill>
                <a:latin typeface="Calibri"/>
                <a:ea typeface="Calibri"/>
                <a:cs typeface="Calibri"/>
                <a:sym typeface="Calibri"/>
              </a:defRPr>
            </a:pPr>
            <a:r>
              <a:t>Service de téléphonie numérique </a:t>
            </a:r>
          </a:p>
          <a:p>
            <a:pPr defTabSz="457200">
              <a:lnSpc>
                <a:spcPct val="90000"/>
              </a:lnSpc>
              <a:defRPr sz="4000">
                <a:solidFill>
                  <a:srgbClr val="FFFFFF"/>
                </a:solidFill>
                <a:latin typeface="Calibri"/>
                <a:ea typeface="Calibri"/>
                <a:cs typeface="Calibri"/>
                <a:sym typeface="Calibri"/>
              </a:defRPr>
            </a:pPr>
            <a:r>
              <a:t>Internet haute vitesse </a:t>
            </a:r>
          </a:p>
          <a:p>
            <a:pPr defTabSz="457200">
              <a:lnSpc>
                <a:spcPct val="90000"/>
              </a:lnSpc>
              <a:defRPr sz="4000">
                <a:solidFill>
                  <a:srgbClr val="FFFFFF"/>
                </a:solidFill>
                <a:latin typeface="Calibri"/>
                <a:ea typeface="Calibri"/>
                <a:cs typeface="Calibri"/>
                <a:sym typeface="Calibri"/>
              </a:defRPr>
            </a:pPr>
            <a:r>
              <a:t>Flash Wireless</a:t>
            </a:r>
            <a:endParaRPr sz="1800"/>
          </a:p>
          <a:p>
            <a:pPr defTabSz="457200">
              <a:lnSpc>
                <a:spcPct val="90000"/>
              </a:lnSpc>
              <a:defRPr sz="4000">
                <a:solidFill>
                  <a:srgbClr val="FFFFFF"/>
                </a:solidFill>
                <a:latin typeface="Calibri"/>
                <a:ea typeface="Calibri"/>
                <a:cs typeface="Calibri"/>
                <a:sym typeface="Calibri"/>
              </a:defRPr>
            </a:pPr>
            <a:r>
              <a:t>XOOM Energy  </a:t>
            </a:r>
          </a:p>
          <a:p>
            <a:pPr defTabSz="457200">
              <a:lnSpc>
                <a:spcPct val="90000"/>
              </a:lnSpc>
              <a:defRPr sz="4000">
                <a:solidFill>
                  <a:srgbClr val="FFFFFF"/>
                </a:solidFill>
                <a:latin typeface="Calibri"/>
                <a:ea typeface="Calibri"/>
                <a:cs typeface="Calibri"/>
                <a:sym typeface="Calibri"/>
              </a:defRPr>
            </a:pPr>
            <a:r>
              <a:t>Sécurité et domotique </a:t>
            </a:r>
            <a:br/>
            <a:r>
              <a:t>Télévision </a:t>
            </a:r>
          </a:p>
        </p:txBody>
      </p:sp>
      <p:sp>
        <p:nvSpPr>
          <p:cNvPr id="229" name="Services commerciaux aux États-Unis…"/>
          <p:cNvSpPr txBox="1"/>
          <p:nvPr/>
        </p:nvSpPr>
        <p:spPr>
          <a:xfrm>
            <a:off x="1900237" y="8458200"/>
            <a:ext cx="12963526" cy="45389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b="1" sz="4000">
                <a:solidFill>
                  <a:srgbClr val="558ED5"/>
                </a:solidFill>
                <a:latin typeface="Calibri"/>
                <a:ea typeface="Calibri"/>
                <a:cs typeface="Calibri"/>
                <a:sym typeface="Calibri"/>
              </a:defRPr>
            </a:pPr>
            <a:r>
              <a:t>Services commerciaux aux États-Unis</a:t>
            </a:r>
            <a:endParaRPr sz="1800"/>
          </a:p>
          <a:p>
            <a:pPr defTabSz="457200">
              <a:defRPr sz="4000">
                <a:solidFill>
                  <a:srgbClr val="FFFFFF"/>
                </a:solidFill>
                <a:latin typeface="Calibri"/>
                <a:ea typeface="Calibri"/>
                <a:cs typeface="Calibri"/>
                <a:sym typeface="Calibri"/>
              </a:defRPr>
            </a:pPr>
            <a:r>
              <a:t>Service de téléphonie numérique </a:t>
            </a:r>
            <a:endParaRPr sz="1800"/>
          </a:p>
          <a:p>
            <a:pPr defTabSz="457200">
              <a:defRPr sz="4000">
                <a:solidFill>
                  <a:srgbClr val="FFFFFF"/>
                </a:solidFill>
                <a:latin typeface="Calibri"/>
                <a:ea typeface="Calibri"/>
                <a:cs typeface="Calibri"/>
                <a:sym typeface="Calibri"/>
              </a:defRPr>
            </a:pPr>
            <a:r>
              <a:t>Flash Wireless</a:t>
            </a:r>
            <a:br/>
            <a:r>
              <a:t>Services aux commerçants </a:t>
            </a:r>
          </a:p>
          <a:p>
            <a:pPr defTabSz="457200">
              <a:defRPr sz="4000">
                <a:solidFill>
                  <a:srgbClr val="FFFFFF"/>
                </a:solidFill>
                <a:latin typeface="Calibri"/>
                <a:ea typeface="Calibri"/>
                <a:cs typeface="Calibri"/>
                <a:sym typeface="Calibri"/>
              </a:defRPr>
            </a:pPr>
            <a:r>
              <a:t>XOOM Energy</a:t>
            </a:r>
            <a:endParaRPr sz="1800"/>
          </a:p>
          <a:p>
            <a:pPr defTabSz="457200">
              <a:defRPr sz="4000">
                <a:solidFill>
                  <a:srgbClr val="FFFFFF"/>
                </a:solidFill>
                <a:latin typeface="Calibri"/>
                <a:ea typeface="Calibri"/>
                <a:cs typeface="Calibri"/>
                <a:sym typeface="Calibri"/>
              </a:defRPr>
            </a:pPr>
            <a:r>
              <a:t>Sécurité et domotique</a:t>
            </a:r>
            <a:br/>
            <a:r>
              <a:t>Télévision</a:t>
            </a:r>
          </a:p>
        </p:txBody>
      </p:sp>
      <p:sp>
        <p:nvSpPr>
          <p:cNvPr id="230" name="VOUS"/>
          <p:cNvSpPr txBox="1"/>
          <p:nvPr/>
        </p:nvSpPr>
        <p:spPr>
          <a:xfrm>
            <a:off x="5001004" y="2562225"/>
            <a:ext cx="1372809" cy="805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sz="4000">
                <a:solidFill>
                  <a:srgbClr val="FFFFFF"/>
                </a:solidFill>
                <a:latin typeface="Calibri"/>
                <a:ea typeface="Calibri"/>
                <a:cs typeface="Calibri"/>
                <a:sym typeface="Calibri"/>
              </a:defRPr>
            </a:lvl1pPr>
          </a:lstStyle>
          <a:p>
            <a:pPr/>
            <a:r>
              <a:t>VOUS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Oval"/>
          <p:cNvSpPr/>
          <p:nvPr/>
        </p:nvSpPr>
        <p:spPr>
          <a:xfrm>
            <a:off x="16873517" y="2538402"/>
            <a:ext cx="1539837" cy="800121"/>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33" name="VOUS"/>
          <p:cNvSpPr txBox="1"/>
          <p:nvPr/>
        </p:nvSpPr>
        <p:spPr>
          <a:xfrm>
            <a:off x="5001004" y="2562225"/>
            <a:ext cx="1372809" cy="805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sz="4000">
                <a:solidFill>
                  <a:srgbClr val="FFFFFF"/>
                </a:solidFill>
                <a:latin typeface="Calibri"/>
                <a:ea typeface="Calibri"/>
                <a:cs typeface="Calibri"/>
                <a:sym typeface="Calibri"/>
              </a:defRPr>
            </a:lvl1pPr>
          </a:lstStyle>
          <a:p>
            <a:pPr/>
            <a:r>
              <a:t>VOUS</a:t>
            </a:r>
          </a:p>
        </p:txBody>
      </p:sp>
      <p:sp>
        <p:nvSpPr>
          <p:cNvPr id="234" name="1 % - 10 %"/>
          <p:cNvSpPr txBox="1"/>
          <p:nvPr/>
        </p:nvSpPr>
        <p:spPr>
          <a:xfrm>
            <a:off x="6373812" y="2571750"/>
            <a:ext cx="2506663"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4000">
                <a:solidFill>
                  <a:srgbClr val="FFCD30"/>
                </a:solidFill>
                <a:latin typeface="Calibri"/>
                <a:ea typeface="Calibri"/>
                <a:cs typeface="Calibri"/>
                <a:sym typeface="Calibri"/>
              </a:defRPr>
            </a:lvl1pPr>
          </a:lstStyle>
          <a:p>
            <a:pPr/>
            <a:r>
              <a:t>1 % - 10 %</a:t>
            </a:r>
          </a:p>
        </p:txBody>
      </p:sp>
      <p:sp>
        <p:nvSpPr>
          <p:cNvPr id="235" name="VOUS"/>
          <p:cNvSpPr txBox="1"/>
          <p:nvPr/>
        </p:nvSpPr>
        <p:spPr>
          <a:xfrm>
            <a:off x="16100425" y="2568575"/>
            <a:ext cx="3079750" cy="8051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defRPr sz="4000">
                <a:solidFill>
                  <a:srgbClr val="FFFFFF"/>
                </a:solidFill>
                <a:latin typeface="Calibri"/>
                <a:ea typeface="Calibri"/>
                <a:cs typeface="Calibri"/>
                <a:sym typeface="Calibri"/>
              </a:defRPr>
            </a:lvl1pPr>
          </a:lstStyle>
          <a:p>
            <a:pPr/>
            <a:r>
              <a:t>VOUS</a:t>
            </a:r>
          </a:p>
        </p:txBody>
      </p:sp>
      <p:sp>
        <p:nvSpPr>
          <p:cNvPr id="236" name="Line"/>
          <p:cNvSpPr/>
          <p:nvPr/>
        </p:nvSpPr>
        <p:spPr>
          <a:xfrm>
            <a:off x="8880475" y="2960688"/>
            <a:ext cx="7219950" cy="4762"/>
          </a:xfrm>
          <a:prstGeom prst="line">
            <a:avLst/>
          </a:prstGeom>
          <a:ln w="76200">
            <a:solidFill>
              <a:srgbClr val="FFFFFF"/>
            </a:solidFill>
            <a:tailEnd type="triangle"/>
          </a:ln>
          <a:effectLst>
            <a:outerShdw sx="100000" sy="100000" kx="0" ky="0" algn="b" rotWithShape="0" blurRad="127000" dist="38100" dir="5400000">
              <a:srgbClr val="808080">
                <a:alpha val="37995"/>
              </a:srgbClr>
            </a:outerShdw>
          </a:effectLst>
        </p:spPr>
        <p:txBody>
          <a:bodyPr lIns="45719" rIns="45719"/>
          <a:lstStyle/>
          <a:p>
            <a:pPr/>
          </a:p>
        </p:txBody>
      </p:sp>
      <p:sp>
        <p:nvSpPr>
          <p:cNvPr id="237" name="Plan de rémunération – Revenus récurrents personnels"/>
          <p:cNvSpPr txBox="1"/>
          <p:nvPr/>
        </p:nvSpPr>
        <p:spPr>
          <a:xfrm>
            <a:off x="3405187" y="904717"/>
            <a:ext cx="19780251" cy="1173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lvl1pPr defTabSz="457200">
              <a:defRPr sz="6400">
                <a:solidFill>
                  <a:srgbClr val="FFFFFF"/>
                </a:solidFill>
                <a:latin typeface="Calibri"/>
                <a:ea typeface="Calibri"/>
                <a:cs typeface="Calibri"/>
                <a:sym typeface="Calibri"/>
              </a:defRPr>
            </a:lvl1pPr>
          </a:lstStyle>
          <a:p>
            <a:pPr/>
            <a:r>
              <a:t>Plan de rémunération – Revenus récurrents personnels</a:t>
            </a:r>
          </a:p>
        </p:txBody>
      </p:sp>
      <p:sp>
        <p:nvSpPr>
          <p:cNvPr id="238" name="1 - 29 points…"/>
          <p:cNvSpPr txBox="1"/>
          <p:nvPr/>
        </p:nvSpPr>
        <p:spPr>
          <a:xfrm>
            <a:off x="4610100" y="5565775"/>
            <a:ext cx="5651500" cy="36372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marL="1768475" indent="-1768475" defTabSz="457200">
              <a:defRPr b="1" sz="5600">
                <a:solidFill>
                  <a:srgbClr val="FFFFFF"/>
                </a:solidFill>
                <a:latin typeface="Calibri"/>
                <a:ea typeface="Calibri"/>
                <a:cs typeface="Calibri"/>
                <a:sym typeface="Calibri"/>
              </a:defRPr>
            </a:pPr>
            <a:r>
              <a:t>  1 - 29 points</a:t>
            </a:r>
            <a:endParaRPr sz="1800"/>
          </a:p>
          <a:p>
            <a:pPr marL="1768475" indent="-1768475" defTabSz="457200">
              <a:defRPr b="1" sz="5600">
                <a:solidFill>
                  <a:srgbClr val="FFFFFF"/>
                </a:solidFill>
                <a:latin typeface="Calibri"/>
                <a:ea typeface="Calibri"/>
                <a:cs typeface="Calibri"/>
                <a:sym typeface="Calibri"/>
              </a:defRPr>
            </a:pPr>
            <a:r>
              <a:t>30 - 39 points</a:t>
            </a:r>
            <a:endParaRPr sz="1800"/>
          </a:p>
          <a:p>
            <a:pPr marL="1768475" indent="-1768475" defTabSz="457200">
              <a:defRPr b="1" sz="5600">
                <a:solidFill>
                  <a:srgbClr val="FFFFFF"/>
                </a:solidFill>
                <a:latin typeface="Calibri"/>
                <a:ea typeface="Calibri"/>
                <a:cs typeface="Calibri"/>
                <a:sym typeface="Calibri"/>
              </a:defRPr>
            </a:pPr>
            <a:r>
              <a:t>40 - 59 points	</a:t>
            </a:r>
            <a:endParaRPr sz="1800"/>
          </a:p>
          <a:p>
            <a:pPr marL="1768475" indent="-1768475" defTabSz="457200">
              <a:defRPr b="1" sz="5600">
                <a:solidFill>
                  <a:srgbClr val="FFFFFF"/>
                </a:solidFill>
                <a:latin typeface="Calibri"/>
                <a:ea typeface="Calibri"/>
                <a:cs typeface="Calibri"/>
                <a:sym typeface="Calibri"/>
              </a:defRPr>
            </a:pPr>
            <a:r>
              <a:t>60 points et +</a:t>
            </a:r>
          </a:p>
        </p:txBody>
      </p:sp>
      <p:sp>
        <p:nvSpPr>
          <p:cNvPr id="239" name="10 %"/>
          <p:cNvSpPr txBox="1"/>
          <p:nvPr/>
        </p:nvSpPr>
        <p:spPr>
          <a:xfrm>
            <a:off x="9421496" y="8134350"/>
            <a:ext cx="1595754" cy="10464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b="1" sz="5600">
                <a:solidFill>
                  <a:srgbClr val="FFFFFF"/>
                </a:solidFill>
                <a:latin typeface="Calibri"/>
                <a:ea typeface="Calibri"/>
                <a:cs typeface="Calibri"/>
                <a:sym typeface="Calibri"/>
              </a:defRPr>
            </a:lvl1pPr>
          </a:lstStyle>
          <a:p>
            <a:pPr/>
            <a:r>
              <a:t>10 %</a:t>
            </a:r>
          </a:p>
        </p:txBody>
      </p:sp>
      <p:sp>
        <p:nvSpPr>
          <p:cNvPr id="240" name="5 %"/>
          <p:cNvSpPr txBox="1"/>
          <p:nvPr/>
        </p:nvSpPr>
        <p:spPr>
          <a:xfrm>
            <a:off x="9639083" y="7307262"/>
            <a:ext cx="1235293" cy="10464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b="1" sz="5600">
                <a:solidFill>
                  <a:srgbClr val="FFFFFF"/>
                </a:solidFill>
                <a:latin typeface="Calibri"/>
                <a:ea typeface="Calibri"/>
                <a:cs typeface="Calibri"/>
                <a:sym typeface="Calibri"/>
              </a:defRPr>
            </a:lvl1pPr>
          </a:lstStyle>
          <a:p>
            <a:pPr/>
            <a:r>
              <a:t>5 %</a:t>
            </a:r>
          </a:p>
        </p:txBody>
      </p:sp>
      <p:sp>
        <p:nvSpPr>
          <p:cNvPr id="241" name="1 %"/>
          <p:cNvSpPr txBox="1"/>
          <p:nvPr/>
        </p:nvSpPr>
        <p:spPr>
          <a:xfrm>
            <a:off x="9683533" y="5546725"/>
            <a:ext cx="1235293" cy="10464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b="1" sz="5600">
                <a:solidFill>
                  <a:srgbClr val="FFFFFF"/>
                </a:solidFill>
                <a:latin typeface="Calibri"/>
                <a:ea typeface="Calibri"/>
                <a:cs typeface="Calibri"/>
                <a:sym typeface="Calibri"/>
              </a:defRPr>
            </a:lvl1pPr>
          </a:lstStyle>
          <a:p>
            <a:pPr/>
            <a:r>
              <a:t>1 %</a:t>
            </a:r>
          </a:p>
        </p:txBody>
      </p:sp>
      <p:sp>
        <p:nvSpPr>
          <p:cNvPr id="242" name="3 %"/>
          <p:cNvSpPr txBox="1"/>
          <p:nvPr/>
        </p:nvSpPr>
        <p:spPr>
          <a:xfrm>
            <a:off x="9626383" y="6397625"/>
            <a:ext cx="1235292" cy="10464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r" defTabSz="457200">
              <a:defRPr b="1" sz="5600">
                <a:solidFill>
                  <a:srgbClr val="FFFFFF"/>
                </a:solidFill>
                <a:latin typeface="Calibri"/>
                <a:ea typeface="Calibri"/>
                <a:cs typeface="Calibri"/>
                <a:sym typeface="Calibri"/>
              </a:defRPr>
            </a:lvl1pPr>
          </a:lstStyle>
          <a:p>
            <a:pPr/>
            <a:r>
              <a:t>3 %</a:t>
            </a:r>
          </a:p>
        </p:txBody>
      </p:sp>
      <p:sp>
        <p:nvSpPr>
          <p:cNvPr id="243" name="1 % -10 %"/>
          <p:cNvSpPr txBox="1"/>
          <p:nvPr/>
        </p:nvSpPr>
        <p:spPr>
          <a:xfrm>
            <a:off x="14517687" y="3800475"/>
            <a:ext cx="8667751" cy="24180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defTabSz="457200">
              <a:defRPr sz="14400">
                <a:solidFill>
                  <a:srgbClr val="FFCD30"/>
                </a:solidFill>
                <a:latin typeface="Calibri"/>
                <a:ea typeface="Calibri"/>
                <a:cs typeface="Calibri"/>
                <a:sym typeface="Calibri"/>
              </a:defRPr>
            </a:lvl1pPr>
          </a:lstStyle>
          <a:p>
            <a:pPr/>
            <a:r>
              <a:t>1 % -10 %</a:t>
            </a:r>
          </a:p>
        </p:txBody>
      </p:sp>
      <p:sp>
        <p:nvSpPr>
          <p:cNvPr id="244" name="Exemple  30 services (totalisant 60 points) X 40 $ X 10 % et à titre d’exemple, vous gagnez présentement"/>
          <p:cNvSpPr txBox="1"/>
          <p:nvPr/>
        </p:nvSpPr>
        <p:spPr>
          <a:xfrm>
            <a:off x="12209462" y="6084887"/>
            <a:ext cx="11863388" cy="3967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b="1" sz="6400">
                <a:solidFill>
                  <a:srgbClr val="FFCD30"/>
                </a:solidFill>
                <a:latin typeface="Calibri"/>
                <a:ea typeface="Calibri"/>
                <a:cs typeface="Calibri"/>
                <a:sym typeface="Calibri"/>
              </a:defRPr>
            </a:pPr>
            <a:r>
              <a:t>Exemple</a:t>
            </a:r>
            <a:r>
              <a:rPr>
                <a:solidFill>
                  <a:srgbClr val="C1E818"/>
                </a:solidFill>
              </a:rPr>
              <a:t> </a:t>
            </a:r>
            <a:br>
              <a:rPr>
                <a:solidFill>
                  <a:srgbClr val="C1E818"/>
                </a:solidFill>
              </a:rPr>
            </a:br>
            <a:r>
              <a:rPr sz="3600">
                <a:solidFill>
                  <a:srgbClr val="FFFFFF"/>
                </a:solidFill>
              </a:rPr>
              <a:t>30 services (totalisant 60 points) X 40 $ X 10 % et à titre d’exemple, vous gagnez présentement</a:t>
            </a:r>
            <a:endParaRPr sz="1800"/>
          </a:p>
          <a:p>
            <a:pPr defTabSz="457200">
              <a:defRPr b="1" i="1" sz="3600">
                <a:solidFill>
                  <a:srgbClr val="FFFFFF"/>
                </a:solidFill>
                <a:latin typeface="Calibri"/>
                <a:ea typeface="Calibri"/>
                <a:cs typeface="Calibri"/>
                <a:sym typeface="Calibri"/>
              </a:defRPr>
            </a:pPr>
          </a:p>
          <a:p>
            <a:pPr defTabSz="457200">
              <a:defRPr b="1" i="1" sz="3600">
                <a:solidFill>
                  <a:srgbClr val="FFFFFF"/>
                </a:solidFill>
                <a:latin typeface="Calibri"/>
                <a:ea typeface="Calibri"/>
                <a:cs typeface="Calibri"/>
                <a:sym typeface="Calibri"/>
              </a:defRPr>
            </a:pPr>
          </a:p>
        </p:txBody>
      </p:sp>
      <p:sp>
        <p:nvSpPr>
          <p:cNvPr id="245" name="120 $ par mois"/>
          <p:cNvSpPr txBox="1"/>
          <p:nvPr/>
        </p:nvSpPr>
        <p:spPr>
          <a:xfrm>
            <a:off x="12163425" y="8143875"/>
            <a:ext cx="1586377" cy="4622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457200">
              <a:defRPr b="1" i="1" sz="1800">
                <a:solidFill>
                  <a:srgbClr val="FFCD30"/>
                </a:solidFill>
                <a:latin typeface="Calibri"/>
                <a:ea typeface="Calibri"/>
                <a:cs typeface="Calibri"/>
                <a:sym typeface="Calibri"/>
              </a:defRPr>
            </a:lvl1pPr>
          </a:lstStyle>
          <a:p>
            <a:pPr/>
            <a:r>
              <a:t>120 $ par mois</a:t>
            </a:r>
          </a:p>
        </p:txBody>
      </p:sp>
      <p:sp>
        <p:nvSpPr>
          <p:cNvPr id="246" name="Ce qui égale à 1 4400 $ annuellement en  revenus récurrents personnels."/>
          <p:cNvSpPr txBox="1"/>
          <p:nvPr/>
        </p:nvSpPr>
        <p:spPr>
          <a:xfrm>
            <a:off x="11993562" y="9498012"/>
            <a:ext cx="4072514" cy="7416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p>
            <a:pPr defTabSz="457200">
              <a:defRPr b="1" i="1" sz="1800">
                <a:solidFill>
                  <a:srgbClr val="FFCD30"/>
                </a:solidFill>
                <a:latin typeface="Calibri"/>
                <a:ea typeface="Calibri"/>
                <a:cs typeface="Calibri"/>
                <a:sym typeface="Calibri"/>
              </a:defRPr>
            </a:pPr>
            <a:r>
              <a:t>Ce qui égale à 1 4400 $ annuellement en </a:t>
            </a:r>
            <a:br/>
            <a:r>
              <a:t>revenus récurrents personnels.</a:t>
            </a:r>
          </a:p>
        </p:txBody>
      </p:sp>
      <p:sp>
        <p:nvSpPr>
          <p:cNvPr id="247" name="L’exemple utilisé ne représente pas un cas typique. Le succès des propriétaires d’entreprise indépendants (PEI) d’ACN est plutôt fondé sur les efforts spécifiques des personnes. Certains PEI ne parviennent pas à dégager un profit et on ne peut garantir à personne du succès à titre de PEI chez ACN."/>
          <p:cNvSpPr txBox="1"/>
          <p:nvPr/>
        </p:nvSpPr>
        <p:spPr>
          <a:xfrm>
            <a:off x="3555999" y="11391900"/>
            <a:ext cx="17989552" cy="1516376"/>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457200">
              <a:defRPr i="1" sz="2800">
                <a:solidFill>
                  <a:srgbClr val="FFFFFF"/>
                </a:solidFill>
                <a:latin typeface="Calibri"/>
                <a:ea typeface="Calibri"/>
                <a:cs typeface="Calibri"/>
                <a:sym typeface="Calibri"/>
              </a:defRPr>
            </a:pPr>
            <a:r>
              <a:t>L’exemple utilisé ne représente pas un cas typique. Le succès des propriétaires d’entreprise indépendants (PEI) d’ACN est plutôt fondé sur les efforts spécifiques des personnes. Certains PEI ne parviennent pas à dégager un profit et on ne peut garantir à personne du succès à titre de PEI chez ACN</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strVal val="4*#ppt_w"/>
                                          </p:val>
                                        </p:tav>
                                        <p:tav tm="100000">
                                          <p:val>
                                            <p:strVal val="#ppt_w"/>
                                          </p:val>
                                        </p:tav>
                                      </p:tavLst>
                                    </p:anim>
                                    <p:anim calcmode="lin" valueType="num">
                                      <p:cBhvr>
                                        <p:cTn id="8" dur="500" fill="hold"/>
                                        <p:tgtEl>
                                          <p:spTgt spid="23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2"/>
      <p:bldP build="whole" bldLvl="1" animBg="1" rev="0" advAuto="0" spid="246" grpId="3"/>
      <p:bldP build="whole" bldLvl="1" animBg="1" rev="0" advAuto="0" spid="23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venus récurrents indirects"/>
          <p:cNvSpPr txBox="1"/>
          <p:nvPr>
            <p:ph type="title" idx="4294967295"/>
          </p:nvPr>
        </p:nvSpPr>
        <p:spPr>
          <a:xfrm>
            <a:off x="4419600" y="0"/>
            <a:ext cx="15544800" cy="13716000"/>
          </a:xfrm>
          <a:prstGeom prst="rect">
            <a:avLst/>
          </a:prstGeom>
        </p:spPr>
        <p:txBody>
          <a:bodyPr lIns="91438" tIns="91438" rIns="91438" bIns="91438">
            <a:normAutofit fontScale="100000" lnSpcReduction="0"/>
          </a:bodyPr>
          <a:lstStyle/>
          <a:p>
            <a:pPr algn="ctr" defTabSz="457200">
              <a:defRPr sz="17600"/>
            </a:pPr>
            <a:r>
              <a:t>Revenus récurrents</a:t>
            </a:r>
            <a:br/>
            <a:r>
              <a:t>indirects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49"/>
                                        </p:tgtEl>
                                        <p:attrNameLst>
                                          <p:attrName>style.visibility</p:attrName>
                                        </p:attrNameLst>
                                      </p:cBhvr>
                                      <p:to>
                                        <p:strVal val="visible"/>
                                      </p:to>
                                    </p:set>
                                    <p:anim calcmode="lin" valueType="num">
                                      <p:cBhvr>
                                        <p:cTn id="7" dur="500" fill="hold"/>
                                        <p:tgtEl>
                                          <p:spTgt spid="249"/>
                                        </p:tgtEl>
                                        <p:attrNameLst>
                                          <p:attrName>ppt_x</p:attrName>
                                        </p:attrNameLst>
                                      </p:cBhvr>
                                      <p:tavLst>
                                        <p:tav tm="0">
                                          <p:val>
                                            <p:strVal val="0-#ppt_w/2"/>
                                          </p:val>
                                        </p:tav>
                                        <p:tav tm="100000">
                                          <p:val>
                                            <p:strVal val="#ppt_x"/>
                                          </p:val>
                                        </p:tav>
                                      </p:tavLst>
                                    </p:anim>
                                    <p:anim calcmode="lin" valueType="num">
                                      <p:cBhvr>
                                        <p:cTn id="8" dur="500" fill="hold"/>
                                        <p:tgtEl>
                                          <p:spTgt spid="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Ordre du jour :"/>
          <p:cNvSpPr txBox="1"/>
          <p:nvPr/>
        </p:nvSpPr>
        <p:spPr>
          <a:xfrm>
            <a:off x="2333625" y="2713286"/>
            <a:ext cx="18542000" cy="173464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11200">
                <a:solidFill>
                  <a:srgbClr val="FFFFFF"/>
                </a:solidFill>
              </a:defRPr>
            </a:lvl1pPr>
          </a:lstStyle>
          <a:p>
            <a:pPr/>
            <a:r>
              <a:t>Ordre du jour :</a:t>
            </a:r>
          </a:p>
        </p:txBody>
      </p:sp>
      <p:sp>
        <p:nvSpPr>
          <p:cNvPr id="152" name="Pour commencer et approche ACN…"/>
          <p:cNvSpPr txBox="1"/>
          <p:nvPr/>
        </p:nvSpPr>
        <p:spPr>
          <a:xfrm>
            <a:off x="3084512" y="5221996"/>
            <a:ext cx="22366288" cy="59913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130000"/>
              </a:lnSpc>
              <a:spcBef>
                <a:spcPts val="2000"/>
              </a:spcBef>
              <a:defRPr sz="5400">
                <a:solidFill>
                  <a:srgbClr val="FFFFFF"/>
                </a:solidFill>
              </a:defRPr>
            </a:pPr>
            <a:r>
              <a:t>Pour commencer et approche ACN                                 </a:t>
            </a:r>
            <a:endParaRPr sz="1800"/>
          </a:p>
          <a:p>
            <a:pPr defTabSz="914400">
              <a:lnSpc>
                <a:spcPct val="130000"/>
              </a:lnSpc>
              <a:spcBef>
                <a:spcPts val="2000"/>
              </a:spcBef>
              <a:defRPr sz="5400">
                <a:solidFill>
                  <a:srgbClr val="FFFFFF"/>
                </a:solidFill>
              </a:defRPr>
            </a:pPr>
            <a:r>
              <a:t>Le Plan de rémunération d’ACN                                              </a:t>
            </a:r>
            <a:endParaRPr sz="1800"/>
          </a:p>
          <a:p>
            <a:pPr defTabSz="914400">
              <a:lnSpc>
                <a:spcPct val="130000"/>
              </a:lnSpc>
              <a:spcBef>
                <a:spcPts val="2000"/>
              </a:spcBef>
              <a:defRPr sz="5400">
                <a:solidFill>
                  <a:srgbClr val="FFFFFF"/>
                </a:solidFill>
              </a:defRPr>
            </a:pPr>
            <a:r>
              <a:t>L’acquisition de clients  </a:t>
            </a:r>
            <a:endParaRPr sz="1800"/>
          </a:p>
          <a:p>
            <a:pPr defTabSz="914400">
              <a:lnSpc>
                <a:spcPct val="130000"/>
              </a:lnSpc>
              <a:spcBef>
                <a:spcPts val="2000"/>
              </a:spcBef>
              <a:defRPr sz="5400">
                <a:solidFill>
                  <a:srgbClr val="FFFFFF"/>
                </a:solidFill>
              </a:defRPr>
            </a:pPr>
            <a:r>
              <a:t>Le développement d’une équipe</a:t>
            </a:r>
            <a:endParaRPr sz="1800"/>
          </a:p>
          <a:p>
            <a:pPr defTabSz="914400">
              <a:lnSpc>
                <a:spcPct val="130000"/>
              </a:lnSpc>
              <a:spcBef>
                <a:spcPts val="2000"/>
              </a:spcBef>
              <a:defRPr sz="5400">
                <a:solidFill>
                  <a:srgbClr val="FFFFFF"/>
                </a:solidFill>
              </a:defRPr>
            </a:pPr>
            <a:r>
              <a:t>La promotion des événements de 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ounded Rectangle"/>
          <p:cNvSpPr/>
          <p:nvPr/>
        </p:nvSpPr>
        <p:spPr>
          <a:xfrm>
            <a:off x="3908425" y="2514600"/>
            <a:ext cx="5676900" cy="5656263"/>
          </a:xfrm>
          <a:prstGeom prst="roundRect">
            <a:avLst>
              <a:gd name="adj" fmla="val 3245"/>
            </a:avLst>
          </a:prstGeom>
          <a:solidFill>
            <a:srgbClr val="7F7F7F"/>
          </a:solidFill>
          <a:ln w="12700">
            <a:miter lim="400000"/>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252" name="Line"/>
          <p:cNvSpPr/>
          <p:nvPr/>
        </p:nvSpPr>
        <p:spPr>
          <a:xfrm flipV="1">
            <a:off x="15154274" y="3571875"/>
            <a:ext cx="555626" cy="622300"/>
          </a:xfrm>
          <a:prstGeom prst="line">
            <a:avLst/>
          </a:prstGeom>
          <a:ln w="50800">
            <a:solidFill>
              <a:srgbClr val="4F81BD"/>
            </a:solidFill>
          </a:ln>
          <a:effectLst>
            <a:outerShdw sx="100000" sy="100000" kx="0" ky="0" algn="b" rotWithShape="0" blurRad="127000" dist="38100" dir="5400000">
              <a:srgbClr val="808080">
                <a:alpha val="37995"/>
              </a:srgbClr>
            </a:outerShdw>
          </a:effectLst>
        </p:spPr>
        <p:txBody>
          <a:bodyPr lIns="45719" rIns="45719"/>
          <a:lstStyle/>
          <a:p>
            <a:pPr/>
          </a:p>
        </p:txBody>
      </p:sp>
      <p:sp>
        <p:nvSpPr>
          <p:cNvPr id="253" name="Line"/>
          <p:cNvSpPr/>
          <p:nvPr/>
        </p:nvSpPr>
        <p:spPr>
          <a:xfrm flipH="1" flipV="1">
            <a:off x="15706724" y="3575049"/>
            <a:ext cx="508001" cy="619127"/>
          </a:xfrm>
          <a:prstGeom prst="line">
            <a:avLst/>
          </a:prstGeom>
          <a:ln w="50800">
            <a:solidFill>
              <a:srgbClr val="4F81BD"/>
            </a:solidFill>
          </a:ln>
          <a:effectLst>
            <a:outerShdw sx="100000" sy="100000" kx="0" ky="0" algn="b" rotWithShape="0" blurRad="127000" dist="38100" dir="5400000">
              <a:srgbClr val="808080">
                <a:alpha val="37995"/>
              </a:srgbClr>
            </a:outerShdw>
          </a:effectLst>
        </p:spPr>
        <p:txBody>
          <a:bodyPr lIns="45719" rIns="45719"/>
          <a:lstStyle/>
          <a:p>
            <a:pPr/>
          </a:p>
        </p:txBody>
      </p:sp>
      <p:sp>
        <p:nvSpPr>
          <p:cNvPr id="254" name="Line"/>
          <p:cNvSpPr/>
          <p:nvPr/>
        </p:nvSpPr>
        <p:spPr>
          <a:xfrm flipV="1">
            <a:off x="15697200" y="2895600"/>
            <a:ext cx="0" cy="812800"/>
          </a:xfrm>
          <a:prstGeom prst="line">
            <a:avLst/>
          </a:prstGeom>
          <a:ln w="76200">
            <a:solidFill>
              <a:srgbClr val="4F81BD"/>
            </a:solidFill>
          </a:ln>
          <a:effectLst>
            <a:outerShdw sx="100000" sy="100000" kx="0" ky="0" algn="b" rotWithShape="0" blurRad="127000" dist="38100" dir="5400000">
              <a:srgbClr val="808080">
                <a:alpha val="37995"/>
              </a:srgbClr>
            </a:outerShdw>
          </a:effectLst>
        </p:spPr>
        <p:txBody>
          <a:bodyPr lIns="45719" rIns="45719"/>
          <a:lstStyle/>
          <a:p>
            <a:pPr/>
          </a:p>
        </p:txBody>
      </p:sp>
      <p:sp>
        <p:nvSpPr>
          <p:cNvPr id="255" name="Oval"/>
          <p:cNvSpPr/>
          <p:nvPr/>
        </p:nvSpPr>
        <p:spPr>
          <a:xfrm>
            <a:off x="15079646" y="2319329"/>
            <a:ext cx="1227108" cy="652447"/>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56" name="Vous…"/>
          <p:cNvSpPr txBox="1"/>
          <p:nvPr/>
        </p:nvSpPr>
        <p:spPr>
          <a:xfrm>
            <a:off x="4260683" y="2562225"/>
            <a:ext cx="2114718" cy="51612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p>
            <a:pPr algn="r" defTabSz="457200">
              <a:defRPr sz="4000">
                <a:solidFill>
                  <a:srgbClr val="FFFFFF"/>
                </a:solidFill>
                <a:latin typeface="Calibri"/>
                <a:ea typeface="Calibri"/>
                <a:cs typeface="Calibri"/>
                <a:sym typeface="Calibri"/>
              </a:defRPr>
            </a:pPr>
            <a:r>
              <a:t>Vous</a:t>
            </a:r>
          </a:p>
          <a:p>
            <a:pPr algn="r" defTabSz="457200">
              <a:defRPr sz="4000">
                <a:solidFill>
                  <a:srgbClr val="FFFFFF"/>
                </a:solidFill>
                <a:latin typeface="Calibri"/>
                <a:ea typeface="Calibri"/>
                <a:cs typeface="Calibri"/>
                <a:sym typeface="Calibri"/>
              </a:defRPr>
            </a:pPr>
            <a:r>
              <a:t>Niveau </a:t>
            </a:r>
            <a:r>
              <a:t>1</a:t>
            </a:r>
          </a:p>
          <a:p>
            <a:pPr algn="r" defTabSz="457200">
              <a:defRPr sz="4000">
                <a:solidFill>
                  <a:srgbClr val="FFFFFF"/>
                </a:solidFill>
                <a:latin typeface="Calibri"/>
                <a:ea typeface="Calibri"/>
                <a:cs typeface="Calibri"/>
                <a:sym typeface="Calibri"/>
              </a:defRPr>
            </a:pPr>
            <a:r>
              <a:t>Niveau </a:t>
            </a:r>
            <a:r>
              <a:t>2</a:t>
            </a:r>
          </a:p>
          <a:p>
            <a:pPr algn="r" defTabSz="457200">
              <a:defRPr sz="4000">
                <a:solidFill>
                  <a:srgbClr val="FFFFFF"/>
                </a:solidFill>
                <a:latin typeface="Calibri"/>
                <a:ea typeface="Calibri"/>
                <a:cs typeface="Calibri"/>
                <a:sym typeface="Calibri"/>
              </a:defRPr>
            </a:pPr>
            <a:r>
              <a:t>Niveau</a:t>
            </a:r>
            <a:r>
              <a:t> 3</a:t>
            </a:r>
          </a:p>
          <a:p>
            <a:pPr algn="r" defTabSz="457200">
              <a:defRPr sz="4000">
                <a:solidFill>
                  <a:srgbClr val="FFFFFF"/>
                </a:solidFill>
                <a:latin typeface="Calibri"/>
                <a:ea typeface="Calibri"/>
                <a:cs typeface="Calibri"/>
                <a:sym typeface="Calibri"/>
              </a:defRPr>
            </a:pPr>
            <a:r>
              <a:t>Niveau</a:t>
            </a:r>
            <a:r>
              <a:t> 4</a:t>
            </a:r>
          </a:p>
          <a:p>
            <a:pPr algn="r" defTabSz="457200">
              <a:defRPr sz="4000">
                <a:solidFill>
                  <a:srgbClr val="FFFFFF"/>
                </a:solidFill>
                <a:latin typeface="Calibri"/>
                <a:ea typeface="Calibri"/>
                <a:cs typeface="Calibri"/>
                <a:sym typeface="Calibri"/>
              </a:defRPr>
            </a:pPr>
            <a:r>
              <a:t>Niveau</a:t>
            </a:r>
            <a:r>
              <a:t> 5</a:t>
            </a:r>
          </a:p>
          <a:p>
            <a:pPr algn="r" defTabSz="457200">
              <a:defRPr sz="4000">
                <a:solidFill>
                  <a:srgbClr val="FFFFFF"/>
                </a:solidFill>
                <a:latin typeface="Calibri"/>
                <a:ea typeface="Calibri"/>
                <a:cs typeface="Calibri"/>
                <a:sym typeface="Calibri"/>
              </a:defRPr>
            </a:pPr>
            <a:r>
              <a:t>Niveau</a:t>
            </a:r>
            <a:r>
              <a:t> 6</a:t>
            </a:r>
          </a:p>
          <a:p>
            <a:pPr algn="r" defTabSz="457200">
              <a:defRPr sz="4000">
                <a:solidFill>
                  <a:srgbClr val="FFFFFF"/>
                </a:solidFill>
                <a:latin typeface="Calibri"/>
                <a:ea typeface="Calibri"/>
                <a:cs typeface="Calibri"/>
                <a:sym typeface="Calibri"/>
              </a:defRPr>
            </a:pPr>
            <a:r>
              <a:t>Niveau </a:t>
            </a:r>
            <a:r>
              <a:t>7</a:t>
            </a:r>
          </a:p>
        </p:txBody>
      </p:sp>
      <p:sp>
        <p:nvSpPr>
          <p:cNvPr id="257" name="1-10 %…"/>
          <p:cNvSpPr txBox="1"/>
          <p:nvPr/>
        </p:nvSpPr>
        <p:spPr>
          <a:xfrm>
            <a:off x="6927850" y="2571750"/>
            <a:ext cx="1952625" cy="51612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defRPr sz="4000">
                <a:solidFill>
                  <a:srgbClr val="FFCD30"/>
                </a:solidFill>
                <a:latin typeface="Calibri"/>
                <a:ea typeface="Calibri"/>
                <a:cs typeface="Calibri"/>
                <a:sym typeface="Calibri"/>
              </a:defRPr>
            </a:pPr>
            <a:r>
              <a:t>1-10</a:t>
            </a:r>
            <a:r>
              <a:t> </a:t>
            </a:r>
            <a:r>
              <a:t>%</a:t>
            </a:r>
          </a:p>
          <a:p>
            <a:pPr defTabSz="457200">
              <a:defRPr sz="4000">
                <a:solidFill>
                  <a:srgbClr val="FFCD30"/>
                </a:solidFill>
                <a:latin typeface="Calibri"/>
                <a:ea typeface="Calibri"/>
                <a:cs typeface="Calibri"/>
                <a:sym typeface="Calibri"/>
              </a:defRPr>
            </a:pPr>
            <a:r>
              <a:t>¼ %</a:t>
            </a:r>
          </a:p>
          <a:p>
            <a:pPr defTabSz="457200">
              <a:defRPr sz="4000">
                <a:solidFill>
                  <a:srgbClr val="FFCD30"/>
                </a:solidFill>
                <a:latin typeface="Calibri"/>
                <a:ea typeface="Calibri"/>
                <a:cs typeface="Calibri"/>
                <a:sym typeface="Calibri"/>
              </a:defRPr>
            </a:pPr>
            <a:r>
              <a:t>¼ %</a:t>
            </a:r>
          </a:p>
          <a:p>
            <a:pPr defTabSz="457200">
              <a:defRPr sz="4000">
                <a:solidFill>
                  <a:srgbClr val="FFCD30"/>
                </a:solidFill>
                <a:latin typeface="Calibri"/>
                <a:ea typeface="Calibri"/>
                <a:cs typeface="Calibri"/>
                <a:sym typeface="Calibri"/>
              </a:defRPr>
            </a:pPr>
            <a:r>
              <a:t>¼ %</a:t>
            </a:r>
          </a:p>
          <a:p>
            <a:pPr defTabSz="457200">
              <a:defRPr sz="4000">
                <a:solidFill>
                  <a:srgbClr val="FFCD30"/>
                </a:solidFill>
                <a:latin typeface="Calibri"/>
                <a:ea typeface="Calibri"/>
                <a:cs typeface="Calibri"/>
                <a:sym typeface="Calibri"/>
              </a:defRPr>
            </a:pPr>
            <a:r>
              <a:t>½ %</a:t>
            </a:r>
          </a:p>
          <a:p>
            <a:pPr defTabSz="457200">
              <a:defRPr sz="4000">
                <a:solidFill>
                  <a:srgbClr val="FFCD30"/>
                </a:solidFill>
                <a:latin typeface="Calibri"/>
                <a:ea typeface="Calibri"/>
                <a:cs typeface="Calibri"/>
                <a:sym typeface="Calibri"/>
              </a:defRPr>
            </a:pPr>
            <a:r>
              <a:t>3</a:t>
            </a:r>
            <a:r>
              <a:t> </a:t>
            </a:r>
            <a:r>
              <a:t>%</a:t>
            </a:r>
          </a:p>
          <a:p>
            <a:pPr defTabSz="457200">
              <a:defRPr sz="4000">
                <a:solidFill>
                  <a:srgbClr val="FFCD30"/>
                </a:solidFill>
                <a:latin typeface="Calibri"/>
                <a:ea typeface="Calibri"/>
                <a:cs typeface="Calibri"/>
                <a:sym typeface="Calibri"/>
              </a:defRPr>
            </a:pPr>
            <a:r>
              <a:t>5</a:t>
            </a:r>
            <a:r>
              <a:t> </a:t>
            </a:r>
            <a:r>
              <a:t>%</a:t>
            </a:r>
          </a:p>
          <a:p>
            <a:pPr defTabSz="457200">
              <a:defRPr sz="4000">
                <a:solidFill>
                  <a:srgbClr val="FFCD30"/>
                </a:solidFill>
                <a:latin typeface="Calibri"/>
                <a:ea typeface="Calibri"/>
                <a:cs typeface="Calibri"/>
                <a:sym typeface="Calibri"/>
              </a:defRPr>
            </a:pPr>
            <a:r>
              <a:t>8</a:t>
            </a:r>
            <a:r>
              <a:t> </a:t>
            </a:r>
            <a:r>
              <a:t>%</a:t>
            </a:r>
          </a:p>
        </p:txBody>
      </p:sp>
      <p:sp>
        <p:nvSpPr>
          <p:cNvPr id="258" name="Vous devez avoir 60 points clients personnels pour vous QUALIFIER afin de recevoir des revenus récurrents pour les SEPT niveaux.."/>
          <p:cNvSpPr txBox="1"/>
          <p:nvPr/>
        </p:nvSpPr>
        <p:spPr>
          <a:xfrm>
            <a:off x="3047999" y="8816975"/>
            <a:ext cx="18288002" cy="315467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lgn="ctr" defTabSz="457200">
              <a:defRPr b="1" sz="6400">
                <a:solidFill>
                  <a:srgbClr val="FFC000"/>
                </a:solidFill>
                <a:latin typeface="Calibri"/>
                <a:ea typeface="Calibri"/>
                <a:cs typeface="Calibri"/>
                <a:sym typeface="Calibri"/>
              </a:defRPr>
            </a:pPr>
            <a:r>
              <a:t>Vous devez avoir 60 points clients personnels pour vous QUALIFIER afin de recevoir des revenus récurrents pour les SEPT niveaux.</a:t>
            </a:r>
            <a:r>
              <a:rPr sz="1800"/>
              <a:t>.</a:t>
            </a:r>
          </a:p>
        </p:txBody>
      </p:sp>
      <p:sp>
        <p:nvSpPr>
          <p:cNvPr id="259" name="Line"/>
          <p:cNvSpPr/>
          <p:nvPr/>
        </p:nvSpPr>
        <p:spPr>
          <a:xfrm flipH="1">
            <a:off x="8881744" y="2962274"/>
            <a:ext cx="1" cy="4527552"/>
          </a:xfrm>
          <a:prstGeom prst="line">
            <a:avLst/>
          </a:prstGeom>
          <a:ln w="76200">
            <a:solidFill>
              <a:srgbClr val="FFFFFF"/>
            </a:solidFill>
            <a:tailEnd type="triangle"/>
          </a:ln>
          <a:effectLst>
            <a:outerShdw sx="100000" sy="100000" kx="0" ky="0" algn="b" rotWithShape="0" blurRad="127000" dist="38100" dir="5400000">
              <a:srgbClr val="808080">
                <a:alpha val="37995"/>
              </a:srgbClr>
            </a:outerShdw>
          </a:effectLst>
        </p:spPr>
        <p:txBody>
          <a:bodyPr lIns="45719" rIns="45719"/>
          <a:lstStyle/>
          <a:p>
            <a:pPr/>
          </a:p>
        </p:txBody>
      </p:sp>
      <p:sp>
        <p:nvSpPr>
          <p:cNvPr id="260" name="Circle"/>
          <p:cNvSpPr/>
          <p:nvPr/>
        </p:nvSpPr>
        <p:spPr>
          <a:xfrm>
            <a:off x="15967068" y="3936993"/>
            <a:ext cx="507988" cy="511163"/>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61" name="Circle"/>
          <p:cNvSpPr/>
          <p:nvPr/>
        </p:nvSpPr>
        <p:spPr>
          <a:xfrm>
            <a:off x="14906618" y="3936993"/>
            <a:ext cx="511163" cy="511163"/>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62" name="Circle"/>
          <p:cNvSpPr/>
          <p:nvPr/>
        </p:nvSpPr>
        <p:spPr>
          <a:xfrm>
            <a:off x="15449543" y="3327393"/>
            <a:ext cx="507988" cy="507988"/>
          </a:xfrm>
          <a:prstGeom prst="ellipse">
            <a:avLst/>
          </a:prstGeom>
          <a:gradFill>
            <a:gsLst>
              <a:gs pos="0">
                <a:srgbClr val="3F80CD"/>
              </a:gs>
              <a:gs pos="100000">
                <a:srgbClr val="9BC1FF"/>
              </a:gs>
            </a:gsLst>
            <a:lin ang="16200000"/>
          </a:gradFill>
          <a:ln w="12700">
            <a:solidFill>
              <a:srgbClr val="4A7EBB"/>
            </a:solidFill>
          </a:ln>
          <a:effectLst>
            <a:outerShdw sx="100000" sy="100000" kx="0" ky="0" algn="b" rotWithShape="0" blurRad="25400" dist="38100" dir="5400000">
              <a:srgbClr val="808080">
                <a:alpha val="34994"/>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263" name="Line"/>
          <p:cNvSpPr/>
          <p:nvPr/>
        </p:nvSpPr>
        <p:spPr>
          <a:xfrm flipH="1">
            <a:off x="15706723" y="4511675"/>
            <a:ext cx="3177" cy="3200400"/>
          </a:xfrm>
          <a:prstGeom prst="line">
            <a:avLst/>
          </a:prstGeom>
          <a:ln w="76200">
            <a:solidFill>
              <a:srgbClr val="FFCD30"/>
            </a:solidFill>
            <a:tailEnd type="triangle"/>
          </a:ln>
          <a:effectLst>
            <a:outerShdw sx="100000" sy="100000" kx="0" ky="0" algn="b" rotWithShape="0" blurRad="127000" dist="38100" dir="5400000">
              <a:srgbClr val="808080">
                <a:alpha val="37995"/>
              </a:srgbClr>
            </a:outerShdw>
          </a:effectLst>
        </p:spPr>
        <p:txBody>
          <a:bodyPr lIns="45719" rIns="45719"/>
          <a:lstStyle/>
          <a:p>
            <a:pPr/>
          </a:p>
        </p:txBody>
      </p:sp>
      <p:sp>
        <p:nvSpPr>
          <p:cNvPr id="264" name="60 points clients personnels"/>
          <p:cNvSpPr txBox="1"/>
          <p:nvPr/>
        </p:nvSpPr>
        <p:spPr>
          <a:xfrm>
            <a:off x="9785350" y="4128135"/>
            <a:ext cx="4813300" cy="1427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p>
            <a:pPr defTabSz="457200">
              <a:defRPr sz="4000">
                <a:solidFill>
                  <a:srgbClr val="FFFFFF"/>
                </a:solidFill>
                <a:latin typeface="Calibri"/>
                <a:ea typeface="Calibri"/>
                <a:cs typeface="Calibri"/>
                <a:sym typeface="Calibri"/>
              </a:defRPr>
            </a:pPr>
            <a:r>
              <a:t>60 </a:t>
            </a:r>
            <a:r>
              <a:t>points clients personnels</a:t>
            </a:r>
          </a:p>
        </p:txBody>
      </p:sp>
      <p:pic>
        <p:nvPicPr>
          <p:cNvPr id="265" name="image.png" descr="image.png"/>
          <p:cNvPicPr>
            <a:picLocks noChangeAspect="1"/>
          </p:cNvPicPr>
          <p:nvPr/>
        </p:nvPicPr>
        <p:blipFill>
          <a:blip r:embed="rId2">
            <a:extLst/>
          </a:blip>
          <a:stretch>
            <a:fillRect/>
          </a:stretch>
        </p:blipFill>
        <p:spPr>
          <a:xfrm>
            <a:off x="15268575" y="3228975"/>
            <a:ext cx="877888" cy="658813"/>
          </a:xfrm>
          <a:prstGeom prst="rect">
            <a:avLst/>
          </a:prstGeom>
          <a:ln w="12700">
            <a:miter lim="400000"/>
          </a:ln>
        </p:spPr>
      </p:pic>
      <p:pic>
        <p:nvPicPr>
          <p:cNvPr id="266" name="image.png" descr="image.png"/>
          <p:cNvPicPr>
            <a:picLocks noChangeAspect="1"/>
          </p:cNvPicPr>
          <p:nvPr/>
        </p:nvPicPr>
        <p:blipFill>
          <a:blip r:embed="rId2">
            <a:extLst/>
          </a:blip>
          <a:stretch>
            <a:fillRect/>
          </a:stretch>
        </p:blipFill>
        <p:spPr>
          <a:xfrm>
            <a:off x="14720887" y="3887787"/>
            <a:ext cx="879476" cy="657226"/>
          </a:xfrm>
          <a:prstGeom prst="rect">
            <a:avLst/>
          </a:prstGeom>
          <a:ln w="12700">
            <a:miter lim="400000"/>
          </a:ln>
        </p:spPr>
      </p:pic>
      <p:pic>
        <p:nvPicPr>
          <p:cNvPr id="267" name="image.png" descr="image.png"/>
          <p:cNvPicPr>
            <a:picLocks noChangeAspect="1"/>
          </p:cNvPicPr>
          <p:nvPr/>
        </p:nvPicPr>
        <p:blipFill>
          <a:blip r:embed="rId2">
            <a:extLst/>
          </a:blip>
          <a:stretch>
            <a:fillRect/>
          </a:stretch>
        </p:blipFill>
        <p:spPr>
          <a:xfrm>
            <a:off x="15781337" y="3887787"/>
            <a:ext cx="879476" cy="657226"/>
          </a:xfrm>
          <a:prstGeom prst="rect">
            <a:avLst/>
          </a:prstGeom>
          <a:ln w="12700">
            <a:miter lim="400000"/>
          </a:ln>
        </p:spPr>
      </p:pic>
      <p:grpSp>
        <p:nvGrpSpPr>
          <p:cNvPr id="271" name="Group"/>
          <p:cNvGrpSpPr/>
          <p:nvPr/>
        </p:nvGrpSpPr>
        <p:grpSpPr>
          <a:xfrm>
            <a:off x="14920912" y="3195637"/>
            <a:ext cx="2260601" cy="1275724"/>
            <a:chOff x="0" y="0"/>
            <a:chExt cx="2260600" cy="1275722"/>
          </a:xfrm>
        </p:grpSpPr>
        <p:sp>
          <p:nvSpPr>
            <p:cNvPr id="268" name="20"/>
            <p:cNvSpPr txBox="1"/>
            <p:nvPr/>
          </p:nvSpPr>
          <p:spPr>
            <a:xfrm>
              <a:off x="507998" y="0"/>
              <a:ext cx="1244603" cy="6273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defTabSz="457200">
                <a:defRPr b="1" sz="2800">
                  <a:latin typeface="Calibri"/>
                  <a:ea typeface="Calibri"/>
                  <a:cs typeface="Calibri"/>
                  <a:sym typeface="Calibri"/>
                </a:defRPr>
              </a:lvl1pPr>
            </a:lstStyle>
            <a:p>
              <a:pPr/>
              <a:r>
                <a:t>20</a:t>
              </a:r>
            </a:p>
          </p:txBody>
        </p:sp>
        <p:sp>
          <p:nvSpPr>
            <p:cNvPr id="269" name="20"/>
            <p:cNvSpPr txBox="1"/>
            <p:nvPr/>
          </p:nvSpPr>
          <p:spPr>
            <a:xfrm>
              <a:off x="0" y="648344"/>
              <a:ext cx="1244600" cy="627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defTabSz="457200">
                <a:defRPr b="1" sz="2800">
                  <a:latin typeface="Calibri"/>
                  <a:ea typeface="Calibri"/>
                  <a:cs typeface="Calibri"/>
                  <a:sym typeface="Calibri"/>
                </a:defRPr>
              </a:lvl1pPr>
            </a:lstStyle>
            <a:p>
              <a:pPr/>
              <a:r>
                <a:t>20</a:t>
              </a:r>
            </a:p>
          </p:txBody>
        </p:sp>
        <p:sp>
          <p:nvSpPr>
            <p:cNvPr id="270" name="20"/>
            <p:cNvSpPr txBox="1"/>
            <p:nvPr/>
          </p:nvSpPr>
          <p:spPr>
            <a:xfrm>
              <a:off x="1016000" y="648344"/>
              <a:ext cx="1244600" cy="627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defTabSz="457200">
                <a:defRPr b="1" sz="2800">
                  <a:latin typeface="Calibri"/>
                  <a:ea typeface="Calibri"/>
                  <a:cs typeface="Calibri"/>
                  <a:sym typeface="Calibri"/>
                </a:defRPr>
              </a:lvl1pPr>
            </a:lstStyle>
            <a:p>
              <a:pPr/>
              <a:r>
                <a:t>20</a:t>
              </a:r>
            </a:p>
          </p:txBody>
        </p:sp>
      </p:grpSp>
      <p:sp>
        <p:nvSpPr>
          <p:cNvPr id="272" name="Plan de rémunération – Revenus récurrents indirects"/>
          <p:cNvSpPr txBox="1"/>
          <p:nvPr>
            <p:ph type="title" idx="4294967295"/>
          </p:nvPr>
        </p:nvSpPr>
        <p:spPr>
          <a:xfrm>
            <a:off x="2797174" y="641350"/>
            <a:ext cx="20367627" cy="2940050"/>
          </a:xfrm>
          <a:prstGeom prst="rect">
            <a:avLst/>
          </a:prstGeom>
        </p:spPr>
        <p:txBody>
          <a:bodyPr lIns="91438" tIns="91438" rIns="91438" bIns="91438" anchor="t">
            <a:normAutofit fontScale="100000" lnSpcReduction="0"/>
          </a:bodyPr>
          <a:lstStyle>
            <a:lvl1pPr defTabSz="457200">
              <a:defRPr sz="6400">
                <a:solidFill>
                  <a:srgbClr val="EEF1F8"/>
                </a:solidFill>
              </a:defRPr>
            </a:lvl1pPr>
          </a:lstStyle>
          <a:p>
            <a:pPr/>
            <a:r>
              <a:t>Plan de rémunération – Revenus récurrents indirects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ervices offerts au Canada"/>
          <p:cNvSpPr txBox="1"/>
          <p:nvPr/>
        </p:nvSpPr>
        <p:spPr>
          <a:xfrm>
            <a:off x="1600199" y="3809842"/>
            <a:ext cx="12401552" cy="1173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lvl1pPr defTabSz="457200">
              <a:defRPr b="1" sz="6400">
                <a:solidFill>
                  <a:srgbClr val="FFFFFF"/>
                </a:solidFill>
                <a:latin typeface="Calibri"/>
                <a:ea typeface="Calibri"/>
                <a:cs typeface="Calibri"/>
                <a:sym typeface="Calibri"/>
              </a:defRPr>
            </a:lvl1pPr>
          </a:lstStyle>
          <a:p>
            <a:pPr/>
            <a:r>
              <a:t>Services offerts au Canada</a:t>
            </a:r>
          </a:p>
        </p:txBody>
      </p:sp>
      <p:sp>
        <p:nvSpPr>
          <p:cNvPr id="275" name="RÉSIDENTIELS…"/>
          <p:cNvSpPr txBox="1"/>
          <p:nvPr/>
        </p:nvSpPr>
        <p:spPr>
          <a:xfrm>
            <a:off x="1597025" y="5180012"/>
            <a:ext cx="12963525" cy="46913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spcBef>
                <a:spcPts val="1500"/>
              </a:spcBef>
              <a:defRPr b="1" sz="4800">
                <a:solidFill>
                  <a:schemeClr val="accent1"/>
                </a:solidFill>
                <a:latin typeface="Calibri"/>
                <a:ea typeface="Calibri"/>
                <a:cs typeface="Calibri"/>
                <a:sym typeface="Calibri"/>
              </a:defRPr>
            </a:pPr>
            <a:r>
              <a:t>RÉSIDENTIELS</a:t>
            </a:r>
          </a:p>
          <a:p>
            <a:pPr defTabSz="457200">
              <a:spcBef>
                <a:spcPts val="1500"/>
              </a:spcBef>
              <a:defRPr sz="4800">
                <a:solidFill>
                  <a:srgbClr val="FFFFFF"/>
                </a:solidFill>
                <a:latin typeface="Calibri"/>
                <a:ea typeface="Calibri"/>
                <a:cs typeface="Calibri"/>
                <a:sym typeface="Calibri"/>
              </a:defRPr>
            </a:pPr>
            <a:r>
              <a:t>Internet haute vitesse + Voix </a:t>
            </a:r>
          </a:p>
          <a:p>
            <a:pPr defTabSz="457200">
              <a:spcBef>
                <a:spcPts val="1500"/>
              </a:spcBef>
              <a:defRPr sz="4800">
                <a:solidFill>
                  <a:srgbClr val="FFFFFF"/>
                </a:solidFill>
                <a:latin typeface="Calibri"/>
                <a:ea typeface="Calibri"/>
                <a:cs typeface="Calibri"/>
                <a:sym typeface="Calibri"/>
              </a:defRPr>
            </a:pPr>
            <a:r>
              <a:t>Service de téléphonie numérique </a:t>
            </a:r>
            <a:endParaRPr>
              <a:latin typeface="Arial"/>
              <a:ea typeface="Arial"/>
              <a:cs typeface="Arial"/>
              <a:sym typeface="Arial"/>
            </a:endParaRPr>
          </a:p>
          <a:p>
            <a:pPr defTabSz="457200">
              <a:spcBef>
                <a:spcPts val="1500"/>
              </a:spcBef>
              <a:defRPr sz="4800">
                <a:solidFill>
                  <a:srgbClr val="FFFFFF"/>
                </a:solidFill>
                <a:latin typeface="Calibri"/>
                <a:ea typeface="Calibri"/>
                <a:cs typeface="Calibri"/>
                <a:sym typeface="Calibri"/>
              </a:defRPr>
            </a:pPr>
            <a:r>
              <a:t>Internet haute vitesse </a:t>
            </a:r>
          </a:p>
          <a:p>
            <a:pPr defTabSz="457200">
              <a:spcBef>
                <a:spcPts val="1500"/>
              </a:spcBef>
              <a:defRPr sz="4800">
                <a:solidFill>
                  <a:srgbClr val="FFFFFF"/>
                </a:solidFill>
                <a:latin typeface="Calibri"/>
                <a:ea typeface="Calibri"/>
                <a:cs typeface="Calibri"/>
                <a:sym typeface="Calibri"/>
              </a:defRPr>
            </a:pPr>
            <a:r>
              <a:t>Sécurité et domotique</a:t>
            </a:r>
          </a:p>
        </p:txBody>
      </p:sp>
      <p:sp>
        <p:nvSpPr>
          <p:cNvPr id="276" name="COMMERCIAUX…"/>
          <p:cNvSpPr txBox="1"/>
          <p:nvPr/>
        </p:nvSpPr>
        <p:spPr>
          <a:xfrm>
            <a:off x="12193587" y="5180012"/>
            <a:ext cx="12963525" cy="46913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spcBef>
                <a:spcPts val="1500"/>
              </a:spcBef>
              <a:defRPr b="1" sz="4800">
                <a:solidFill>
                  <a:srgbClr val="558ED5"/>
                </a:solidFill>
                <a:latin typeface="Calibri"/>
                <a:ea typeface="Calibri"/>
                <a:cs typeface="Calibri"/>
                <a:sym typeface="Calibri"/>
              </a:defRPr>
            </a:pPr>
            <a:r>
              <a:t>COMMERCIAUX</a:t>
            </a:r>
          </a:p>
          <a:p>
            <a:pPr defTabSz="457200">
              <a:spcBef>
                <a:spcPts val="1500"/>
              </a:spcBef>
              <a:defRPr sz="4800">
                <a:solidFill>
                  <a:srgbClr val="FFFFFF"/>
                </a:solidFill>
                <a:latin typeface="Calibri"/>
                <a:ea typeface="Calibri"/>
                <a:cs typeface="Calibri"/>
                <a:sym typeface="Calibri"/>
              </a:defRPr>
            </a:pPr>
            <a:r>
              <a:t>Service de téléphonie numérique </a:t>
            </a:r>
          </a:p>
          <a:p>
            <a:pPr defTabSz="457200">
              <a:spcBef>
                <a:spcPts val="1500"/>
              </a:spcBef>
              <a:defRPr sz="4800">
                <a:solidFill>
                  <a:srgbClr val="FFFFFF"/>
                </a:solidFill>
                <a:latin typeface="Calibri"/>
                <a:ea typeface="Calibri"/>
                <a:cs typeface="Calibri"/>
                <a:sym typeface="Calibri"/>
              </a:defRPr>
            </a:pPr>
            <a:r>
              <a:t>Internet haute vitesse </a:t>
            </a:r>
          </a:p>
          <a:p>
            <a:pPr defTabSz="457200">
              <a:spcBef>
                <a:spcPts val="1500"/>
              </a:spcBef>
              <a:defRPr sz="4800">
                <a:solidFill>
                  <a:srgbClr val="FFFFFF"/>
                </a:solidFill>
                <a:latin typeface="Calibri"/>
                <a:ea typeface="Calibri"/>
                <a:cs typeface="Calibri"/>
                <a:sym typeface="Calibri"/>
              </a:defRPr>
            </a:pPr>
            <a:r>
              <a:t>Services aux commerçants </a:t>
            </a:r>
          </a:p>
          <a:p>
            <a:pPr defTabSz="457200">
              <a:spcBef>
                <a:spcPts val="1500"/>
              </a:spcBef>
              <a:defRPr sz="4800">
                <a:solidFill>
                  <a:srgbClr val="FFFFFF"/>
                </a:solidFill>
                <a:latin typeface="Calibri"/>
                <a:ea typeface="Calibri"/>
                <a:cs typeface="Calibri"/>
                <a:sym typeface="Calibri"/>
              </a:defRPr>
            </a:pPr>
            <a:r>
              <a:t>Sécurité et domotique</a:t>
            </a:r>
          </a:p>
        </p:txBody>
      </p:sp>
      <p:pic>
        <p:nvPicPr>
          <p:cNvPr id="277" name="product+icons.jpg" descr="product+icons.jpg"/>
          <p:cNvPicPr>
            <a:picLocks noChangeAspect="1"/>
          </p:cNvPicPr>
          <p:nvPr/>
        </p:nvPicPr>
        <p:blipFill>
          <a:blip r:embed="rId2">
            <a:extLst/>
          </a:blip>
          <a:stretch>
            <a:fillRect/>
          </a:stretch>
        </p:blipFill>
        <p:spPr>
          <a:xfrm>
            <a:off x="-26988" y="-3175"/>
            <a:ext cx="24437976" cy="3541713"/>
          </a:xfrm>
          <a:prstGeom prst="rect">
            <a:avLst/>
          </a:prstGeom>
          <a:ln w="12700">
            <a:miter lim="400000"/>
          </a:ln>
        </p:spPr>
      </p:pic>
      <p:sp>
        <p:nvSpPr>
          <p:cNvPr id="278" name="Line"/>
          <p:cNvSpPr/>
          <p:nvPr/>
        </p:nvSpPr>
        <p:spPr>
          <a:xfrm>
            <a:off x="-46038" y="3562350"/>
            <a:ext cx="24437976" cy="0"/>
          </a:xfrm>
          <a:prstGeom prst="line">
            <a:avLst/>
          </a:prstGeom>
          <a:ln w="101600">
            <a:solidFill>
              <a:srgbClr val="4F81BD"/>
            </a:solidFill>
          </a:ln>
          <a:effectLst>
            <a:outerShdw sx="100000" sy="100000" kx="0" ky="0" algn="b" rotWithShape="0" blurRad="76200" dist="38100" dir="5400000">
              <a:srgbClr val="808080">
                <a:alpha val="37995"/>
              </a:srgbClr>
            </a:outerShdw>
          </a:effectLst>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80" name="Services offerts aux États-Unis"/>
          <p:cNvSpPr txBox="1"/>
          <p:nvPr/>
        </p:nvSpPr>
        <p:spPr>
          <a:xfrm>
            <a:off x="1600199" y="3809842"/>
            <a:ext cx="12401552" cy="11734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spAutoFit/>
          </a:bodyPr>
          <a:lstStyle>
            <a:lvl1pPr defTabSz="457200">
              <a:defRPr b="1" sz="6400">
                <a:solidFill>
                  <a:srgbClr val="FFFFFF"/>
                </a:solidFill>
                <a:latin typeface="Calibri"/>
                <a:ea typeface="Calibri"/>
                <a:cs typeface="Calibri"/>
                <a:sym typeface="Calibri"/>
              </a:defRPr>
            </a:lvl1pPr>
          </a:lstStyle>
          <a:p>
            <a:pPr/>
            <a:r>
              <a:t>Services offerts aux États-Unis</a:t>
            </a:r>
          </a:p>
        </p:txBody>
      </p:sp>
      <p:sp>
        <p:nvSpPr>
          <p:cNvPr id="281" name="RÉSIDENTIELS…"/>
          <p:cNvSpPr txBox="1"/>
          <p:nvPr/>
        </p:nvSpPr>
        <p:spPr>
          <a:xfrm>
            <a:off x="1597025" y="5180012"/>
            <a:ext cx="12963525" cy="649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spcBef>
                <a:spcPts val="1500"/>
              </a:spcBef>
              <a:defRPr b="1" sz="4000">
                <a:solidFill>
                  <a:schemeClr val="accent1"/>
                </a:solidFill>
                <a:latin typeface="Calibri"/>
                <a:ea typeface="Calibri"/>
                <a:cs typeface="Calibri"/>
                <a:sym typeface="Calibri"/>
              </a:defRPr>
            </a:pPr>
            <a:r>
              <a:t>RÉSIDENTIELS</a:t>
            </a:r>
          </a:p>
          <a:p>
            <a:pPr defTabSz="457200">
              <a:spcBef>
                <a:spcPts val="1500"/>
              </a:spcBef>
              <a:defRPr sz="4000">
                <a:solidFill>
                  <a:srgbClr val="FFFFFF"/>
                </a:solidFill>
                <a:latin typeface="Calibri"/>
                <a:ea typeface="Calibri"/>
                <a:cs typeface="Calibri"/>
                <a:sym typeface="Calibri"/>
              </a:defRPr>
            </a:pPr>
            <a:r>
              <a:t>Internet haute vitesse + Voix </a:t>
            </a:r>
          </a:p>
          <a:p>
            <a:pPr defTabSz="457200">
              <a:spcBef>
                <a:spcPts val="1500"/>
              </a:spcBef>
              <a:defRPr sz="4000">
                <a:solidFill>
                  <a:srgbClr val="FFFFFF"/>
                </a:solidFill>
                <a:latin typeface="Calibri"/>
                <a:ea typeface="Calibri"/>
                <a:cs typeface="Calibri"/>
                <a:sym typeface="Calibri"/>
              </a:defRPr>
            </a:pPr>
            <a:r>
              <a:t>Service de téléphonie numérique </a:t>
            </a:r>
            <a:endParaRPr>
              <a:latin typeface="Arial"/>
              <a:ea typeface="Arial"/>
              <a:cs typeface="Arial"/>
              <a:sym typeface="Arial"/>
            </a:endParaRPr>
          </a:p>
          <a:p>
            <a:pPr defTabSz="457200">
              <a:spcBef>
                <a:spcPts val="1500"/>
              </a:spcBef>
              <a:defRPr sz="4000">
                <a:solidFill>
                  <a:srgbClr val="FFFFFF"/>
                </a:solidFill>
                <a:latin typeface="Calibri"/>
                <a:ea typeface="Calibri"/>
                <a:cs typeface="Calibri"/>
                <a:sym typeface="Calibri"/>
              </a:defRPr>
            </a:pPr>
            <a:r>
              <a:t>Internet haute vitesse </a:t>
            </a:r>
          </a:p>
          <a:p>
            <a:pPr defTabSz="457200">
              <a:spcBef>
                <a:spcPts val="1500"/>
              </a:spcBef>
              <a:defRPr sz="4000">
                <a:solidFill>
                  <a:srgbClr val="FFFFFF"/>
                </a:solidFill>
                <a:latin typeface="Calibri"/>
                <a:ea typeface="Calibri"/>
                <a:cs typeface="Calibri"/>
                <a:sym typeface="Calibri"/>
              </a:defRPr>
            </a:pPr>
            <a:r>
              <a:t>Flash Wireless</a:t>
            </a:r>
          </a:p>
          <a:p>
            <a:pPr defTabSz="457200">
              <a:spcBef>
                <a:spcPts val="1500"/>
              </a:spcBef>
              <a:defRPr sz="4000">
                <a:solidFill>
                  <a:srgbClr val="FFFFFF"/>
                </a:solidFill>
                <a:latin typeface="Calibri"/>
                <a:ea typeface="Calibri"/>
                <a:cs typeface="Calibri"/>
                <a:sym typeface="Calibri"/>
              </a:defRPr>
            </a:pPr>
            <a:r>
              <a:t>XOOM Energy</a:t>
            </a:r>
          </a:p>
          <a:p>
            <a:pPr defTabSz="457200">
              <a:spcBef>
                <a:spcPts val="1500"/>
              </a:spcBef>
              <a:defRPr sz="4000">
                <a:solidFill>
                  <a:srgbClr val="FFFFFF"/>
                </a:solidFill>
                <a:latin typeface="Calibri"/>
                <a:ea typeface="Calibri"/>
                <a:cs typeface="Calibri"/>
                <a:sym typeface="Calibri"/>
              </a:defRPr>
            </a:pPr>
            <a:r>
              <a:t>Sécurité et domotique</a:t>
            </a:r>
            <a:endParaRPr>
              <a:latin typeface="Arial"/>
              <a:ea typeface="Arial"/>
              <a:cs typeface="Arial"/>
              <a:sym typeface="Arial"/>
            </a:endParaRPr>
          </a:p>
          <a:p>
            <a:pPr defTabSz="457200">
              <a:spcBef>
                <a:spcPts val="1500"/>
              </a:spcBef>
              <a:defRPr sz="4000">
                <a:solidFill>
                  <a:srgbClr val="FFFFFF"/>
                </a:solidFill>
                <a:latin typeface="Calibri"/>
                <a:ea typeface="Calibri"/>
                <a:cs typeface="Calibri"/>
                <a:sym typeface="Calibri"/>
              </a:defRPr>
            </a:pPr>
            <a:r>
              <a:t>Télévision</a:t>
            </a:r>
          </a:p>
        </p:txBody>
      </p:sp>
      <p:sp>
        <p:nvSpPr>
          <p:cNvPr id="282" name="COMMERCIAUX…"/>
          <p:cNvSpPr txBox="1"/>
          <p:nvPr/>
        </p:nvSpPr>
        <p:spPr>
          <a:xfrm>
            <a:off x="12193587" y="5180012"/>
            <a:ext cx="12963525" cy="56819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spcBef>
                <a:spcPts val="1500"/>
              </a:spcBef>
              <a:defRPr b="1" sz="4000">
                <a:solidFill>
                  <a:srgbClr val="558ED5"/>
                </a:solidFill>
                <a:latin typeface="Calibri"/>
                <a:ea typeface="Calibri"/>
                <a:cs typeface="Calibri"/>
                <a:sym typeface="Calibri"/>
              </a:defRPr>
            </a:pPr>
            <a:r>
              <a:t>COMMERCIAUX</a:t>
            </a:r>
          </a:p>
          <a:p>
            <a:pPr defTabSz="457200">
              <a:spcBef>
                <a:spcPts val="1500"/>
              </a:spcBef>
              <a:defRPr sz="4000">
                <a:solidFill>
                  <a:srgbClr val="FFFFFF"/>
                </a:solidFill>
                <a:latin typeface="Calibri"/>
                <a:ea typeface="Calibri"/>
                <a:cs typeface="Calibri"/>
                <a:sym typeface="Calibri"/>
              </a:defRPr>
            </a:pPr>
            <a:r>
              <a:t>Service de téléphonie numérique</a:t>
            </a:r>
            <a:endParaRPr>
              <a:latin typeface="Arial"/>
              <a:ea typeface="Arial"/>
              <a:cs typeface="Arial"/>
              <a:sym typeface="Arial"/>
            </a:endParaRPr>
          </a:p>
          <a:p>
            <a:pPr defTabSz="457200">
              <a:spcBef>
                <a:spcPts val="1500"/>
              </a:spcBef>
              <a:defRPr sz="4000">
                <a:solidFill>
                  <a:srgbClr val="FFFFFF"/>
                </a:solidFill>
                <a:latin typeface="Calibri"/>
                <a:ea typeface="Calibri"/>
                <a:cs typeface="Calibri"/>
                <a:sym typeface="Calibri"/>
              </a:defRPr>
            </a:pPr>
            <a:r>
              <a:t>Flash Wireless</a:t>
            </a:r>
          </a:p>
          <a:p>
            <a:pPr defTabSz="457200">
              <a:spcBef>
                <a:spcPts val="1500"/>
              </a:spcBef>
              <a:defRPr sz="4000">
                <a:solidFill>
                  <a:srgbClr val="FFFFFF"/>
                </a:solidFill>
                <a:latin typeface="Calibri"/>
                <a:ea typeface="Calibri"/>
                <a:cs typeface="Calibri"/>
                <a:sym typeface="Calibri"/>
              </a:defRPr>
            </a:pPr>
            <a:r>
              <a:t>Services aux commerçants</a:t>
            </a:r>
          </a:p>
          <a:p>
            <a:pPr defTabSz="457200">
              <a:spcBef>
                <a:spcPts val="1500"/>
              </a:spcBef>
              <a:defRPr sz="4000">
                <a:solidFill>
                  <a:srgbClr val="FFFFFF"/>
                </a:solidFill>
                <a:latin typeface="Calibri"/>
                <a:ea typeface="Calibri"/>
                <a:cs typeface="Calibri"/>
                <a:sym typeface="Calibri"/>
              </a:defRPr>
            </a:pPr>
            <a:r>
              <a:t>XOOM Energy </a:t>
            </a:r>
          </a:p>
          <a:p>
            <a:pPr defTabSz="457200">
              <a:spcBef>
                <a:spcPts val="1500"/>
              </a:spcBef>
              <a:defRPr sz="4000">
                <a:solidFill>
                  <a:srgbClr val="FFFFFF"/>
                </a:solidFill>
                <a:latin typeface="Calibri"/>
                <a:ea typeface="Calibri"/>
                <a:cs typeface="Calibri"/>
                <a:sym typeface="Calibri"/>
              </a:defRPr>
            </a:pPr>
            <a:r>
              <a:t>Sécurité et domotique</a:t>
            </a:r>
          </a:p>
          <a:p>
            <a:pPr defTabSz="457200">
              <a:spcBef>
                <a:spcPts val="1500"/>
              </a:spcBef>
              <a:defRPr sz="4000">
                <a:solidFill>
                  <a:srgbClr val="FFFFFF"/>
                </a:solidFill>
                <a:latin typeface="Calibri"/>
                <a:ea typeface="Calibri"/>
                <a:cs typeface="Calibri"/>
                <a:sym typeface="Calibri"/>
              </a:defRPr>
            </a:pPr>
            <a:r>
              <a:t>Télévision</a:t>
            </a:r>
          </a:p>
        </p:txBody>
      </p:sp>
      <p:pic>
        <p:nvPicPr>
          <p:cNvPr id="283" name="product+icons.jpg" descr="product+icons.jpg"/>
          <p:cNvPicPr>
            <a:picLocks noChangeAspect="1"/>
          </p:cNvPicPr>
          <p:nvPr/>
        </p:nvPicPr>
        <p:blipFill>
          <a:blip r:embed="rId2">
            <a:extLst/>
          </a:blip>
          <a:stretch>
            <a:fillRect/>
          </a:stretch>
        </p:blipFill>
        <p:spPr>
          <a:xfrm>
            <a:off x="-26988" y="-3175"/>
            <a:ext cx="24437976" cy="3541713"/>
          </a:xfrm>
          <a:prstGeom prst="rect">
            <a:avLst/>
          </a:prstGeom>
          <a:ln w="12700">
            <a:miter lim="400000"/>
          </a:ln>
        </p:spPr>
      </p:pic>
      <p:sp>
        <p:nvSpPr>
          <p:cNvPr id="284" name="Line"/>
          <p:cNvSpPr/>
          <p:nvPr/>
        </p:nvSpPr>
        <p:spPr>
          <a:xfrm>
            <a:off x="-46038" y="3562350"/>
            <a:ext cx="24437976" cy="0"/>
          </a:xfrm>
          <a:prstGeom prst="line">
            <a:avLst/>
          </a:prstGeom>
          <a:ln w="101600">
            <a:solidFill>
              <a:srgbClr val="4F81BD"/>
            </a:solidFill>
          </a:ln>
          <a:effectLst>
            <a:outerShdw sx="100000" sy="100000" kx="0" ky="0" algn="b" rotWithShape="0" blurRad="76200" dist="38100" dir="5400000">
              <a:srgbClr val="808080">
                <a:alpha val="37995"/>
              </a:srgbClr>
            </a:outerShdw>
          </a:effectLst>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ctangle"/>
          <p:cNvSpPr/>
          <p:nvPr/>
        </p:nvSpPr>
        <p:spPr>
          <a:xfrm>
            <a:off x="-26988" y="1892300"/>
            <a:ext cx="11609388" cy="1782763"/>
          </a:xfrm>
          <a:prstGeom prst="rect">
            <a:avLst/>
          </a:prstGeom>
          <a:solidFill>
            <a:srgbClr val="FFFFFF"/>
          </a:solidFill>
          <a:ln w="50800">
            <a:solidFill>
              <a:srgbClr val="4F81BD"/>
            </a:solidFill>
            <a:bevel/>
          </a:ln>
        </p:spPr>
        <p:txBody>
          <a:bodyPr lIns="71436" tIns="71436" rIns="71436" bIns="71436"/>
          <a:lstStyle/>
          <a:p>
            <a:pPr defTabSz="457200">
              <a:defRPr sz="4800"/>
            </a:pPr>
          </a:p>
        </p:txBody>
      </p:sp>
      <p:sp>
        <p:nvSpPr>
          <p:cNvPr id="287" name="2e élément essentiel"/>
          <p:cNvSpPr txBox="1"/>
          <p:nvPr/>
        </p:nvSpPr>
        <p:spPr>
          <a:xfrm>
            <a:off x="1042987" y="2192337"/>
            <a:ext cx="8466299" cy="1182080"/>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457200">
              <a:defRPr sz="7100">
                <a:solidFill>
                  <a:srgbClr val="1B3B7F"/>
                </a:solidFill>
              </a:defRPr>
            </a:lvl1pPr>
          </a:lstStyle>
          <a:p>
            <a:pPr/>
            <a:r>
              <a:t>2e élément essentiel</a:t>
            </a:r>
          </a:p>
        </p:txBody>
      </p:sp>
      <p:sp>
        <p:nvSpPr>
          <p:cNvPr id="288" name="Primes d’acquisition de clients"/>
          <p:cNvSpPr txBox="1"/>
          <p:nvPr>
            <p:ph type="title" idx="4294967295"/>
          </p:nvPr>
        </p:nvSpPr>
        <p:spPr>
          <a:xfrm>
            <a:off x="4419600" y="4246562"/>
            <a:ext cx="15544800" cy="7858126"/>
          </a:xfrm>
          <a:prstGeom prst="rect">
            <a:avLst/>
          </a:prstGeom>
        </p:spPr>
        <p:txBody>
          <a:bodyPr lIns="91438" tIns="91438" rIns="91438" bIns="91438">
            <a:normAutofit fontScale="100000" lnSpcReduction="0"/>
          </a:bodyPr>
          <a:lstStyle>
            <a:lvl1pPr algn="ctr" defTabSz="369887">
              <a:lnSpc>
                <a:spcPct val="80000"/>
              </a:lnSpc>
              <a:defRPr sz="20200"/>
            </a:lvl1pPr>
          </a:lstStyle>
          <a:p>
            <a:pPr/>
            <a:r>
              <a:t>Primes d’acquisition de clients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88"/>
                                        </p:tgtEl>
                                        <p:attrNameLst>
                                          <p:attrName>style.visibility</p:attrName>
                                        </p:attrNameLst>
                                      </p:cBhvr>
                                      <p:to>
                                        <p:strVal val="visible"/>
                                      </p:to>
                                    </p:set>
                                    <p:anim calcmode="lin" valueType="num">
                                      <p:cBhvr>
                                        <p:cTn id="7" dur="500" fill="hold"/>
                                        <p:tgtEl>
                                          <p:spTgt spid="288"/>
                                        </p:tgtEl>
                                        <p:attrNameLst>
                                          <p:attrName>ppt_w</p:attrName>
                                        </p:attrNameLst>
                                      </p:cBhvr>
                                      <p:tavLst>
                                        <p:tav tm="0">
                                          <p:val>
                                            <p:strVal val="4*#ppt_w"/>
                                          </p:val>
                                        </p:tav>
                                        <p:tav tm="100000">
                                          <p:val>
                                            <p:strVal val="#ppt_w"/>
                                          </p:val>
                                        </p:tav>
                                      </p:tavLst>
                                    </p:anim>
                                    <p:anim calcmode="lin" valueType="num">
                                      <p:cBhvr>
                                        <p:cTn id="8" dur="500" fill="hold"/>
                                        <p:tgtEl>
                                          <p:spTgt spid="28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Primes d’acquisition de clients (PAC)…"/>
          <p:cNvSpPr txBox="1"/>
          <p:nvPr/>
        </p:nvSpPr>
        <p:spPr>
          <a:xfrm>
            <a:off x="2209800" y="5854700"/>
            <a:ext cx="21412200" cy="418551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457200">
              <a:spcBef>
                <a:spcPts val="3600"/>
              </a:spcBef>
              <a:defRPr sz="10000">
                <a:solidFill>
                  <a:srgbClr val="D9D9D9"/>
                </a:solidFill>
              </a:defRPr>
            </a:pPr>
            <a:r>
              <a:t>Primes d’acquisition de clients (PAC)</a:t>
            </a:r>
          </a:p>
          <a:p>
            <a:pPr defTabSz="457200">
              <a:spcBef>
                <a:spcPts val="3600"/>
              </a:spcBef>
              <a:buClr>
                <a:srgbClr val="D9D9D9"/>
              </a:buClr>
              <a:buSzPct val="100000"/>
              <a:buChar char="✓"/>
              <a:defRPr sz="5600">
                <a:solidFill>
                  <a:srgbClr val="D9D9D9"/>
                </a:solidFill>
              </a:defRPr>
            </a:pPr>
            <a:r>
              <a:t> Versées toutes les semaines</a:t>
            </a:r>
            <a:endParaRPr sz="1800"/>
          </a:p>
          <a:p>
            <a:pPr defTabSz="457200">
              <a:spcBef>
                <a:spcPts val="3600"/>
              </a:spcBef>
              <a:buClr>
                <a:srgbClr val="D9D9D9"/>
              </a:buClr>
              <a:buSzPct val="100000"/>
              <a:buChar char="✓"/>
              <a:defRPr sz="5600">
                <a:solidFill>
                  <a:srgbClr val="D9D9D9"/>
                </a:solidFill>
              </a:defRPr>
            </a:pPr>
            <a:r>
              <a:t> Nouveaux clients acquis au cours des 30 premiers jours</a:t>
            </a:r>
          </a:p>
        </p:txBody>
      </p:sp>
      <p:pic>
        <p:nvPicPr>
          <p:cNvPr id="291" name="ACN_Logo_White.png" descr="ACN_Logo_White.png"/>
          <p:cNvPicPr>
            <a:picLocks noChangeAspect="1"/>
          </p:cNvPicPr>
          <p:nvPr/>
        </p:nvPicPr>
        <p:blipFill>
          <a:blip r:embed="rId2">
            <a:extLst/>
          </a:blip>
          <a:stretch>
            <a:fillRect/>
          </a:stretch>
        </p:blipFill>
        <p:spPr>
          <a:xfrm>
            <a:off x="2917825" y="1617662"/>
            <a:ext cx="4291013" cy="1116013"/>
          </a:xfrm>
          <a:prstGeom prst="rect">
            <a:avLst/>
          </a:prstGeom>
          <a:ln w="12700">
            <a:miter lim="400000"/>
          </a:ln>
        </p:spPr>
      </p:pic>
      <p:pic>
        <p:nvPicPr>
          <p:cNvPr id="292" name="image16.png" descr="image16.png"/>
          <p:cNvPicPr>
            <a:picLocks noChangeAspect="1"/>
          </p:cNvPicPr>
          <p:nvPr/>
        </p:nvPicPr>
        <p:blipFill>
          <a:blip r:embed="rId3">
            <a:extLst/>
          </a:blip>
          <a:stretch>
            <a:fillRect/>
          </a:stretch>
        </p:blipFill>
        <p:spPr>
          <a:xfrm>
            <a:off x="635000" y="2176462"/>
            <a:ext cx="13674725" cy="38893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9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294" name="Rectangle"/>
          <p:cNvSpPr/>
          <p:nvPr/>
        </p:nvSpPr>
        <p:spPr>
          <a:xfrm>
            <a:off x="35687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295"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29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29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29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29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30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30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30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30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30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30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30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30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grpSp>
        <p:nvGrpSpPr>
          <p:cNvPr id="310" name="Group"/>
          <p:cNvGrpSpPr/>
          <p:nvPr/>
        </p:nvGrpSpPr>
        <p:grpSpPr>
          <a:xfrm>
            <a:off x="3046412" y="6923087"/>
            <a:ext cx="18289588" cy="1755776"/>
            <a:chOff x="0" y="0"/>
            <a:chExt cx="18289587" cy="1755775"/>
          </a:xfrm>
        </p:grpSpPr>
        <p:sp>
          <p:nvSpPr>
            <p:cNvPr id="308" name="Rounded Rectangle"/>
            <p:cNvSpPr/>
            <p:nvPr/>
          </p:nvSpPr>
          <p:spPr>
            <a:xfrm>
              <a:off x="5473700" y="0"/>
              <a:ext cx="7342188" cy="1755775"/>
            </a:xfrm>
            <a:prstGeom prst="roundRect">
              <a:avLst>
                <a:gd name="adj" fmla="val 8333"/>
              </a:avLst>
            </a:prstGeom>
            <a:solidFill>
              <a:srgbClr val="FFFFFF"/>
            </a:solidFill>
            <a:ln w="12700" cap="flat">
              <a:solidFill>
                <a:srgbClr val="FFFFFF"/>
              </a:solidFill>
              <a:prstDash val="solid"/>
              <a:round/>
            </a:ln>
            <a:effectLst>
              <a:outerShdw sx="100000" sy="100000" kx="0" ky="0" algn="b" rotWithShape="0" blurRad="76200" dist="38100" dir="5400000">
                <a:srgbClr val="808080">
                  <a:alpha val="34997"/>
                </a:srgbClr>
              </a:outerShdw>
            </a:effectLst>
          </p:spPr>
          <p:txBody>
            <a:bodyPr wrap="square" lIns="71436" tIns="71436" rIns="71436" bIns="71436" numCol="1" anchor="ctr">
              <a:noAutofit/>
            </a:bodyPr>
            <a:lstStyle/>
            <a:p>
              <a:pPr algn="ctr" defTabSz="457200">
                <a:defRPr sz="3600">
                  <a:solidFill>
                    <a:srgbClr val="FFFFFF"/>
                  </a:solidFill>
                  <a:latin typeface="Calibri"/>
                  <a:ea typeface="Calibri"/>
                  <a:cs typeface="Calibri"/>
                  <a:sym typeface="Calibri"/>
                </a:defRPr>
              </a:pPr>
            </a:p>
          </p:txBody>
        </p:sp>
        <p:sp>
          <p:nvSpPr>
            <p:cNvPr id="309" name="Team Trainer (TT)"/>
            <p:cNvSpPr txBox="1"/>
            <p:nvPr/>
          </p:nvSpPr>
          <p:spPr>
            <a:xfrm>
              <a:off x="0" y="87312"/>
              <a:ext cx="18289588" cy="1096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algn="ctr" defTabSz="457200">
                <a:lnSpc>
                  <a:spcPct val="130000"/>
                </a:lnSpc>
                <a:defRPr b="1" sz="6400"/>
              </a:lvl1pPr>
            </a:lstStyle>
            <a:p>
              <a:pPr/>
              <a:r>
                <a:t>Team Trainer (TT)</a:t>
              </a:r>
            </a:p>
          </p:txBody>
        </p:sp>
      </p:grpSp>
      <p:sp>
        <p:nvSpPr>
          <p:cNvPr id="31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12"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31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1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9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1"/>
      <p:bldP build="whole" bldLvl="1" animBg="1" rev="0" advAuto="0" spid="311" grpId="3"/>
      <p:bldP build="whole" bldLvl="1" animBg="1" rev="0" advAuto="0" spid="294"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315" name="Rectangle"/>
          <p:cNvSpPr/>
          <p:nvPr/>
        </p:nvSpPr>
        <p:spPr>
          <a:xfrm>
            <a:off x="60071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1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31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31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31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32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32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32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32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32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32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32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32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328"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329"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30"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331" name="Rounded Rectangle"/>
          <p:cNvSpPr/>
          <p:nvPr/>
        </p:nvSpPr>
        <p:spPr>
          <a:xfrm>
            <a:off x="6254750" y="6923087"/>
            <a:ext cx="11872913" cy="175577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32" name="Executive Team Trainer (ETT)"/>
          <p:cNvSpPr txBox="1"/>
          <p:nvPr/>
        </p:nvSpPr>
        <p:spPr>
          <a:xfrm>
            <a:off x="3086099" y="6934200"/>
            <a:ext cx="18288002"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Executive Team Trainer (ETT)</a:t>
            </a:r>
          </a:p>
        </p:txBody>
      </p:sp>
      <p:sp>
        <p:nvSpPr>
          <p:cNvPr id="33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335" name="Rectangle"/>
          <p:cNvSpPr/>
          <p:nvPr/>
        </p:nvSpPr>
        <p:spPr>
          <a:xfrm>
            <a:off x="84709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3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33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33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33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34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34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34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34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34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34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34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34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348" name="Rounded Rectangle"/>
          <p:cNvSpPr/>
          <p:nvPr/>
        </p:nvSpPr>
        <p:spPr>
          <a:xfrm>
            <a:off x="6254750" y="6889750"/>
            <a:ext cx="11872913" cy="1755775"/>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49" name="Executive Team Leader (ETL)"/>
          <p:cNvSpPr txBox="1"/>
          <p:nvPr/>
        </p:nvSpPr>
        <p:spPr>
          <a:xfrm>
            <a:off x="3046412" y="6934200"/>
            <a:ext cx="18289588"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Executive Team Leader (ETL)</a:t>
            </a:r>
          </a:p>
        </p:txBody>
      </p:sp>
      <p:sp>
        <p:nvSpPr>
          <p:cNvPr id="350"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35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52"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35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355" name="Rectangle"/>
          <p:cNvSpPr/>
          <p:nvPr/>
        </p:nvSpPr>
        <p:spPr>
          <a:xfrm>
            <a:off x="110109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5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35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35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35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36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36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36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36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36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36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36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36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368" name="Rounded Rectangle"/>
          <p:cNvSpPr/>
          <p:nvPr/>
        </p:nvSpPr>
        <p:spPr>
          <a:xfrm>
            <a:off x="7656512" y="6923087"/>
            <a:ext cx="9221788" cy="175577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69" name="Team Coordinator (TC)"/>
          <p:cNvSpPr txBox="1"/>
          <p:nvPr/>
        </p:nvSpPr>
        <p:spPr>
          <a:xfrm>
            <a:off x="3071812" y="7010400"/>
            <a:ext cx="18289588"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Team Coordinator (TC)</a:t>
            </a:r>
          </a:p>
        </p:txBody>
      </p:sp>
      <p:sp>
        <p:nvSpPr>
          <p:cNvPr id="370"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37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72"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37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375" name="Rectangle"/>
          <p:cNvSpPr/>
          <p:nvPr/>
        </p:nvSpPr>
        <p:spPr>
          <a:xfrm>
            <a:off x="134620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7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37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37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37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38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38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38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38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38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38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38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38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388" name="Rounded Rectangle"/>
          <p:cNvSpPr/>
          <p:nvPr/>
        </p:nvSpPr>
        <p:spPr>
          <a:xfrm>
            <a:off x="7612062" y="6923087"/>
            <a:ext cx="9158288" cy="175577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89" name="Regional Director (RD)"/>
          <p:cNvSpPr txBox="1"/>
          <p:nvPr/>
        </p:nvSpPr>
        <p:spPr>
          <a:xfrm>
            <a:off x="3046412" y="6934200"/>
            <a:ext cx="18289588"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Regional Director (RD)</a:t>
            </a:r>
          </a:p>
        </p:txBody>
      </p:sp>
      <p:sp>
        <p:nvSpPr>
          <p:cNvPr id="390"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39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92"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39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approche ACN"/>
          <p:cNvSpPr txBox="1"/>
          <p:nvPr/>
        </p:nvSpPr>
        <p:spPr>
          <a:xfrm>
            <a:off x="5461000" y="6666321"/>
            <a:ext cx="20828000" cy="213477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825500">
              <a:defRPr sz="15000">
                <a:solidFill>
                  <a:srgbClr val="FFFFFF"/>
                </a:solidFill>
              </a:defRPr>
            </a:lvl1pPr>
          </a:lstStyle>
          <a:p>
            <a:pPr/>
            <a:r>
              <a:t>approche ACN </a:t>
            </a:r>
          </a:p>
        </p:txBody>
      </p:sp>
      <p:sp>
        <p:nvSpPr>
          <p:cNvPr id="155" name="Pour commencer"/>
          <p:cNvSpPr txBox="1"/>
          <p:nvPr/>
        </p:nvSpPr>
        <p:spPr>
          <a:xfrm>
            <a:off x="1656532" y="4071417"/>
            <a:ext cx="19494550" cy="298077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sz="20000">
                <a:solidFill>
                  <a:srgbClr val="FFFFFF"/>
                </a:solidFill>
              </a:defRPr>
            </a:lvl1pPr>
          </a:lstStyle>
          <a:p>
            <a:pPr/>
            <a:r>
              <a:t>Pour commencer</a:t>
            </a:r>
          </a:p>
        </p:txBody>
      </p:sp>
      <p:sp>
        <p:nvSpPr>
          <p:cNvPr id="156" name="et"/>
          <p:cNvSpPr txBox="1"/>
          <p:nvPr/>
        </p:nvSpPr>
        <p:spPr>
          <a:xfrm>
            <a:off x="6531471" y="6052617"/>
            <a:ext cx="2273895" cy="298077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825500">
              <a:defRPr sz="20000">
                <a:solidFill>
                  <a:srgbClr val="FFCD30"/>
                </a:solidFill>
              </a:defRPr>
            </a:lvl1pPr>
          </a:lstStyle>
          <a:p>
            <a:pPr/>
            <a:r>
              <a:t>et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395" name="Rectangle"/>
          <p:cNvSpPr/>
          <p:nvPr/>
        </p:nvSpPr>
        <p:spPr>
          <a:xfrm>
            <a:off x="158750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39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39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39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39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400"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40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40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40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40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40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40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40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408" name="Rounded Rectangle"/>
          <p:cNvSpPr/>
          <p:nvPr/>
        </p:nvSpPr>
        <p:spPr>
          <a:xfrm>
            <a:off x="6010275" y="6923087"/>
            <a:ext cx="12355513" cy="175577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09" name="Regional Vice President (RVP)"/>
          <p:cNvSpPr txBox="1"/>
          <p:nvPr/>
        </p:nvSpPr>
        <p:spPr>
          <a:xfrm>
            <a:off x="3086099" y="6934200"/>
            <a:ext cx="18288002"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Regional Vice President (RVP)</a:t>
            </a:r>
          </a:p>
        </p:txBody>
      </p:sp>
      <p:sp>
        <p:nvSpPr>
          <p:cNvPr id="410"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41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12"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41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15" name="Rectangle"/>
          <p:cNvSpPr/>
          <p:nvPr/>
        </p:nvSpPr>
        <p:spPr>
          <a:xfrm>
            <a:off x="18415000" y="2144712"/>
            <a:ext cx="2422525" cy="904876"/>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1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41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41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41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420"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SVP</a:t>
            </a:r>
          </a:p>
        </p:txBody>
      </p:sp>
      <p:sp>
        <p:nvSpPr>
          <p:cNvPr id="421" name="Line"/>
          <p:cNvSpPr/>
          <p:nvPr/>
        </p:nvSpPr>
        <p:spPr>
          <a:xfrm>
            <a:off x="3579812" y="3087687"/>
            <a:ext cx="17300576" cy="1"/>
          </a:xfrm>
          <a:prstGeom prst="line">
            <a:avLst/>
          </a:prstGeom>
          <a:ln w="101600">
            <a:solidFill>
              <a:srgbClr val="FFFFFF"/>
            </a:solidFill>
          </a:ln>
        </p:spPr>
        <p:txBody>
          <a:bodyPr lIns="45719" rIns="45719"/>
          <a:lstStyle/>
          <a:p>
            <a:pPr/>
          </a:p>
        </p:txBody>
      </p:sp>
      <p:sp>
        <p:nvSpPr>
          <p:cNvPr id="422"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423"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424"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425"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426"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427"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428"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429" name="Rounded Rectangle"/>
          <p:cNvSpPr/>
          <p:nvPr/>
        </p:nvSpPr>
        <p:spPr>
          <a:xfrm>
            <a:off x="6527800" y="6889750"/>
            <a:ext cx="11326813" cy="1755775"/>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30" name="Senior Vice President (SVP)"/>
          <p:cNvSpPr txBox="1"/>
          <p:nvPr/>
        </p:nvSpPr>
        <p:spPr>
          <a:xfrm>
            <a:off x="3046412" y="6934200"/>
            <a:ext cx="18289588"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Senior Vice President (SVP)</a:t>
            </a:r>
          </a:p>
        </p:txBody>
      </p:sp>
      <p:sp>
        <p:nvSpPr>
          <p:cNvPr id="431" name="TT"/>
          <p:cNvSpPr txBox="1"/>
          <p:nvPr/>
        </p:nvSpPr>
        <p:spPr>
          <a:xfrm>
            <a:off x="3554412" y="2285684"/>
            <a:ext cx="2451101"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432"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3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35" name="TT"/>
          <p:cNvSpPr txBox="1"/>
          <p:nvPr/>
        </p:nvSpPr>
        <p:spPr>
          <a:xfrm>
            <a:off x="3568700"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436"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437"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438"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439"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440"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441" name="Line"/>
          <p:cNvSpPr/>
          <p:nvPr/>
        </p:nvSpPr>
        <p:spPr>
          <a:xfrm>
            <a:off x="3571875" y="3089275"/>
            <a:ext cx="17297400" cy="0"/>
          </a:xfrm>
          <a:prstGeom prst="line">
            <a:avLst/>
          </a:prstGeom>
          <a:ln w="101600">
            <a:solidFill>
              <a:srgbClr val="FFFFFF"/>
            </a:solidFill>
          </a:ln>
        </p:spPr>
        <p:txBody>
          <a:bodyPr lIns="45719" rIns="45719"/>
          <a:lstStyle/>
          <a:p>
            <a:pPr/>
          </a:p>
        </p:txBody>
      </p:sp>
      <p:sp>
        <p:nvSpPr>
          <p:cNvPr id="442"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443"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444"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445"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446"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447"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448"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449" name="Rounded Rectangle"/>
          <p:cNvSpPr/>
          <p:nvPr/>
        </p:nvSpPr>
        <p:spPr>
          <a:xfrm>
            <a:off x="5473700" y="6954837"/>
            <a:ext cx="14566900" cy="3340101"/>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50" name="Votre entreprise est en croissance…"/>
          <p:cNvSpPr txBox="1"/>
          <p:nvPr/>
        </p:nvSpPr>
        <p:spPr>
          <a:xfrm>
            <a:off x="5638800" y="7162800"/>
            <a:ext cx="14460072" cy="2424151"/>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p>
            <a:pPr marL="979487" indent="-979487" defTabSz="457200">
              <a:lnSpc>
                <a:spcPct val="130000"/>
              </a:lnSpc>
              <a:spcBef>
                <a:spcPts val="900"/>
              </a:spcBef>
              <a:buSzPct val="100000"/>
              <a:buAutoNum type="arabicPeriod" startAt="1"/>
              <a:defRPr b="1" sz="6400"/>
            </a:pPr>
            <a:r>
              <a:t>Votre entreprise est en croissance</a:t>
            </a:r>
            <a:endParaRPr sz="1800"/>
          </a:p>
          <a:p>
            <a:pPr marL="979487" indent="-979487" defTabSz="457200">
              <a:lnSpc>
                <a:spcPct val="130000"/>
              </a:lnSpc>
              <a:spcBef>
                <a:spcPts val="900"/>
              </a:spcBef>
              <a:buSzPct val="100000"/>
              <a:buAutoNum type="arabicPeriod" startAt="1"/>
              <a:defRPr b="1" sz="6400"/>
            </a:pPr>
            <a:r>
              <a:t>Vous êtes payés davantage</a:t>
            </a:r>
          </a:p>
        </p:txBody>
      </p:sp>
      <p:sp>
        <p:nvSpPr>
          <p:cNvPr id="451"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52"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54" name="TT"/>
          <p:cNvSpPr txBox="1"/>
          <p:nvPr/>
        </p:nvSpPr>
        <p:spPr>
          <a:xfrm>
            <a:off x="3568700"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TT</a:t>
            </a:r>
          </a:p>
        </p:txBody>
      </p:sp>
      <p:sp>
        <p:nvSpPr>
          <p:cNvPr id="455" name="ETT"/>
          <p:cNvSpPr txBox="1"/>
          <p:nvPr/>
        </p:nvSpPr>
        <p:spPr>
          <a:xfrm>
            <a:off x="6042025" y="2285684"/>
            <a:ext cx="246697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ETT</a:t>
            </a:r>
          </a:p>
        </p:txBody>
      </p:sp>
      <p:sp>
        <p:nvSpPr>
          <p:cNvPr id="456" name="ETL"/>
          <p:cNvSpPr txBox="1"/>
          <p:nvPr/>
        </p:nvSpPr>
        <p:spPr>
          <a:xfrm>
            <a:off x="8509000" y="2285684"/>
            <a:ext cx="24606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ETL</a:t>
            </a:r>
          </a:p>
        </p:txBody>
      </p:sp>
      <p:sp>
        <p:nvSpPr>
          <p:cNvPr id="457" name="TC"/>
          <p:cNvSpPr txBox="1"/>
          <p:nvPr/>
        </p:nvSpPr>
        <p:spPr>
          <a:xfrm>
            <a:off x="11001375" y="2285684"/>
            <a:ext cx="245110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TC</a:t>
            </a:r>
          </a:p>
        </p:txBody>
      </p:sp>
      <p:sp>
        <p:nvSpPr>
          <p:cNvPr id="458" name="RD"/>
          <p:cNvSpPr txBox="1"/>
          <p:nvPr/>
        </p:nvSpPr>
        <p:spPr>
          <a:xfrm>
            <a:off x="13468350" y="2285684"/>
            <a:ext cx="2457450"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RD</a:t>
            </a:r>
          </a:p>
        </p:txBody>
      </p:sp>
      <p:sp>
        <p:nvSpPr>
          <p:cNvPr id="459" name="SVP"/>
          <p:cNvSpPr txBox="1"/>
          <p:nvPr/>
        </p:nvSpPr>
        <p:spPr>
          <a:xfrm>
            <a:off x="18421350" y="2285684"/>
            <a:ext cx="24479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8EB4E3"/>
                </a:solidFill>
                <a:latin typeface="Calibri"/>
                <a:ea typeface="Calibri"/>
                <a:cs typeface="Calibri"/>
                <a:sym typeface="Calibri"/>
              </a:defRPr>
            </a:lvl1pPr>
          </a:lstStyle>
          <a:p>
            <a:pPr/>
            <a:r>
              <a:t>SVP</a:t>
            </a:r>
          </a:p>
        </p:txBody>
      </p:sp>
      <p:sp>
        <p:nvSpPr>
          <p:cNvPr id="460" name="Line"/>
          <p:cNvSpPr/>
          <p:nvPr/>
        </p:nvSpPr>
        <p:spPr>
          <a:xfrm>
            <a:off x="3568700" y="3089275"/>
            <a:ext cx="17300575" cy="0"/>
          </a:xfrm>
          <a:prstGeom prst="line">
            <a:avLst/>
          </a:prstGeom>
          <a:ln w="101600">
            <a:solidFill>
              <a:srgbClr val="FFFFFF"/>
            </a:solidFill>
          </a:ln>
        </p:spPr>
        <p:txBody>
          <a:bodyPr lIns="45719" rIns="45719"/>
          <a:lstStyle/>
          <a:p>
            <a:pPr/>
          </a:p>
        </p:txBody>
      </p:sp>
      <p:sp>
        <p:nvSpPr>
          <p:cNvPr id="461" name="RVP"/>
          <p:cNvSpPr txBox="1"/>
          <p:nvPr/>
        </p:nvSpPr>
        <p:spPr>
          <a:xfrm>
            <a:off x="15925800" y="2285684"/>
            <a:ext cx="2473325" cy="8051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4000">
                <a:solidFill>
                  <a:srgbClr val="FFFFFF"/>
                </a:solidFill>
                <a:latin typeface="Calibri"/>
                <a:ea typeface="Calibri"/>
                <a:cs typeface="Calibri"/>
                <a:sym typeface="Calibri"/>
              </a:defRPr>
            </a:lvl1pPr>
          </a:lstStyle>
          <a:p>
            <a:pPr/>
            <a:r>
              <a:t>RVP</a:t>
            </a:r>
          </a:p>
        </p:txBody>
      </p:sp>
      <p:sp>
        <p:nvSpPr>
          <p:cNvPr id="462" name="Line"/>
          <p:cNvSpPr/>
          <p:nvPr/>
        </p:nvSpPr>
        <p:spPr>
          <a:xfrm>
            <a:off x="15952787" y="3086100"/>
            <a:ext cx="2466976" cy="1588"/>
          </a:xfrm>
          <a:prstGeom prst="line">
            <a:avLst/>
          </a:prstGeom>
          <a:ln w="101600">
            <a:solidFill>
              <a:srgbClr val="4F81BD"/>
            </a:solidFill>
            <a:tailEnd type="triangle"/>
          </a:ln>
        </p:spPr>
        <p:txBody>
          <a:bodyPr lIns="45719" rIns="45719"/>
          <a:lstStyle/>
          <a:p>
            <a:pPr/>
          </a:p>
        </p:txBody>
      </p:sp>
      <p:sp>
        <p:nvSpPr>
          <p:cNvPr id="463" name="Line"/>
          <p:cNvSpPr/>
          <p:nvPr/>
        </p:nvSpPr>
        <p:spPr>
          <a:xfrm>
            <a:off x="13466763" y="3084512"/>
            <a:ext cx="2641601" cy="4764"/>
          </a:xfrm>
          <a:prstGeom prst="line">
            <a:avLst/>
          </a:prstGeom>
          <a:ln w="101600">
            <a:solidFill>
              <a:srgbClr val="FFFFFF"/>
            </a:solidFill>
            <a:tailEnd type="triangle"/>
          </a:ln>
        </p:spPr>
        <p:txBody>
          <a:bodyPr lIns="45719" rIns="45719"/>
          <a:lstStyle/>
          <a:p>
            <a:pPr/>
          </a:p>
        </p:txBody>
      </p:sp>
      <p:sp>
        <p:nvSpPr>
          <p:cNvPr id="464" name="Line"/>
          <p:cNvSpPr/>
          <p:nvPr/>
        </p:nvSpPr>
        <p:spPr>
          <a:xfrm>
            <a:off x="11001374" y="3084512"/>
            <a:ext cx="2536826" cy="4764"/>
          </a:xfrm>
          <a:prstGeom prst="line">
            <a:avLst/>
          </a:prstGeom>
          <a:ln w="101600">
            <a:solidFill>
              <a:srgbClr val="4F81BD"/>
            </a:solidFill>
            <a:tailEnd type="triangle"/>
          </a:ln>
        </p:spPr>
        <p:txBody>
          <a:bodyPr lIns="45719" rIns="45719"/>
          <a:lstStyle/>
          <a:p>
            <a:pPr/>
          </a:p>
        </p:txBody>
      </p:sp>
      <p:sp>
        <p:nvSpPr>
          <p:cNvPr id="465" name="Line"/>
          <p:cNvSpPr/>
          <p:nvPr/>
        </p:nvSpPr>
        <p:spPr>
          <a:xfrm>
            <a:off x="8509000" y="3086099"/>
            <a:ext cx="2559051" cy="1589"/>
          </a:xfrm>
          <a:prstGeom prst="line">
            <a:avLst/>
          </a:prstGeom>
          <a:ln w="101600">
            <a:solidFill>
              <a:srgbClr val="FFFFFF"/>
            </a:solidFill>
            <a:tailEnd type="triangle"/>
          </a:ln>
        </p:spPr>
        <p:txBody>
          <a:bodyPr lIns="45719" rIns="45719"/>
          <a:lstStyle/>
          <a:p>
            <a:pPr/>
          </a:p>
        </p:txBody>
      </p:sp>
      <p:sp>
        <p:nvSpPr>
          <p:cNvPr id="466" name="Line"/>
          <p:cNvSpPr/>
          <p:nvPr/>
        </p:nvSpPr>
        <p:spPr>
          <a:xfrm>
            <a:off x="6056312" y="3084512"/>
            <a:ext cx="2516188" cy="4764"/>
          </a:xfrm>
          <a:prstGeom prst="line">
            <a:avLst/>
          </a:prstGeom>
          <a:ln w="101600">
            <a:solidFill>
              <a:srgbClr val="4F81BD"/>
            </a:solidFill>
            <a:tailEnd type="triangle"/>
          </a:ln>
        </p:spPr>
        <p:txBody>
          <a:bodyPr lIns="45719" rIns="45719"/>
          <a:lstStyle/>
          <a:p>
            <a:pPr/>
          </a:p>
        </p:txBody>
      </p:sp>
      <p:sp>
        <p:nvSpPr>
          <p:cNvPr id="467" name="Line"/>
          <p:cNvSpPr/>
          <p:nvPr/>
        </p:nvSpPr>
        <p:spPr>
          <a:xfrm>
            <a:off x="3570287" y="3086099"/>
            <a:ext cx="2617788" cy="1589"/>
          </a:xfrm>
          <a:prstGeom prst="line">
            <a:avLst/>
          </a:prstGeom>
          <a:ln w="101600">
            <a:solidFill>
              <a:srgbClr val="FFFFFF"/>
            </a:solidFill>
            <a:tailEnd type="triangle"/>
          </a:ln>
        </p:spPr>
        <p:txBody>
          <a:bodyPr lIns="45719" rIns="45719"/>
          <a:lstStyle/>
          <a:p>
            <a:pPr/>
          </a:p>
        </p:txBody>
      </p:sp>
      <p:sp>
        <p:nvSpPr>
          <p:cNvPr id="468" name="Rounded Rectangle"/>
          <p:cNvSpPr/>
          <p:nvPr/>
        </p:nvSpPr>
        <p:spPr>
          <a:xfrm>
            <a:off x="6019800" y="6934200"/>
            <a:ext cx="12379325" cy="2152650"/>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69" name="Ceci est votre plan d’affaires"/>
          <p:cNvSpPr txBox="1"/>
          <p:nvPr/>
        </p:nvSpPr>
        <p:spPr>
          <a:xfrm>
            <a:off x="6027737" y="7258050"/>
            <a:ext cx="12326939" cy="1120657"/>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600"/>
            </a:lvl1pPr>
          </a:lstStyle>
          <a:p>
            <a:pPr/>
            <a:r>
              <a:t>Ceci est votre plan d’affaires </a:t>
            </a:r>
          </a:p>
        </p:txBody>
      </p:sp>
      <p:sp>
        <p:nvSpPr>
          <p:cNvPr id="470" name="Arrow"/>
          <p:cNvSpPr/>
          <p:nvPr/>
        </p:nvSpPr>
        <p:spPr>
          <a:xfrm>
            <a:off x="4443412" y="4476750"/>
            <a:ext cx="15205076" cy="968375"/>
          </a:xfrm>
          <a:prstGeom prst="rightArrow">
            <a:avLst>
              <a:gd name="adj1" fmla="val 42787"/>
              <a:gd name="adj2" fmla="val 46596"/>
            </a:avLst>
          </a:prstGeom>
          <a:gradFill>
            <a:gsLst>
              <a:gs pos="0">
                <a:srgbClr val="3F80CD"/>
              </a:gs>
              <a:gs pos="100000">
                <a:srgbClr val="9BC1FF"/>
              </a:gs>
            </a:gsLst>
            <a:lin ang="16200000"/>
          </a:gradFill>
          <a:ln w="12700">
            <a:solidFill>
              <a:srgbClr val="4A7EBB"/>
            </a:solidFill>
          </a:ln>
          <a:effectLst>
            <a:outerShdw sx="100000" sy="100000" kx="0" ky="0" algn="b" rotWithShape="0" blurRad="76200" dist="38100" dir="5400000">
              <a:srgbClr val="808080">
                <a:alpha val="34994"/>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71"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73" name="Rectangle"/>
          <p:cNvSpPr/>
          <p:nvPr/>
        </p:nvSpPr>
        <p:spPr>
          <a:xfrm>
            <a:off x="3594100" y="1555750"/>
            <a:ext cx="17208500" cy="18129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74"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475"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476"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477"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478" name="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TT</a:t>
            </a:r>
          </a:p>
        </p:txBody>
      </p:sp>
      <p:sp>
        <p:nvSpPr>
          <p:cNvPr id="479"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480"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481"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482" name="Rounded Rectangle"/>
          <p:cNvSpPr/>
          <p:nvPr/>
        </p:nvSpPr>
        <p:spPr>
          <a:xfrm>
            <a:off x="3571875" y="6923087"/>
            <a:ext cx="17297400" cy="175577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83" name="Team Trainer (TT) – Team Coordinator (TC)"/>
          <p:cNvSpPr txBox="1"/>
          <p:nvPr/>
        </p:nvSpPr>
        <p:spPr>
          <a:xfrm>
            <a:off x="3078162" y="6980237"/>
            <a:ext cx="18289588" cy="1096088"/>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lnSpc>
                <a:spcPct val="130000"/>
              </a:lnSpc>
              <a:defRPr b="1" sz="6400"/>
            </a:lvl1pPr>
          </a:lstStyle>
          <a:p>
            <a:pPr/>
            <a:r>
              <a:t>Team Trainer (TT) – Team Coordinator (TC)</a:t>
            </a:r>
          </a:p>
        </p:txBody>
      </p:sp>
      <p:sp>
        <p:nvSpPr>
          <p:cNvPr id="484"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86" name="Rounded Rectangle"/>
          <p:cNvSpPr/>
          <p:nvPr/>
        </p:nvSpPr>
        <p:spPr>
          <a:xfrm>
            <a:off x="5578475" y="6694487"/>
            <a:ext cx="13265150" cy="2968626"/>
          </a:xfrm>
          <a:prstGeom prst="roundRect">
            <a:avLst>
              <a:gd name="adj" fmla="val 8333"/>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87" name="Ne vous contentez pas du minimum"/>
          <p:cNvSpPr txBox="1"/>
          <p:nvPr/>
        </p:nvSpPr>
        <p:spPr>
          <a:xfrm>
            <a:off x="6029325" y="7010400"/>
            <a:ext cx="12325350" cy="2235764"/>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lvl1pPr algn="ctr" defTabSz="457200">
              <a:defRPr b="1" sz="7200"/>
            </a:lvl1pPr>
          </a:lstStyle>
          <a:p>
            <a:pPr/>
            <a:r>
              <a:t>Ne vous contentez pas du minimum</a:t>
            </a:r>
          </a:p>
        </p:txBody>
      </p:sp>
      <p:sp>
        <p:nvSpPr>
          <p:cNvPr id="488"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489"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490"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491"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492" name="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TT</a:t>
            </a:r>
          </a:p>
        </p:txBody>
      </p:sp>
      <p:sp>
        <p:nvSpPr>
          <p:cNvPr id="493"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494"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495"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496"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498" name="Rounded Rectangle"/>
          <p:cNvSpPr/>
          <p:nvPr/>
        </p:nvSpPr>
        <p:spPr>
          <a:xfrm>
            <a:off x="4622800" y="5794375"/>
            <a:ext cx="15227300" cy="5283200"/>
          </a:xfrm>
          <a:prstGeom prst="roundRect">
            <a:avLst>
              <a:gd name="adj" fmla="val 4861"/>
            </a:avLst>
          </a:prstGeom>
          <a:solidFill>
            <a:srgbClr val="FFFFFF"/>
          </a:solidFill>
          <a:ln w="12700">
            <a:solidFill>
              <a:srgbClr val="FFFFFF"/>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499"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500"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501"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502"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503" name="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TT</a:t>
            </a:r>
          </a:p>
        </p:txBody>
      </p:sp>
      <p:sp>
        <p:nvSpPr>
          <p:cNvPr id="504"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505"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506"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507"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
        <p:nvSpPr>
          <p:cNvPr id="508" name="Il est plus important d’avoir une entreprise en santé que de faire le minimum simplement pour mériter le prochain échelon ou promotion!"/>
          <p:cNvSpPr txBox="1"/>
          <p:nvPr/>
        </p:nvSpPr>
        <p:spPr>
          <a:xfrm>
            <a:off x="4610100" y="6350000"/>
            <a:ext cx="15227300" cy="396587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lgn="ctr" defTabSz="914400">
              <a:defRPr b="1" sz="6500"/>
            </a:pPr>
            <a:r>
              <a:t>Il est plus important d</a:t>
            </a:r>
            <a:r>
              <a:t>’</a:t>
            </a:r>
            <a:r>
              <a:t>avoir une entreprise en santé que de faire le minimum simplement pour mériter</a:t>
            </a:r>
            <a:br/>
            <a:r>
              <a:t>le prochain échelon ou promotion!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510" name="Rectangle"/>
          <p:cNvSpPr/>
          <p:nvPr/>
        </p:nvSpPr>
        <p:spPr>
          <a:xfrm>
            <a:off x="3594100" y="1504950"/>
            <a:ext cx="3857625" cy="18637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grpSp>
        <p:nvGrpSpPr>
          <p:cNvPr id="513" name="Group"/>
          <p:cNvGrpSpPr/>
          <p:nvPr/>
        </p:nvGrpSpPr>
        <p:grpSpPr>
          <a:xfrm>
            <a:off x="4606901" y="4600551"/>
            <a:ext cx="1828755" cy="1828755"/>
            <a:chOff x="-23" y="-23"/>
            <a:chExt cx="1828753" cy="1828753"/>
          </a:xfrm>
        </p:grpSpPr>
        <p:sp>
          <p:nvSpPr>
            <p:cNvPr id="511" name="Circle"/>
            <p:cNvSpPr/>
            <p:nvPr/>
          </p:nvSpPr>
          <p:spPr>
            <a:xfrm>
              <a:off x="-24" y="-24"/>
              <a:ext cx="1828755" cy="1828755"/>
            </a:xfrm>
            <a:prstGeom prst="ellipse">
              <a:avLst/>
            </a:prstGeom>
            <a:gradFill flip="none" rotWithShape="1">
              <a:gsLst>
                <a:gs pos="0">
                  <a:srgbClr val="3F80CD"/>
                </a:gs>
                <a:gs pos="100000">
                  <a:srgbClr val="9BC1FF"/>
                </a:gs>
              </a:gsLst>
              <a:lin ang="16200000" scaled="0"/>
            </a:gradFill>
            <a:ln w="12700" cap="flat">
              <a:solidFill>
                <a:srgbClr val="4A7EBB"/>
              </a:solidFill>
              <a:prstDash val="solid"/>
              <a:round/>
            </a:ln>
            <a:effectLst>
              <a:outerShdw sx="100000" sy="100000" kx="0" ky="0" algn="b" rotWithShape="0" blurRad="76200" dist="38100" dir="5400000">
                <a:srgbClr val="808080">
                  <a:alpha val="34994"/>
                </a:srgbClr>
              </a:outerShdw>
            </a:effectLst>
          </p:spPr>
          <p:txBody>
            <a:bodyPr wrap="square" lIns="71436" tIns="71436" rIns="71436" bIns="71436" numCol="1" anchor="ctr">
              <a:noAutofit/>
            </a:bodyPr>
            <a:lstStyle/>
            <a:p>
              <a:pPr>
                <a:defRPr>
                  <a:latin typeface="Helvetica Light"/>
                  <a:ea typeface="Helvetica Light"/>
                  <a:cs typeface="Helvetica Light"/>
                  <a:sym typeface="Helvetica Light"/>
                </a:defRPr>
              </a:pPr>
            </a:p>
          </p:txBody>
        </p:sp>
        <p:sp>
          <p:nvSpPr>
            <p:cNvPr id="512" name="TT"/>
            <p:cNvSpPr txBox="1"/>
            <p:nvPr/>
          </p:nvSpPr>
          <p:spPr>
            <a:xfrm>
              <a:off x="268288" y="511811"/>
              <a:ext cx="1292226" cy="805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ctr">
              <a:spAutoFit/>
            </a:bodyPr>
            <a:lstStyle>
              <a:lvl1pPr algn="ctr" defTabSz="457200">
                <a:defRPr b="1" sz="4000">
                  <a:solidFill>
                    <a:srgbClr val="FFFFFF"/>
                  </a:solidFill>
                  <a:latin typeface="Calibri"/>
                  <a:ea typeface="Calibri"/>
                  <a:cs typeface="Calibri"/>
                  <a:sym typeface="Calibri"/>
                </a:defRPr>
              </a:lvl1pPr>
            </a:lstStyle>
            <a:p>
              <a:pPr/>
              <a:r>
                <a:t>TT</a:t>
              </a:r>
            </a:p>
          </p:txBody>
        </p:sp>
      </p:grpSp>
      <p:sp>
        <p:nvSpPr>
          <p:cNvPr id="514" name="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TT</a:t>
            </a:r>
          </a:p>
        </p:txBody>
      </p:sp>
      <p:sp>
        <p:nvSpPr>
          <p:cNvPr id="515"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516"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517"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518"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519"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520"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521"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522"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524" name="Rectangle"/>
          <p:cNvSpPr/>
          <p:nvPr/>
        </p:nvSpPr>
        <p:spPr>
          <a:xfrm>
            <a:off x="3594100" y="1504950"/>
            <a:ext cx="3857625" cy="18637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525" name="Q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QTT</a:t>
            </a:r>
          </a:p>
        </p:txBody>
      </p:sp>
      <p:sp>
        <p:nvSpPr>
          <p:cNvPr id="526"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527"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528"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529"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530"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531"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532"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533"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
        <p:nvSpPr>
          <p:cNvPr id="534" name="Pour devenir Qualified Team Trainer  vous devez avoir au moins…"/>
          <p:cNvSpPr txBox="1"/>
          <p:nvPr/>
        </p:nvSpPr>
        <p:spPr>
          <a:xfrm>
            <a:off x="2168525" y="5505215"/>
            <a:ext cx="20043775" cy="4410545"/>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algn="ctr" defTabSz="914400">
              <a:defRPr b="1" sz="6000">
                <a:solidFill>
                  <a:srgbClr val="FFFFFF"/>
                </a:solidFill>
              </a:defRPr>
            </a:pPr>
            <a:r>
              <a:t>Pour devenir </a:t>
            </a:r>
            <a:r>
              <a:rPr>
                <a:solidFill>
                  <a:srgbClr val="6BC6C6"/>
                </a:solidFill>
              </a:rPr>
              <a:t>Qualified Team Trainer </a:t>
            </a:r>
            <a:br>
              <a:rPr>
                <a:solidFill>
                  <a:srgbClr val="6BC6C6"/>
                </a:solidFill>
              </a:rPr>
            </a:br>
            <a:r>
              <a:t>vous devez avoir au moins </a:t>
            </a:r>
          </a:p>
          <a:p>
            <a:pPr algn="ctr" defTabSz="914400">
              <a:defRPr b="1" sz="11400">
                <a:solidFill>
                  <a:srgbClr val="6BC6C6"/>
                </a:solidFill>
              </a:defRPr>
            </a:pPr>
            <a:r>
              <a:t>7 points client</a:t>
            </a:r>
          </a:p>
          <a:p>
            <a:pPr algn="ctr" defTabSz="914400">
              <a:defRPr sz="6000">
                <a:solidFill>
                  <a:srgbClr val="FFFFFF"/>
                </a:solidFill>
              </a:defRPr>
            </a:pPr>
            <a:r>
              <a:t>a</a:t>
            </a:r>
            <a:r>
              <a:t>vec au moins 3 services.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536" name="Rectangle"/>
          <p:cNvSpPr/>
          <p:nvPr/>
        </p:nvSpPr>
        <p:spPr>
          <a:xfrm>
            <a:off x="7975600" y="1504950"/>
            <a:ext cx="4022725" cy="18637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537" name="Q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QTT</a:t>
            </a:r>
          </a:p>
        </p:txBody>
      </p:sp>
      <p:sp>
        <p:nvSpPr>
          <p:cNvPr id="538"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539"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540"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541"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542" name="Line"/>
          <p:cNvSpPr/>
          <p:nvPr/>
        </p:nvSpPr>
        <p:spPr>
          <a:xfrm flipV="1">
            <a:off x="11772900" y="3348037"/>
            <a:ext cx="4740276" cy="1589"/>
          </a:xfrm>
          <a:prstGeom prst="line">
            <a:avLst/>
          </a:prstGeom>
          <a:ln w="152400">
            <a:solidFill>
              <a:srgbClr val="FFFFFF"/>
            </a:solidFill>
            <a:tailEnd type="triangle"/>
          </a:ln>
        </p:spPr>
        <p:txBody>
          <a:bodyPr lIns="45719" rIns="45719"/>
          <a:lstStyle/>
          <a:p>
            <a:pPr/>
          </a:p>
        </p:txBody>
      </p:sp>
      <p:sp>
        <p:nvSpPr>
          <p:cNvPr id="543"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544"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545"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
        <p:nvSpPr>
          <p:cNvPr id="546" name="Line"/>
          <p:cNvSpPr/>
          <p:nvPr/>
        </p:nvSpPr>
        <p:spPr>
          <a:xfrm flipH="1" flipV="1">
            <a:off x="16594138" y="9253537"/>
            <a:ext cx="1731963" cy="2514601"/>
          </a:xfrm>
          <a:prstGeom prst="line">
            <a:avLst/>
          </a:prstGeom>
          <a:ln w="114300">
            <a:solidFill>
              <a:srgbClr val="67C8C6"/>
            </a:solidFill>
            <a:bevel/>
          </a:ln>
          <a:effectLst>
            <a:outerShdw sx="100000" sy="100000" kx="0" ky="0" algn="b" rotWithShape="0" blurRad="50800" dist="25400" dir="5400000">
              <a:srgbClr val="808080">
                <a:alpha val="50000"/>
              </a:srgbClr>
            </a:outerShdw>
          </a:effectLst>
        </p:spPr>
        <p:txBody>
          <a:bodyPr lIns="45719" rIns="45719"/>
          <a:lstStyle/>
          <a:p>
            <a:pPr/>
          </a:p>
        </p:txBody>
      </p:sp>
      <p:sp>
        <p:nvSpPr>
          <p:cNvPr id="547" name="Line"/>
          <p:cNvSpPr/>
          <p:nvPr/>
        </p:nvSpPr>
        <p:spPr>
          <a:xfrm flipV="1">
            <a:off x="15068549" y="9498012"/>
            <a:ext cx="1392238" cy="2397126"/>
          </a:xfrm>
          <a:prstGeom prst="line">
            <a:avLst/>
          </a:prstGeom>
          <a:ln w="114300">
            <a:solidFill>
              <a:srgbClr val="67C8C6"/>
            </a:solidFill>
            <a:bevel/>
          </a:ln>
          <a:effectLst>
            <a:outerShdw sx="100000" sy="100000" kx="0" ky="0" algn="b" rotWithShape="0" blurRad="50800" dist="25400" dir="5400000">
              <a:srgbClr val="808080">
                <a:alpha val="50000"/>
              </a:srgbClr>
            </a:outerShdw>
          </a:effectLst>
        </p:spPr>
        <p:txBody>
          <a:bodyPr lIns="45719" rIns="45719"/>
          <a:lstStyle/>
          <a:p>
            <a:pPr/>
          </a:p>
        </p:txBody>
      </p:sp>
      <p:sp>
        <p:nvSpPr>
          <p:cNvPr id="548" name="Pour devenir Executive Team Trainer vous devez avoir au minimum"/>
          <p:cNvSpPr txBox="1"/>
          <p:nvPr/>
        </p:nvSpPr>
        <p:spPr>
          <a:xfrm>
            <a:off x="2600325" y="4727399"/>
            <a:ext cx="19246850" cy="784577"/>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algn="ctr" defTabSz="914400">
              <a:defRPr sz="4500">
                <a:solidFill>
                  <a:srgbClr val="FFFFFF"/>
                </a:solidFill>
              </a:defRPr>
            </a:pPr>
            <a:r>
              <a:t>Pour devenir </a:t>
            </a:r>
            <a:r>
              <a:rPr>
                <a:solidFill>
                  <a:srgbClr val="67C8C6"/>
                </a:solidFill>
              </a:rPr>
              <a:t>Executive Team Trainer </a:t>
            </a:r>
            <a:r>
              <a:t>vous devez avoir au minimum</a:t>
            </a:r>
          </a:p>
        </p:txBody>
      </p:sp>
      <p:grpSp>
        <p:nvGrpSpPr>
          <p:cNvPr id="551" name="Group"/>
          <p:cNvGrpSpPr/>
          <p:nvPr/>
        </p:nvGrpSpPr>
        <p:grpSpPr>
          <a:xfrm>
            <a:off x="6538912" y="8134350"/>
            <a:ext cx="2459038" cy="2459038"/>
            <a:chOff x="0" y="0"/>
            <a:chExt cx="2459037" cy="2459037"/>
          </a:xfrm>
        </p:grpSpPr>
        <p:sp>
          <p:nvSpPr>
            <p:cNvPr id="549" name="Circle"/>
            <p:cNvSpPr/>
            <p:nvPr/>
          </p:nvSpPr>
          <p:spPr>
            <a:xfrm>
              <a:off x="0" y="0"/>
              <a:ext cx="2459038" cy="2459038"/>
            </a:xfrm>
            <a:prstGeom prst="ellipse">
              <a:avLst/>
            </a:prstGeom>
            <a:solidFill>
              <a:srgbClr val="FFFFFF"/>
            </a:solidFill>
            <a:ln w="12700" cap="flat">
              <a:noFill/>
              <a:miter lim="400000"/>
            </a:ln>
            <a:effectLst>
              <a:outerShdw sx="100000" sy="100000" kx="0" ky="0" algn="b" rotWithShape="0" blurRad="38100" dist="25400" dir="5400000">
                <a:srgbClr val="808080">
                  <a:alpha val="50000"/>
                </a:srgbClr>
              </a:outerShdw>
            </a:effectLst>
          </p:spPr>
          <p:txBody>
            <a:bodyPr wrap="square" lIns="71436" tIns="71436" rIns="71436" bIns="71436" numCol="1" anchor="ctr">
              <a:noAutofit/>
            </a:bodyPr>
            <a:lstStyle/>
            <a:p>
              <a:pPr algn="ctr" defTabSz="825500">
                <a:defRPr sz="3200">
                  <a:solidFill>
                    <a:srgbClr val="FFFFFF"/>
                  </a:solidFill>
                </a:defRPr>
              </a:pPr>
            </a:p>
          </p:txBody>
        </p:sp>
        <p:sp>
          <p:nvSpPr>
            <p:cNvPr id="550" name="VOUS25"/>
            <p:cNvSpPr txBox="1"/>
            <p:nvPr/>
          </p:nvSpPr>
          <p:spPr>
            <a:xfrm>
              <a:off x="3174" y="460374"/>
              <a:ext cx="2452688" cy="18012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8" tIns="121918" rIns="121918" bIns="121918" numCol="1" anchor="t">
              <a:spAutoFit/>
            </a:bodyPr>
            <a:lstStyle/>
            <a:p>
              <a:pPr algn="ctr" defTabSz="825500">
                <a:lnSpc>
                  <a:spcPct val="80000"/>
                </a:lnSpc>
                <a:defRPr sz="6000">
                  <a:solidFill>
                    <a:srgbClr val="102C53"/>
                  </a:solidFill>
                </a:defRPr>
              </a:pPr>
              <a:r>
                <a:t>VOUS</a:t>
              </a:r>
              <a:r>
                <a:rPr b="1"/>
                <a:t>25</a:t>
              </a:r>
            </a:p>
          </p:txBody>
        </p:sp>
      </p:grpSp>
      <p:sp>
        <p:nvSpPr>
          <p:cNvPr id="552" name="OU"/>
          <p:cNvSpPr txBox="1"/>
          <p:nvPr/>
        </p:nvSpPr>
        <p:spPr>
          <a:xfrm>
            <a:off x="10475914" y="8657873"/>
            <a:ext cx="1870073" cy="1413579"/>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lvl1pPr algn="ctr" defTabSz="914400">
              <a:defRPr b="1" sz="9000">
                <a:solidFill>
                  <a:srgbClr val="FFFFFF"/>
                </a:solidFill>
              </a:defRPr>
            </a:lvl1pPr>
          </a:lstStyle>
          <a:p>
            <a:pPr/>
            <a:r>
              <a:t>OU</a:t>
            </a:r>
          </a:p>
        </p:txBody>
      </p:sp>
      <p:sp>
        <p:nvSpPr>
          <p:cNvPr id="553" name="7 points client personnels…"/>
          <p:cNvSpPr txBox="1"/>
          <p:nvPr/>
        </p:nvSpPr>
        <p:spPr>
          <a:xfrm>
            <a:off x="12850038" y="6543041"/>
            <a:ext cx="7523124" cy="1380806"/>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lgn="ctr" defTabSz="914400">
              <a:lnSpc>
                <a:spcPct val="90000"/>
              </a:lnSpc>
              <a:defRPr b="1" sz="4500">
                <a:solidFill>
                  <a:srgbClr val="67C8C6"/>
                </a:solidFill>
              </a:defRPr>
            </a:pPr>
            <a:r>
              <a:t>7 points client personnels </a:t>
            </a:r>
          </a:p>
          <a:p>
            <a:pPr algn="ctr" defTabSz="914400">
              <a:lnSpc>
                <a:spcPct val="90000"/>
              </a:lnSpc>
              <a:defRPr b="1" sz="4500">
                <a:solidFill>
                  <a:srgbClr val="67C8C6"/>
                </a:solidFill>
              </a:defRPr>
            </a:pPr>
            <a:r>
              <a:t>PLUS 2 </a:t>
            </a:r>
            <a:r>
              <a:t>branches de </a:t>
            </a:r>
            <a:r>
              <a:t>QTT</a:t>
            </a:r>
          </a:p>
        </p:txBody>
      </p:sp>
      <p:sp>
        <p:nvSpPr>
          <p:cNvPr id="554" name="25 points client personnels"/>
          <p:cNvSpPr txBox="1"/>
          <p:nvPr/>
        </p:nvSpPr>
        <p:spPr>
          <a:xfrm>
            <a:off x="5578475" y="6594634"/>
            <a:ext cx="4327525" cy="1380807"/>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lvl1pPr algn="ctr" defTabSz="914400">
              <a:lnSpc>
                <a:spcPct val="90000"/>
              </a:lnSpc>
              <a:defRPr b="1" sz="4500">
                <a:solidFill>
                  <a:srgbClr val="67C8C6"/>
                </a:solidFill>
              </a:defRPr>
            </a:lvl1pPr>
          </a:lstStyle>
          <a:p>
            <a:pPr/>
            <a:r>
              <a:t>25 points client personnels</a:t>
            </a:r>
          </a:p>
        </p:txBody>
      </p:sp>
      <p:grpSp>
        <p:nvGrpSpPr>
          <p:cNvPr id="557" name="Group"/>
          <p:cNvGrpSpPr/>
          <p:nvPr/>
        </p:nvGrpSpPr>
        <p:grpSpPr>
          <a:xfrm>
            <a:off x="15381287" y="8134350"/>
            <a:ext cx="2460626" cy="2667539"/>
            <a:chOff x="0" y="0"/>
            <a:chExt cx="2460625" cy="2667538"/>
          </a:xfrm>
        </p:grpSpPr>
        <p:sp>
          <p:nvSpPr>
            <p:cNvPr id="555" name="Circle"/>
            <p:cNvSpPr/>
            <p:nvPr/>
          </p:nvSpPr>
          <p:spPr>
            <a:xfrm>
              <a:off x="0" y="0"/>
              <a:ext cx="2460625" cy="2459038"/>
            </a:xfrm>
            <a:prstGeom prst="ellipse">
              <a:avLst/>
            </a:prstGeom>
            <a:solidFill>
              <a:srgbClr val="FFFFFF"/>
            </a:solidFill>
            <a:ln w="12700" cap="flat">
              <a:noFill/>
              <a:miter lim="400000"/>
            </a:ln>
            <a:effectLst>
              <a:outerShdw sx="100000" sy="100000" kx="0" ky="0" algn="b" rotWithShape="0" blurRad="38100" dist="25400" dir="5400000">
                <a:srgbClr val="808080">
                  <a:alpha val="50000"/>
                </a:srgbClr>
              </a:outerShdw>
            </a:effectLst>
          </p:spPr>
          <p:txBody>
            <a:bodyPr wrap="square" lIns="71436" tIns="71436" rIns="71436" bIns="71436" numCol="1" anchor="ctr">
              <a:noAutofit/>
            </a:bodyPr>
            <a:lstStyle/>
            <a:p>
              <a:pPr algn="ctr" defTabSz="825500">
                <a:defRPr sz="3200">
                  <a:solidFill>
                    <a:srgbClr val="FFFFFF"/>
                  </a:solidFill>
                </a:defRPr>
              </a:pPr>
            </a:p>
          </p:txBody>
        </p:sp>
        <p:sp>
          <p:nvSpPr>
            <p:cNvPr id="556" name="VOUS…"/>
            <p:cNvSpPr txBox="1"/>
            <p:nvPr/>
          </p:nvSpPr>
          <p:spPr>
            <a:xfrm>
              <a:off x="3174" y="344487"/>
              <a:ext cx="2454277" cy="23230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8" tIns="121918" rIns="121918" bIns="121918" numCol="1" anchor="t">
              <a:spAutoFit/>
            </a:bodyPr>
            <a:lstStyle/>
            <a:p>
              <a:pPr algn="ctr" defTabSz="825500">
                <a:lnSpc>
                  <a:spcPct val="80000"/>
                </a:lnSpc>
                <a:defRPr sz="5200">
                  <a:solidFill>
                    <a:srgbClr val="102C53"/>
                  </a:solidFill>
                </a:defRPr>
              </a:pPr>
              <a:r>
                <a:t>VOUS</a:t>
              </a:r>
            </a:p>
            <a:p>
              <a:pPr algn="ctr" defTabSz="825500">
                <a:lnSpc>
                  <a:spcPct val="80000"/>
                </a:lnSpc>
                <a:defRPr sz="5200">
                  <a:solidFill>
                    <a:srgbClr val="102C53"/>
                  </a:solidFill>
                </a:defRPr>
              </a:pPr>
              <a:r>
                <a:t>QTT</a:t>
              </a:r>
              <a:br/>
              <a:r>
                <a:rPr b="1" sz="6000"/>
                <a:t>7</a:t>
              </a:r>
            </a:p>
          </p:txBody>
        </p:sp>
      </p:grpSp>
      <p:grpSp>
        <p:nvGrpSpPr>
          <p:cNvPr id="560" name="Group"/>
          <p:cNvGrpSpPr/>
          <p:nvPr/>
        </p:nvGrpSpPr>
        <p:grpSpPr>
          <a:xfrm>
            <a:off x="13949362" y="10815637"/>
            <a:ext cx="1870076" cy="1870076"/>
            <a:chOff x="0" y="0"/>
            <a:chExt cx="1870075" cy="1870075"/>
          </a:xfrm>
        </p:grpSpPr>
        <p:sp>
          <p:nvSpPr>
            <p:cNvPr id="558" name="Circle"/>
            <p:cNvSpPr/>
            <p:nvPr/>
          </p:nvSpPr>
          <p:spPr>
            <a:xfrm>
              <a:off x="0" y="0"/>
              <a:ext cx="1870075" cy="1870076"/>
            </a:xfrm>
            <a:prstGeom prst="ellipse">
              <a:avLst/>
            </a:prstGeom>
            <a:solidFill>
              <a:srgbClr val="FFFFFF"/>
            </a:solidFill>
            <a:ln w="12700" cap="flat">
              <a:noFill/>
              <a:miter lim="400000"/>
            </a:ln>
            <a:effectLst>
              <a:outerShdw sx="100000" sy="100000" kx="0" ky="0" algn="b" rotWithShape="0" blurRad="38100" dist="25400" dir="5400000">
                <a:srgbClr val="808080">
                  <a:alpha val="50000"/>
                </a:srgbClr>
              </a:outerShdw>
            </a:effectLst>
          </p:spPr>
          <p:txBody>
            <a:bodyPr wrap="square" lIns="71436" tIns="71436" rIns="71436" bIns="71436" numCol="1" anchor="ctr">
              <a:noAutofit/>
            </a:bodyPr>
            <a:lstStyle/>
            <a:p>
              <a:pPr algn="ctr" defTabSz="825500">
                <a:defRPr sz="3200">
                  <a:solidFill>
                    <a:srgbClr val="FFFFFF"/>
                  </a:solidFill>
                </a:defRPr>
              </a:pPr>
            </a:p>
          </p:txBody>
        </p:sp>
        <p:sp>
          <p:nvSpPr>
            <p:cNvPr id="559" name="QTT 7"/>
            <p:cNvSpPr txBox="1"/>
            <p:nvPr/>
          </p:nvSpPr>
          <p:spPr>
            <a:xfrm>
              <a:off x="3175" y="138112"/>
              <a:ext cx="1863725" cy="1709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8" tIns="121918" rIns="121918" bIns="121918" numCol="1" anchor="t">
              <a:spAutoFit/>
            </a:bodyPr>
            <a:lstStyle/>
            <a:p>
              <a:pPr algn="ctr" defTabSz="825500">
                <a:lnSpc>
                  <a:spcPct val="80000"/>
                </a:lnSpc>
                <a:defRPr sz="5200">
                  <a:solidFill>
                    <a:srgbClr val="102C53"/>
                  </a:solidFill>
                </a:defRPr>
              </a:pPr>
              <a:r>
                <a:t>QTT</a:t>
              </a:r>
              <a:br/>
              <a:r>
                <a:rPr b="1" sz="6000"/>
                <a:t>7</a:t>
              </a:r>
            </a:p>
          </p:txBody>
        </p:sp>
      </p:grpSp>
      <p:grpSp>
        <p:nvGrpSpPr>
          <p:cNvPr id="563" name="Group"/>
          <p:cNvGrpSpPr/>
          <p:nvPr/>
        </p:nvGrpSpPr>
        <p:grpSpPr>
          <a:xfrm>
            <a:off x="17403762" y="10815637"/>
            <a:ext cx="1870076" cy="1870076"/>
            <a:chOff x="0" y="0"/>
            <a:chExt cx="1870075" cy="1870075"/>
          </a:xfrm>
        </p:grpSpPr>
        <p:sp>
          <p:nvSpPr>
            <p:cNvPr id="561" name="Circle"/>
            <p:cNvSpPr/>
            <p:nvPr/>
          </p:nvSpPr>
          <p:spPr>
            <a:xfrm>
              <a:off x="0" y="0"/>
              <a:ext cx="1870075" cy="1870076"/>
            </a:xfrm>
            <a:prstGeom prst="ellipse">
              <a:avLst/>
            </a:prstGeom>
            <a:solidFill>
              <a:srgbClr val="FFFFFF"/>
            </a:solidFill>
            <a:ln w="12700" cap="flat">
              <a:noFill/>
              <a:miter lim="400000"/>
            </a:ln>
            <a:effectLst>
              <a:outerShdw sx="100000" sy="100000" kx="0" ky="0" algn="b" rotWithShape="0" blurRad="38100" dist="25400" dir="5400000">
                <a:srgbClr val="808080">
                  <a:alpha val="50000"/>
                </a:srgbClr>
              </a:outerShdw>
            </a:effectLst>
          </p:spPr>
          <p:txBody>
            <a:bodyPr wrap="square" lIns="71436" tIns="71436" rIns="71436" bIns="71436" numCol="1" anchor="ctr">
              <a:noAutofit/>
            </a:bodyPr>
            <a:lstStyle/>
            <a:p>
              <a:pPr algn="ctr" defTabSz="825500">
                <a:defRPr sz="3200">
                  <a:solidFill>
                    <a:srgbClr val="FFFFFF"/>
                  </a:solidFill>
                </a:defRPr>
              </a:pPr>
            </a:p>
          </p:txBody>
        </p:sp>
        <p:sp>
          <p:nvSpPr>
            <p:cNvPr id="562" name="QTT 7"/>
            <p:cNvSpPr txBox="1"/>
            <p:nvPr/>
          </p:nvSpPr>
          <p:spPr>
            <a:xfrm>
              <a:off x="3175" y="138112"/>
              <a:ext cx="1863725" cy="1709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8" tIns="121918" rIns="121918" bIns="121918" numCol="1" anchor="t">
              <a:spAutoFit/>
            </a:bodyPr>
            <a:lstStyle/>
            <a:p>
              <a:pPr algn="ctr" defTabSz="825500">
                <a:lnSpc>
                  <a:spcPct val="80000"/>
                </a:lnSpc>
                <a:defRPr sz="5200">
                  <a:solidFill>
                    <a:srgbClr val="102C53"/>
                  </a:solidFill>
                </a:defRPr>
              </a:pPr>
              <a:r>
                <a:t>QTT</a:t>
              </a:r>
              <a:br/>
              <a:r>
                <a:rPr b="1" sz="6000"/>
                <a:t>7</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onfigurez  votre Boutique en ligne"/>
          <p:cNvSpPr txBox="1"/>
          <p:nvPr/>
        </p:nvSpPr>
        <p:spPr>
          <a:xfrm>
            <a:off x="67468" y="2726618"/>
            <a:ext cx="9110664" cy="4039307"/>
          </a:xfrm>
          <a:prstGeom prst="rect">
            <a:avLst/>
          </a:prstGeom>
          <a:ln w="12700">
            <a:miter lim="400000"/>
          </a:ln>
          <a:effectLst>
            <a:outerShdw sx="100000" sy="100000" kx="0" ky="0" algn="b" rotWithShape="0" blurRad="114300" dist="25400" dir="5400000">
              <a:srgbClr val="808080">
                <a:alpha val="34997"/>
              </a:srgbClr>
            </a:outerShdw>
          </a:effectLst>
          <a:extLst>
            <a:ext uri="{C572A759-6A51-4108-AA02-DFA0A04FC94B}">
              <ma14:wrappingTextBoxFlag xmlns:ma14="http://schemas.microsoft.com/office/mac/drawingml/2011/main" val="1"/>
            </a:ext>
          </a:extLst>
        </p:spPr>
        <p:txBody>
          <a:bodyPr lIns="76200" tIns="76200" rIns="76200" bIns="76200">
            <a:spAutoFit/>
          </a:bodyPr>
          <a:lstStyle/>
          <a:p>
            <a:pPr algn="ctr" defTabSz="457200">
              <a:defRPr sz="9000">
                <a:solidFill>
                  <a:srgbClr val="FFFFFF"/>
                </a:solidFill>
              </a:defRPr>
            </a:pPr>
            <a:r>
              <a:t>Configurez </a:t>
            </a:r>
            <a:br/>
            <a:r>
              <a:t>votre Boutique</a:t>
            </a:r>
            <a:br/>
            <a:r>
              <a:t>en ligne</a:t>
            </a:r>
          </a:p>
        </p:txBody>
      </p:sp>
      <p:sp>
        <p:nvSpPr>
          <p:cNvPr id="159" name="Connectez vous à votre Centre de soutien aux PEI et cliquez sur « Activez »"/>
          <p:cNvSpPr txBox="1"/>
          <p:nvPr/>
        </p:nvSpPr>
        <p:spPr>
          <a:xfrm>
            <a:off x="20637" y="7856308"/>
            <a:ext cx="8947151" cy="6687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457200">
              <a:defRPr sz="1800">
                <a:solidFill>
                  <a:srgbClr val="FFCD30"/>
                </a:solidFill>
              </a:defRPr>
            </a:pPr>
            <a:r>
              <a:t>Connectez vous à votre</a:t>
            </a:r>
            <a:br/>
            <a:r>
              <a:t>Centre de soutien aux PEI et cliquez sur « Activez »</a:t>
            </a:r>
          </a:p>
        </p:txBody>
      </p:sp>
      <p:pic>
        <p:nvPicPr>
          <p:cNvPr id="160" name="image4.png" descr="image4.png"/>
          <p:cNvPicPr>
            <a:picLocks noChangeAspect="1"/>
          </p:cNvPicPr>
          <p:nvPr/>
        </p:nvPicPr>
        <p:blipFill>
          <a:blip r:embed="rId2">
            <a:extLst/>
          </a:blip>
          <a:stretch>
            <a:fillRect/>
          </a:stretch>
        </p:blipFill>
        <p:spPr>
          <a:xfrm>
            <a:off x="2455862" y="9615487"/>
            <a:ext cx="4076701" cy="2768601"/>
          </a:xfrm>
          <a:prstGeom prst="rect">
            <a:avLst/>
          </a:prstGeom>
          <a:ln w="12700">
            <a:miter lim="400000"/>
          </a:ln>
        </p:spPr>
      </p:pic>
      <p:sp>
        <p:nvSpPr>
          <p:cNvPr id="161" name="Rectangle"/>
          <p:cNvSpPr/>
          <p:nvPr/>
        </p:nvSpPr>
        <p:spPr>
          <a:xfrm>
            <a:off x="4035425" y="11237912"/>
            <a:ext cx="1174750" cy="322263"/>
          </a:xfrm>
          <a:prstGeom prst="rect">
            <a:avLst/>
          </a:prstGeom>
          <a:ln w="12700">
            <a:solidFill>
              <a:srgbClr val="FFC000"/>
            </a:solidFill>
          </a:ln>
          <a:effectLst>
            <a:outerShdw sx="100000" sy="100000" kx="0" ky="0" algn="b" rotWithShape="0" blurRad="50800" dist="25400" dir="5400000">
              <a:srgbClr val="808080">
                <a:alpha val="50000"/>
              </a:srgbClr>
            </a:outerShdw>
          </a:effectLst>
        </p:spPr>
        <p:txBody>
          <a:bodyPr lIns="71436" tIns="71436" rIns="71436" bIns="71436" anchor="ctr"/>
          <a:lstStyle/>
          <a:p>
            <a:pPr algn="ctr" defTabSz="914400">
              <a:defRPr sz="3200">
                <a:solidFill>
                  <a:srgbClr val="FFFFFF"/>
                </a:solidFill>
              </a:defRPr>
            </a:pPr>
          </a:p>
        </p:txBody>
      </p:sp>
      <p:pic>
        <p:nvPicPr>
          <p:cNvPr id="162" name="Screen Shot 2018-10-25 at 10.43.34 AM.png" descr="Screen Shot 2018-10-25 at 10.43.34 AM.png"/>
          <p:cNvPicPr>
            <a:picLocks noChangeAspect="1"/>
          </p:cNvPicPr>
          <p:nvPr/>
        </p:nvPicPr>
        <p:blipFill>
          <a:blip r:embed="rId3">
            <a:extLst/>
          </a:blip>
          <a:stretch>
            <a:fillRect/>
          </a:stretch>
        </p:blipFill>
        <p:spPr>
          <a:xfrm>
            <a:off x="8750300" y="2360178"/>
            <a:ext cx="14437474" cy="80284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565" name="Rectangle"/>
          <p:cNvSpPr/>
          <p:nvPr/>
        </p:nvSpPr>
        <p:spPr>
          <a:xfrm>
            <a:off x="12274550" y="1504950"/>
            <a:ext cx="3857625" cy="18637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defTabSz="457200">
              <a:defRPr sz="3600">
                <a:solidFill>
                  <a:srgbClr val="FFFFFF"/>
                </a:solidFill>
                <a:latin typeface="Calibri"/>
                <a:ea typeface="Calibri"/>
                <a:cs typeface="Calibri"/>
                <a:sym typeface="Calibri"/>
              </a:defRPr>
            </a:pPr>
          </a:p>
        </p:txBody>
      </p:sp>
      <p:sp>
        <p:nvSpPr>
          <p:cNvPr id="566" name="QTT"/>
          <p:cNvSpPr txBox="1"/>
          <p:nvPr/>
        </p:nvSpPr>
        <p:spPr>
          <a:xfrm>
            <a:off x="3594100" y="1518923"/>
            <a:ext cx="38576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QTT</a:t>
            </a:r>
          </a:p>
        </p:txBody>
      </p:sp>
      <p:sp>
        <p:nvSpPr>
          <p:cNvPr id="567" name="ETT"/>
          <p:cNvSpPr txBox="1"/>
          <p:nvPr/>
        </p:nvSpPr>
        <p:spPr>
          <a:xfrm>
            <a:off x="7677150" y="1547498"/>
            <a:ext cx="4533900"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ETT</a:t>
            </a:r>
          </a:p>
        </p:txBody>
      </p:sp>
      <p:sp>
        <p:nvSpPr>
          <p:cNvPr id="568" name="ETL"/>
          <p:cNvSpPr txBox="1"/>
          <p:nvPr/>
        </p:nvSpPr>
        <p:spPr>
          <a:xfrm>
            <a:off x="12211050" y="1557023"/>
            <a:ext cx="43021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ETL</a:t>
            </a:r>
          </a:p>
        </p:txBody>
      </p:sp>
      <p:sp>
        <p:nvSpPr>
          <p:cNvPr id="569" name="TC"/>
          <p:cNvSpPr txBox="1"/>
          <p:nvPr/>
        </p:nvSpPr>
        <p:spPr>
          <a:xfrm>
            <a:off x="16513175" y="1506223"/>
            <a:ext cx="42894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TC</a:t>
            </a:r>
          </a:p>
        </p:txBody>
      </p:sp>
      <p:sp>
        <p:nvSpPr>
          <p:cNvPr id="570"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571" name="Line"/>
          <p:cNvSpPr/>
          <p:nvPr/>
        </p:nvSpPr>
        <p:spPr>
          <a:xfrm>
            <a:off x="7937500" y="3365500"/>
            <a:ext cx="4273550" cy="0"/>
          </a:xfrm>
          <a:prstGeom prst="line">
            <a:avLst/>
          </a:prstGeom>
          <a:ln w="152400">
            <a:solidFill>
              <a:srgbClr val="4F81BD"/>
            </a:solidFill>
            <a:tailEnd type="triangle"/>
          </a:ln>
        </p:spPr>
        <p:txBody>
          <a:bodyPr lIns="45719" rIns="45719"/>
          <a:lstStyle/>
          <a:p>
            <a:pPr/>
          </a:p>
        </p:txBody>
      </p:sp>
      <p:sp>
        <p:nvSpPr>
          <p:cNvPr id="572"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573"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574" name="PLAN DE RÉMUNÉRATION"/>
          <p:cNvSpPr txBox="1"/>
          <p:nvPr/>
        </p:nvSpPr>
        <p:spPr>
          <a:xfrm>
            <a:off x="3047999" y="352826"/>
            <a:ext cx="18288002" cy="1034248"/>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spAutoFit/>
          </a:bodyPr>
          <a:lstStyle>
            <a:lvl1pPr algn="ctr" defTabSz="457200">
              <a:defRPr sz="6000">
                <a:solidFill>
                  <a:srgbClr val="FFFFFF"/>
                </a:solidFill>
              </a:defRPr>
            </a:lvl1pPr>
          </a:lstStyle>
          <a:p>
            <a:pPr/>
            <a:r>
              <a:t>PLAN DE RÉMUNÉRATION</a:t>
            </a:r>
          </a:p>
        </p:txBody>
      </p:sp>
      <p:sp>
        <p:nvSpPr>
          <p:cNvPr id="575" name="Un minimum de 60 points client personnels OU 15 points client personnels plus 2 branches de ETT 7-7-7"/>
          <p:cNvSpPr txBox="1"/>
          <p:nvPr/>
        </p:nvSpPr>
        <p:spPr>
          <a:xfrm>
            <a:off x="1111250" y="6130821"/>
            <a:ext cx="11163300" cy="3822908"/>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defTabSz="914400">
              <a:defRPr b="1" sz="5400">
                <a:solidFill>
                  <a:srgbClr val="FFFFFF"/>
                </a:solidFill>
                <a:latin typeface="+mn-lt"/>
                <a:ea typeface="+mn-ea"/>
                <a:cs typeface="+mn-cs"/>
                <a:sym typeface="Helvetica"/>
              </a:defRPr>
            </a:pPr>
            <a:r>
              <a:t>Un minimum de </a:t>
            </a:r>
            <a:r>
              <a:rPr sz="6000">
                <a:solidFill>
                  <a:srgbClr val="58BEBA"/>
                </a:solidFill>
              </a:rPr>
              <a:t>60 points client personnels</a:t>
            </a:r>
            <a:r>
              <a:rPr b="0">
                <a:solidFill>
                  <a:srgbClr val="58BEBA"/>
                </a:solidFill>
                <a:latin typeface="Arial"/>
                <a:ea typeface="Arial"/>
                <a:cs typeface="Arial"/>
                <a:sym typeface="Arial"/>
              </a:rPr>
              <a:t> </a:t>
            </a:r>
            <a:r>
              <a:t>OU </a:t>
            </a:r>
            <a:r>
              <a:rPr sz="6000">
                <a:solidFill>
                  <a:srgbClr val="58BEBA"/>
                </a:solidFill>
              </a:rPr>
              <a:t>15 points client personnels plus 2 branches de ETT 7-7-7</a:t>
            </a:r>
          </a:p>
        </p:txBody>
      </p:sp>
      <p:sp>
        <p:nvSpPr>
          <p:cNvPr id="576" name="Line"/>
          <p:cNvSpPr/>
          <p:nvPr/>
        </p:nvSpPr>
        <p:spPr>
          <a:xfrm flipV="1">
            <a:off x="14816137" y="8945562"/>
            <a:ext cx="1" cy="1262063"/>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77" name="Line"/>
          <p:cNvSpPr/>
          <p:nvPr/>
        </p:nvSpPr>
        <p:spPr>
          <a:xfrm flipV="1">
            <a:off x="20961350" y="8474074"/>
            <a:ext cx="1" cy="2205039"/>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78" name="Line"/>
          <p:cNvSpPr/>
          <p:nvPr/>
        </p:nvSpPr>
        <p:spPr>
          <a:xfrm flipV="1">
            <a:off x="17832387" y="9234487"/>
            <a:ext cx="1" cy="1260476"/>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79" name="Line"/>
          <p:cNvSpPr/>
          <p:nvPr/>
        </p:nvSpPr>
        <p:spPr>
          <a:xfrm flipH="1" flipV="1">
            <a:off x="17829213" y="5343524"/>
            <a:ext cx="3114676" cy="2906714"/>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80" name="Line"/>
          <p:cNvSpPr/>
          <p:nvPr/>
        </p:nvSpPr>
        <p:spPr>
          <a:xfrm flipV="1">
            <a:off x="17832387" y="6091237"/>
            <a:ext cx="1" cy="1260476"/>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81" name="Line"/>
          <p:cNvSpPr/>
          <p:nvPr/>
        </p:nvSpPr>
        <p:spPr>
          <a:xfrm flipH="1">
            <a:off x="14873287" y="5297487"/>
            <a:ext cx="2960688" cy="2997201"/>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582" name="Circle"/>
          <p:cNvSpPr/>
          <p:nvPr/>
        </p:nvSpPr>
        <p:spPr>
          <a:xfrm>
            <a:off x="16521112" y="4178300"/>
            <a:ext cx="2620963" cy="2619375"/>
          </a:xfrm>
          <a:prstGeom prst="ellipse">
            <a:avLst/>
          </a:prstGeom>
          <a:solidFill>
            <a:schemeClr val="accent5"/>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83" name="ETL"/>
          <p:cNvSpPr txBox="1"/>
          <p:nvPr/>
        </p:nvSpPr>
        <p:spPr>
          <a:xfrm>
            <a:off x="16751300" y="4613275"/>
            <a:ext cx="2262888" cy="13621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defRPr b="1" sz="9000">
                <a:solidFill>
                  <a:srgbClr val="FFFFFF"/>
                </a:solidFill>
              </a:defRPr>
            </a:lvl1pPr>
          </a:lstStyle>
          <a:p>
            <a:pPr/>
            <a:r>
              <a:t>ETL</a:t>
            </a:r>
          </a:p>
        </p:txBody>
      </p:sp>
      <p:sp>
        <p:nvSpPr>
          <p:cNvPr id="584" name="Circle"/>
          <p:cNvSpPr/>
          <p:nvPr/>
        </p:nvSpPr>
        <p:spPr>
          <a:xfrm>
            <a:off x="13601700" y="7100887"/>
            <a:ext cx="2314575" cy="2314576"/>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85" name="QTT"/>
          <p:cNvSpPr txBox="1"/>
          <p:nvPr/>
        </p:nvSpPr>
        <p:spPr>
          <a:xfrm>
            <a:off x="13271500" y="7761056"/>
            <a:ext cx="2974975" cy="994238"/>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QTT</a:t>
            </a:r>
          </a:p>
        </p:txBody>
      </p:sp>
      <p:sp>
        <p:nvSpPr>
          <p:cNvPr id="586" name="Circle"/>
          <p:cNvSpPr/>
          <p:nvPr/>
        </p:nvSpPr>
        <p:spPr>
          <a:xfrm>
            <a:off x="16675100" y="7100887"/>
            <a:ext cx="2314575" cy="2314576"/>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87" name="ETT"/>
          <p:cNvSpPr txBox="1"/>
          <p:nvPr/>
        </p:nvSpPr>
        <p:spPr>
          <a:xfrm>
            <a:off x="16287750" y="7761056"/>
            <a:ext cx="2973388" cy="994238"/>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ETT</a:t>
            </a:r>
          </a:p>
        </p:txBody>
      </p:sp>
      <p:sp>
        <p:nvSpPr>
          <p:cNvPr id="588" name="Circle"/>
          <p:cNvSpPr/>
          <p:nvPr/>
        </p:nvSpPr>
        <p:spPr>
          <a:xfrm>
            <a:off x="19746912" y="7100887"/>
            <a:ext cx="2314576" cy="2314576"/>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89" name="ETL"/>
          <p:cNvSpPr txBox="1"/>
          <p:nvPr/>
        </p:nvSpPr>
        <p:spPr>
          <a:xfrm>
            <a:off x="19416712" y="7761056"/>
            <a:ext cx="2974976" cy="994238"/>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ETL</a:t>
            </a:r>
          </a:p>
        </p:txBody>
      </p:sp>
      <p:sp>
        <p:nvSpPr>
          <p:cNvPr id="590" name="Circle"/>
          <p:cNvSpPr/>
          <p:nvPr/>
        </p:nvSpPr>
        <p:spPr>
          <a:xfrm>
            <a:off x="19746912" y="9718675"/>
            <a:ext cx="2314576" cy="2314575"/>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91" name="Circle"/>
          <p:cNvSpPr/>
          <p:nvPr/>
        </p:nvSpPr>
        <p:spPr>
          <a:xfrm>
            <a:off x="16675100" y="9718675"/>
            <a:ext cx="2314575" cy="2314575"/>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92" name="NOUVEAU…"/>
          <p:cNvSpPr txBox="1"/>
          <p:nvPr/>
        </p:nvSpPr>
        <p:spPr>
          <a:xfrm>
            <a:off x="16341725" y="10235103"/>
            <a:ext cx="2973388" cy="1578582"/>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algn="ctr" defTabSz="914400">
              <a:lnSpc>
                <a:spcPct val="80000"/>
              </a:lnSpc>
              <a:defRPr sz="3200">
                <a:solidFill>
                  <a:srgbClr val="FFFFFF"/>
                </a:solidFill>
              </a:defRPr>
            </a:pPr>
            <a:r>
              <a:t>NOUVEAU </a:t>
            </a:r>
          </a:p>
          <a:p>
            <a:pPr algn="ctr" defTabSz="914400">
              <a:lnSpc>
                <a:spcPct val="80000"/>
              </a:lnSpc>
              <a:defRPr sz="3200">
                <a:solidFill>
                  <a:srgbClr val="FFFFFF"/>
                </a:solidFill>
              </a:defRPr>
            </a:pPr>
            <a:r>
              <a:t>QTT</a:t>
            </a:r>
          </a:p>
          <a:p>
            <a:pPr algn="ctr" defTabSz="914400">
              <a:lnSpc>
                <a:spcPct val="80000"/>
              </a:lnSpc>
              <a:defRPr b="1" sz="4800">
                <a:solidFill>
                  <a:srgbClr val="FFFFFF"/>
                </a:solidFill>
              </a:defRPr>
            </a:pPr>
            <a:r>
              <a:t>100$</a:t>
            </a:r>
          </a:p>
        </p:txBody>
      </p:sp>
      <p:sp>
        <p:nvSpPr>
          <p:cNvPr id="593" name="Circle"/>
          <p:cNvSpPr/>
          <p:nvPr/>
        </p:nvSpPr>
        <p:spPr>
          <a:xfrm>
            <a:off x="13601700" y="9718675"/>
            <a:ext cx="2314575" cy="2314575"/>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594" name="NOUVEAU…"/>
          <p:cNvSpPr txBox="1"/>
          <p:nvPr/>
        </p:nvSpPr>
        <p:spPr>
          <a:xfrm>
            <a:off x="13271500" y="10197003"/>
            <a:ext cx="2974975" cy="1578582"/>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algn="ctr" defTabSz="914400">
              <a:lnSpc>
                <a:spcPct val="80000"/>
              </a:lnSpc>
              <a:defRPr sz="3200">
                <a:solidFill>
                  <a:srgbClr val="FFFFFF"/>
                </a:solidFill>
              </a:defRPr>
            </a:pPr>
            <a:r>
              <a:t>NOUVEAU </a:t>
            </a:r>
          </a:p>
          <a:p>
            <a:pPr algn="ctr" defTabSz="914400">
              <a:lnSpc>
                <a:spcPct val="80000"/>
              </a:lnSpc>
              <a:defRPr sz="3200">
                <a:solidFill>
                  <a:srgbClr val="FFFFFF"/>
                </a:solidFill>
              </a:defRPr>
            </a:pPr>
            <a:r>
              <a:t>QTT</a:t>
            </a:r>
          </a:p>
          <a:p>
            <a:pPr algn="ctr" defTabSz="914400">
              <a:lnSpc>
                <a:spcPct val="80000"/>
              </a:lnSpc>
              <a:defRPr b="1" sz="4800">
                <a:solidFill>
                  <a:srgbClr val="FFFFFF"/>
                </a:solidFill>
              </a:defRPr>
            </a:pPr>
            <a:r>
              <a:t>100$</a:t>
            </a:r>
          </a:p>
        </p:txBody>
      </p:sp>
      <p:sp>
        <p:nvSpPr>
          <p:cNvPr id="595" name="NOUVEAU…"/>
          <p:cNvSpPr txBox="1"/>
          <p:nvPr/>
        </p:nvSpPr>
        <p:spPr>
          <a:xfrm>
            <a:off x="19475450" y="10197003"/>
            <a:ext cx="2973388" cy="1578582"/>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algn="ctr" defTabSz="914400">
              <a:lnSpc>
                <a:spcPct val="80000"/>
              </a:lnSpc>
              <a:defRPr sz="3200">
                <a:solidFill>
                  <a:srgbClr val="FFFFFF"/>
                </a:solidFill>
              </a:defRPr>
            </a:pPr>
            <a:r>
              <a:t>NOUVEAU </a:t>
            </a:r>
          </a:p>
          <a:p>
            <a:pPr algn="ctr" defTabSz="914400">
              <a:lnSpc>
                <a:spcPct val="80000"/>
              </a:lnSpc>
              <a:defRPr sz="3200">
                <a:solidFill>
                  <a:srgbClr val="FFFFFF"/>
                </a:solidFill>
              </a:defRPr>
            </a:pPr>
            <a:r>
              <a:t>QTT</a:t>
            </a:r>
          </a:p>
          <a:p>
            <a:pPr algn="ctr" defTabSz="914400">
              <a:lnSpc>
                <a:spcPct val="80000"/>
              </a:lnSpc>
              <a:defRPr b="1" sz="4800">
                <a:solidFill>
                  <a:srgbClr val="FFFFFF"/>
                </a:solidFill>
              </a:defRPr>
            </a:pPr>
            <a:r>
              <a:t>100$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Rectangle"/>
          <p:cNvSpPr/>
          <p:nvPr/>
        </p:nvSpPr>
        <p:spPr>
          <a:xfrm>
            <a:off x="16513175" y="1504950"/>
            <a:ext cx="4289425" cy="18637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defTabSz="457200">
              <a:defRPr sz="3600">
                <a:solidFill>
                  <a:srgbClr val="FFFFFF"/>
                </a:solidFill>
                <a:latin typeface="Calibri"/>
                <a:ea typeface="Calibri"/>
                <a:cs typeface="Calibri"/>
                <a:sym typeface="Calibri"/>
              </a:defRPr>
            </a:pPr>
          </a:p>
        </p:txBody>
      </p:sp>
      <p:sp>
        <p:nvSpPr>
          <p:cNvPr id="598" name="QTT"/>
          <p:cNvSpPr txBox="1"/>
          <p:nvPr/>
        </p:nvSpPr>
        <p:spPr>
          <a:xfrm>
            <a:off x="3594100" y="1518923"/>
            <a:ext cx="38576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QTT</a:t>
            </a:r>
          </a:p>
        </p:txBody>
      </p:sp>
      <p:sp>
        <p:nvSpPr>
          <p:cNvPr id="599" name="ETT"/>
          <p:cNvSpPr txBox="1"/>
          <p:nvPr/>
        </p:nvSpPr>
        <p:spPr>
          <a:xfrm>
            <a:off x="7677150" y="1547498"/>
            <a:ext cx="4533900"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ETT</a:t>
            </a:r>
          </a:p>
        </p:txBody>
      </p:sp>
      <p:sp>
        <p:nvSpPr>
          <p:cNvPr id="600" name="ETL"/>
          <p:cNvSpPr txBox="1"/>
          <p:nvPr/>
        </p:nvSpPr>
        <p:spPr>
          <a:xfrm>
            <a:off x="12211050" y="1557023"/>
            <a:ext cx="43021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ETL</a:t>
            </a:r>
          </a:p>
        </p:txBody>
      </p:sp>
      <p:sp>
        <p:nvSpPr>
          <p:cNvPr id="601" name="TC"/>
          <p:cNvSpPr txBox="1"/>
          <p:nvPr/>
        </p:nvSpPr>
        <p:spPr>
          <a:xfrm>
            <a:off x="16513175" y="1506223"/>
            <a:ext cx="42894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defTabSz="457200">
              <a:defRPr b="1" sz="8000">
                <a:solidFill>
                  <a:srgbClr val="FFFFFF"/>
                </a:solidFill>
                <a:latin typeface="Calibri"/>
                <a:ea typeface="Calibri"/>
                <a:cs typeface="Calibri"/>
                <a:sym typeface="Calibri"/>
              </a:defRPr>
            </a:lvl1pPr>
          </a:lstStyle>
          <a:p>
            <a:pPr/>
            <a:r>
              <a:t>TC</a:t>
            </a:r>
          </a:p>
        </p:txBody>
      </p:sp>
      <p:sp>
        <p:nvSpPr>
          <p:cNvPr id="602"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603" name="Line"/>
          <p:cNvSpPr/>
          <p:nvPr/>
        </p:nvSpPr>
        <p:spPr>
          <a:xfrm>
            <a:off x="7937500" y="3365500"/>
            <a:ext cx="4273550" cy="0"/>
          </a:xfrm>
          <a:prstGeom prst="line">
            <a:avLst/>
          </a:prstGeom>
          <a:ln w="152400">
            <a:solidFill>
              <a:srgbClr val="4F81BD"/>
            </a:solidFill>
            <a:tailEnd type="triangle"/>
          </a:ln>
        </p:spPr>
        <p:txBody>
          <a:bodyPr lIns="45719" rIns="45719"/>
          <a:lstStyle/>
          <a:p>
            <a:pPr/>
          </a:p>
        </p:txBody>
      </p:sp>
      <p:sp>
        <p:nvSpPr>
          <p:cNvPr id="604"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605"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606" name="Line"/>
          <p:cNvSpPr/>
          <p:nvPr/>
        </p:nvSpPr>
        <p:spPr>
          <a:xfrm flipH="1" flipV="1">
            <a:off x="12225337" y="5399087"/>
            <a:ext cx="2119313" cy="3810001"/>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607" name="**Pour devenir TC, vous devez avoir au moins 15 points client et un total de 600 points dans votre équipe (personnel et niveaux inférieurs). Maximum de 200 points client par branche."/>
          <p:cNvSpPr txBox="1"/>
          <p:nvPr/>
        </p:nvSpPr>
        <p:spPr>
          <a:xfrm>
            <a:off x="3103562" y="10499062"/>
            <a:ext cx="18176876" cy="2160326"/>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algn="ctr" defTabSz="914400">
              <a:defRPr sz="3500">
                <a:solidFill>
                  <a:srgbClr val="FFFFFF"/>
                </a:solidFill>
              </a:defRPr>
            </a:pPr>
          </a:p>
          <a:p>
            <a:pPr algn="ctr" defTabSz="914400">
              <a:defRPr sz="3500">
                <a:solidFill>
                  <a:srgbClr val="FFFFFF"/>
                </a:solidFill>
              </a:defRPr>
            </a:pPr>
            <a:r>
              <a:t>**</a:t>
            </a:r>
            <a:r>
              <a:t>Pour devenir </a:t>
            </a:r>
            <a:r>
              <a:rPr>
                <a:solidFill>
                  <a:srgbClr val="FFCD32"/>
                </a:solidFill>
              </a:rPr>
              <a:t>TC</a:t>
            </a:r>
            <a:r>
              <a:rPr>
                <a:solidFill>
                  <a:srgbClr val="FFCD32"/>
                </a:solidFill>
              </a:rPr>
              <a:t>, </a:t>
            </a:r>
            <a:r>
              <a:t>vous devez avoir au moins </a:t>
            </a:r>
            <a:r>
              <a:rPr>
                <a:solidFill>
                  <a:srgbClr val="FFCD32"/>
                </a:solidFill>
              </a:rPr>
              <a:t>15 </a:t>
            </a:r>
            <a:r>
              <a:rPr>
                <a:solidFill>
                  <a:srgbClr val="FFCD32"/>
                </a:solidFill>
              </a:rPr>
              <a:t>points client </a:t>
            </a:r>
            <a:r>
              <a:t>et un total de </a:t>
            </a:r>
            <a:r>
              <a:rPr>
                <a:solidFill>
                  <a:srgbClr val="FFCD32"/>
                </a:solidFill>
              </a:rPr>
              <a:t>600 </a:t>
            </a:r>
            <a:r>
              <a:rPr>
                <a:solidFill>
                  <a:srgbClr val="FFCD32"/>
                </a:solidFill>
              </a:rPr>
              <a:t>points </a:t>
            </a:r>
            <a:r>
              <a:t>dans votre équipe </a:t>
            </a:r>
            <a:r>
              <a:t>(</a:t>
            </a:r>
            <a:r>
              <a:t>personnel et niveaux inférieurs</a:t>
            </a:r>
            <a:r>
              <a:t>). </a:t>
            </a:r>
            <a:r>
              <a:t>Maximum de 200 points client par branche.</a:t>
            </a:r>
          </a:p>
        </p:txBody>
      </p:sp>
      <p:sp>
        <p:nvSpPr>
          <p:cNvPr id="608" name="Line"/>
          <p:cNvSpPr/>
          <p:nvPr/>
        </p:nvSpPr>
        <p:spPr>
          <a:xfrm flipH="1" flipV="1">
            <a:off x="12220575" y="5260974"/>
            <a:ext cx="6288089" cy="4086227"/>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609" name="Line"/>
          <p:cNvSpPr/>
          <p:nvPr/>
        </p:nvSpPr>
        <p:spPr>
          <a:xfrm flipV="1">
            <a:off x="10134600" y="5503862"/>
            <a:ext cx="2024063" cy="3903664"/>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610" name="Line"/>
          <p:cNvSpPr/>
          <p:nvPr/>
        </p:nvSpPr>
        <p:spPr>
          <a:xfrm flipH="1">
            <a:off x="5756275" y="5554662"/>
            <a:ext cx="6407150" cy="3800476"/>
          </a:xfrm>
          <a:prstGeom prst="line">
            <a:avLst/>
          </a:prstGeom>
          <a:ln w="25400">
            <a:solidFill>
              <a:srgbClr val="FFFFFF"/>
            </a:solidFill>
            <a:bevel/>
          </a:ln>
          <a:effectLst>
            <a:outerShdw sx="100000" sy="100000" kx="0" ky="0" algn="b" rotWithShape="0" blurRad="38100" dist="20000" dir="5400000">
              <a:srgbClr val="000000">
                <a:alpha val="37998"/>
              </a:srgbClr>
            </a:outerShdw>
          </a:effectLst>
        </p:spPr>
        <p:txBody>
          <a:bodyPr lIns="45719" rIns="45719"/>
          <a:lstStyle/>
          <a:p>
            <a:pPr/>
          </a:p>
        </p:txBody>
      </p:sp>
      <p:sp>
        <p:nvSpPr>
          <p:cNvPr id="611" name="Circle"/>
          <p:cNvSpPr/>
          <p:nvPr/>
        </p:nvSpPr>
        <p:spPr>
          <a:xfrm>
            <a:off x="10374312" y="3643312"/>
            <a:ext cx="3635376" cy="3635376"/>
          </a:xfrm>
          <a:prstGeom prst="ellipse">
            <a:avLst/>
          </a:prstGeom>
          <a:solidFill>
            <a:schemeClr val="accent5"/>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612" name="600…"/>
          <p:cNvSpPr txBox="1"/>
          <p:nvPr/>
        </p:nvSpPr>
        <p:spPr>
          <a:xfrm>
            <a:off x="11162565" y="4183062"/>
            <a:ext cx="2328745" cy="16194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914400">
              <a:lnSpc>
                <a:spcPct val="80000"/>
              </a:lnSpc>
              <a:defRPr b="1" sz="9000">
                <a:solidFill>
                  <a:srgbClr val="FFFFFF"/>
                </a:solidFill>
              </a:defRPr>
            </a:pPr>
            <a:r>
              <a:t>600</a:t>
            </a:r>
          </a:p>
          <a:p>
            <a:pPr algn="ctr" defTabSz="914400">
              <a:lnSpc>
                <a:spcPct val="80000"/>
              </a:lnSpc>
              <a:defRPr sz="1800">
                <a:solidFill>
                  <a:srgbClr val="FFFFFF"/>
                </a:solidFill>
              </a:defRPr>
            </a:pPr>
            <a:r>
              <a:t>Points </a:t>
            </a:r>
          </a:p>
          <a:p>
            <a:pPr algn="ctr" defTabSz="914400">
              <a:lnSpc>
                <a:spcPct val="80000"/>
              </a:lnSpc>
              <a:defRPr sz="1800">
                <a:solidFill>
                  <a:srgbClr val="FFFFFF"/>
                </a:solidFill>
              </a:defRPr>
            </a:pPr>
            <a:r>
              <a:t>client</a:t>
            </a:r>
          </a:p>
        </p:txBody>
      </p:sp>
      <p:sp>
        <p:nvSpPr>
          <p:cNvPr id="613" name="Circle"/>
          <p:cNvSpPr/>
          <p:nvPr/>
        </p:nvSpPr>
        <p:spPr>
          <a:xfrm>
            <a:off x="4278312" y="7604125"/>
            <a:ext cx="3211513" cy="3209925"/>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614" name="Famille"/>
          <p:cNvSpPr txBox="1"/>
          <p:nvPr/>
        </p:nvSpPr>
        <p:spPr>
          <a:xfrm>
            <a:off x="3859212" y="8807218"/>
            <a:ext cx="4127501" cy="994239"/>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Famille</a:t>
            </a:r>
          </a:p>
        </p:txBody>
      </p:sp>
      <p:sp>
        <p:nvSpPr>
          <p:cNvPr id="615" name="Circle"/>
          <p:cNvSpPr/>
          <p:nvPr/>
        </p:nvSpPr>
        <p:spPr>
          <a:xfrm>
            <a:off x="8496300" y="7699375"/>
            <a:ext cx="3211513" cy="3211513"/>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616" name="Ami"/>
          <p:cNvSpPr txBox="1"/>
          <p:nvPr/>
        </p:nvSpPr>
        <p:spPr>
          <a:xfrm>
            <a:off x="8043862" y="8807218"/>
            <a:ext cx="4125913" cy="994239"/>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Ami</a:t>
            </a:r>
          </a:p>
        </p:txBody>
      </p:sp>
      <p:sp>
        <p:nvSpPr>
          <p:cNvPr id="617" name="Circle"/>
          <p:cNvSpPr/>
          <p:nvPr/>
        </p:nvSpPr>
        <p:spPr>
          <a:xfrm>
            <a:off x="12676187" y="7699375"/>
            <a:ext cx="3211513" cy="3211513"/>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618" name="Famille"/>
          <p:cNvSpPr txBox="1"/>
          <p:nvPr/>
        </p:nvSpPr>
        <p:spPr>
          <a:xfrm>
            <a:off x="12218987" y="8807218"/>
            <a:ext cx="4125913" cy="994239"/>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Famille</a:t>
            </a:r>
          </a:p>
        </p:txBody>
      </p:sp>
      <p:sp>
        <p:nvSpPr>
          <p:cNvPr id="619" name="Circle"/>
          <p:cNvSpPr/>
          <p:nvPr/>
        </p:nvSpPr>
        <p:spPr>
          <a:xfrm>
            <a:off x="16856075" y="7699375"/>
            <a:ext cx="3209925" cy="3211513"/>
          </a:xfrm>
          <a:prstGeom prst="ellipse">
            <a:avLst/>
          </a:prstGeom>
          <a:solidFill>
            <a:srgbClr val="7D878D"/>
          </a:solidFill>
          <a:ln w="12700">
            <a:miter lim="400000"/>
          </a:ln>
        </p:spPr>
        <p:txBody>
          <a:bodyPr lIns="71436" tIns="71436" rIns="71436" bIns="71436" anchor="ctr"/>
          <a:lstStyle/>
          <a:p>
            <a:pPr defTabSz="914400">
              <a:defRPr sz="1800">
                <a:latin typeface="Calibri"/>
                <a:ea typeface="Calibri"/>
                <a:cs typeface="Calibri"/>
                <a:sym typeface="Calibri"/>
              </a:defRPr>
            </a:pPr>
          </a:p>
        </p:txBody>
      </p:sp>
      <p:sp>
        <p:nvSpPr>
          <p:cNvPr id="620" name="Ami"/>
          <p:cNvSpPr txBox="1"/>
          <p:nvPr/>
        </p:nvSpPr>
        <p:spPr>
          <a:xfrm>
            <a:off x="16397287" y="8807218"/>
            <a:ext cx="4127501" cy="994239"/>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lvl1pPr algn="ctr" defTabSz="914400">
              <a:lnSpc>
                <a:spcPct val="80000"/>
              </a:lnSpc>
              <a:defRPr sz="6000">
                <a:solidFill>
                  <a:srgbClr val="FFFFFF"/>
                </a:solidFill>
              </a:defRPr>
            </a:lvl1pPr>
          </a:lstStyle>
          <a:p>
            <a:pPr/>
            <a:r>
              <a:t>Ami</a:t>
            </a:r>
          </a:p>
        </p:txBody>
      </p:sp>
      <p:sp>
        <p:nvSpPr>
          <p:cNvPr id="621" name="Voir le Plan de rémunération d’ACN pour les détails complets."/>
          <p:cNvSpPr txBox="1"/>
          <p:nvPr/>
        </p:nvSpPr>
        <p:spPr>
          <a:xfrm>
            <a:off x="7597775" y="12539662"/>
            <a:ext cx="10735116" cy="5107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3251200">
              <a:defRPr sz="3000">
                <a:solidFill>
                  <a:srgbClr val="FFFFFF"/>
                </a:solidFill>
              </a:defRPr>
            </a:lvl1pPr>
          </a:lstStyle>
          <a:p>
            <a:pPr/>
            <a:r>
              <a:t>Voir le Plan de rémunération d’ACN pour les détails complets.  </a:t>
            </a:r>
          </a:p>
        </p:txBody>
      </p:sp>
      <p:sp>
        <p:nvSpPr>
          <p:cNvPr id="622" name="Line"/>
          <p:cNvSpPr/>
          <p:nvPr/>
        </p:nvSpPr>
        <p:spPr>
          <a:xfrm>
            <a:off x="6348412" y="3449637"/>
            <a:ext cx="11687176" cy="1"/>
          </a:xfrm>
          <a:prstGeom prst="line">
            <a:avLst/>
          </a:prstGeom>
          <a:ln w="25400">
            <a:solidFill>
              <a:srgbClr val="FFFFFF"/>
            </a:solidFill>
          </a:ln>
        </p:spPr>
        <p:txBody>
          <a:bodyPr lIns="45719" rIns="45719"/>
          <a:lstStyle/>
          <a:p>
            <a:pPr/>
          </a:p>
        </p:txBody>
      </p:sp>
      <p:sp>
        <p:nvSpPr>
          <p:cNvPr id="623" name="PLAN DE RÉMUNÉRATION"/>
          <p:cNvSpPr txBox="1"/>
          <p:nvPr/>
        </p:nvSpPr>
        <p:spPr>
          <a:xfrm>
            <a:off x="3046412" y="351239"/>
            <a:ext cx="18289588" cy="1034247"/>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nchor="ctr">
            <a:spAutoFit/>
          </a:bodyPr>
          <a:lstStyle>
            <a:lvl1pPr algn="ctr" defTabSz="457200">
              <a:defRPr sz="6000">
                <a:solidFill>
                  <a:srgbClr val="FFFFFF"/>
                </a:solidFill>
              </a:defRPr>
            </a:lvl1pPr>
          </a:lstStyle>
          <a:p>
            <a:pPr/>
            <a:r>
              <a:t>PLAN DE RÉMUNÉRATION</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625" name="Rectangle"/>
          <p:cNvSpPr/>
          <p:nvPr/>
        </p:nvSpPr>
        <p:spPr>
          <a:xfrm>
            <a:off x="3644900" y="1555750"/>
            <a:ext cx="4276725" cy="18129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626" name="Q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QTT</a:t>
            </a:r>
          </a:p>
        </p:txBody>
      </p:sp>
      <p:sp>
        <p:nvSpPr>
          <p:cNvPr id="627"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628"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629"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630"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631"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632"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633"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634"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
        <p:nvSpPr>
          <p:cNvPr id="635" name="Les primes d’acquisition de clients (PAC) sont versées quand les  nouveaux TT se qualifient au cours  de leurs 30 premiers jours."/>
          <p:cNvSpPr txBox="1"/>
          <p:nvPr/>
        </p:nvSpPr>
        <p:spPr>
          <a:xfrm>
            <a:off x="2133600" y="5486400"/>
            <a:ext cx="21031200" cy="4219457"/>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lgn="ctr" defTabSz="914400">
              <a:defRPr b="1" sz="8000">
                <a:solidFill>
                  <a:srgbClr val="FFFFFF"/>
                </a:solidFill>
              </a:defRPr>
            </a:pPr>
            <a:r>
              <a:t>Les primes d’acquisition de clients (PAC) </a:t>
            </a:r>
            <a:r>
              <a:rPr b="0" sz="6600"/>
              <a:t>sont versées quand les </a:t>
            </a:r>
            <a:br>
              <a:rPr b="0" sz="6600"/>
            </a:br>
            <a:r>
              <a:rPr b="0" sz="6600"/>
              <a:t>nouveaux TT se qualifient au cours </a:t>
            </a:r>
            <a:br>
              <a:rPr b="0" sz="6600"/>
            </a:br>
            <a:r>
              <a:rPr b="0" sz="6600"/>
              <a:t>de leurs 30 premiers jours.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637" name="Rectangle"/>
          <p:cNvSpPr/>
          <p:nvPr/>
        </p:nvSpPr>
        <p:spPr>
          <a:xfrm>
            <a:off x="3644900" y="1555750"/>
            <a:ext cx="4276725" cy="1812925"/>
          </a:xfrm>
          <a:prstGeom prst="roundRect">
            <a:avLst>
              <a:gd name="adj" fmla="val 0"/>
            </a:avLst>
          </a:prstGeom>
          <a:solidFill>
            <a:schemeClr val="accent5"/>
          </a:solidFill>
          <a:ln w="12700">
            <a:solidFill>
              <a:srgbClr val="4A7EBB"/>
            </a:solidFill>
          </a:ln>
          <a:effectLst>
            <a:outerShdw sx="100000" sy="100000" kx="0" ky="0" algn="b" rotWithShape="0" blurRad="76200" dist="38100" dir="5400000">
              <a:srgbClr val="808080">
                <a:alpha val="34997"/>
              </a:srgbClr>
            </a:outerShdw>
          </a:effectLst>
        </p:spPr>
        <p:txBody>
          <a:bodyPr lIns="71436" tIns="71436" rIns="71436" bIns="71436" anchor="ctr"/>
          <a:lstStyle/>
          <a:p>
            <a:pPr algn="ctr" defTabSz="457200">
              <a:defRPr sz="3600">
                <a:solidFill>
                  <a:srgbClr val="FFFFFF"/>
                </a:solidFill>
                <a:latin typeface="Calibri"/>
                <a:ea typeface="Calibri"/>
                <a:cs typeface="Calibri"/>
                <a:sym typeface="Calibri"/>
              </a:defRPr>
            </a:pPr>
          </a:p>
        </p:txBody>
      </p:sp>
      <p:sp>
        <p:nvSpPr>
          <p:cNvPr id="638" name="QTT"/>
          <p:cNvSpPr txBox="1"/>
          <p:nvPr/>
        </p:nvSpPr>
        <p:spPr>
          <a:xfrm>
            <a:off x="3594100" y="1517334"/>
            <a:ext cx="38576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QTT</a:t>
            </a:r>
          </a:p>
        </p:txBody>
      </p:sp>
      <p:sp>
        <p:nvSpPr>
          <p:cNvPr id="639" name="ETT"/>
          <p:cNvSpPr txBox="1"/>
          <p:nvPr/>
        </p:nvSpPr>
        <p:spPr>
          <a:xfrm>
            <a:off x="7677150" y="1545909"/>
            <a:ext cx="4533900"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640" name="ETL"/>
          <p:cNvSpPr txBox="1"/>
          <p:nvPr/>
        </p:nvSpPr>
        <p:spPr>
          <a:xfrm>
            <a:off x="12211050" y="1555434"/>
            <a:ext cx="43021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641" name="TC"/>
          <p:cNvSpPr txBox="1"/>
          <p:nvPr/>
        </p:nvSpPr>
        <p:spPr>
          <a:xfrm>
            <a:off x="16513175" y="1504634"/>
            <a:ext cx="4289425" cy="14147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642" name="Line"/>
          <p:cNvSpPr/>
          <p:nvPr/>
        </p:nvSpPr>
        <p:spPr>
          <a:xfrm>
            <a:off x="3644900" y="3368675"/>
            <a:ext cx="17157700" cy="0"/>
          </a:xfrm>
          <a:prstGeom prst="line">
            <a:avLst/>
          </a:prstGeom>
          <a:ln w="152400">
            <a:solidFill>
              <a:srgbClr val="4F81BD"/>
            </a:solidFill>
            <a:tailEnd type="triangle"/>
          </a:ln>
        </p:spPr>
        <p:txBody>
          <a:bodyPr lIns="45719" rIns="45719"/>
          <a:lstStyle/>
          <a:p>
            <a:pPr/>
          </a:p>
        </p:txBody>
      </p:sp>
      <p:sp>
        <p:nvSpPr>
          <p:cNvPr id="643" name="Line"/>
          <p:cNvSpPr/>
          <p:nvPr/>
        </p:nvSpPr>
        <p:spPr>
          <a:xfrm>
            <a:off x="7937500" y="3363912"/>
            <a:ext cx="4273550" cy="1"/>
          </a:xfrm>
          <a:prstGeom prst="line">
            <a:avLst/>
          </a:prstGeom>
          <a:ln w="152400">
            <a:solidFill>
              <a:srgbClr val="4F81BD"/>
            </a:solidFill>
            <a:tailEnd type="triangle"/>
          </a:ln>
        </p:spPr>
        <p:txBody>
          <a:bodyPr lIns="45719" rIns="45719"/>
          <a:lstStyle/>
          <a:p>
            <a:pPr/>
          </a:p>
        </p:txBody>
      </p:sp>
      <p:sp>
        <p:nvSpPr>
          <p:cNvPr id="644" name="Line"/>
          <p:cNvSpPr/>
          <p:nvPr/>
        </p:nvSpPr>
        <p:spPr>
          <a:xfrm>
            <a:off x="3644900" y="3343275"/>
            <a:ext cx="4276725" cy="0"/>
          </a:xfrm>
          <a:prstGeom prst="line">
            <a:avLst/>
          </a:prstGeom>
          <a:ln w="152400">
            <a:solidFill>
              <a:srgbClr val="FFFFFF"/>
            </a:solidFill>
            <a:tailEnd type="triangle"/>
          </a:ln>
        </p:spPr>
        <p:txBody>
          <a:bodyPr lIns="45719" rIns="45719"/>
          <a:lstStyle/>
          <a:p>
            <a:pPr/>
          </a:p>
        </p:txBody>
      </p:sp>
      <p:sp>
        <p:nvSpPr>
          <p:cNvPr id="645" name="Line"/>
          <p:cNvSpPr/>
          <p:nvPr/>
        </p:nvSpPr>
        <p:spPr>
          <a:xfrm>
            <a:off x="12236450" y="3349625"/>
            <a:ext cx="4276725" cy="0"/>
          </a:xfrm>
          <a:prstGeom prst="line">
            <a:avLst/>
          </a:prstGeom>
          <a:ln w="152400">
            <a:solidFill>
              <a:srgbClr val="FFFFFF"/>
            </a:solidFill>
            <a:tailEnd type="triangle"/>
          </a:ln>
        </p:spPr>
        <p:txBody>
          <a:bodyPr lIns="45719" rIns="45719"/>
          <a:lstStyle/>
          <a:p>
            <a:pPr/>
          </a:p>
        </p:txBody>
      </p:sp>
      <p:sp>
        <p:nvSpPr>
          <p:cNvPr id="646" name="PAC en ligne directe"/>
          <p:cNvSpPr txBox="1"/>
          <p:nvPr/>
        </p:nvSpPr>
        <p:spPr>
          <a:xfrm>
            <a:off x="69850" y="5557837"/>
            <a:ext cx="12163425" cy="11351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57200">
              <a:defRPr sz="8000">
                <a:solidFill>
                  <a:srgbClr val="FFFFFF"/>
                </a:solidFill>
              </a:defRPr>
            </a:lvl1pPr>
          </a:lstStyle>
          <a:p>
            <a:pPr/>
            <a:r>
              <a:t>PAC en ligne directe</a:t>
            </a:r>
          </a:p>
        </p:txBody>
      </p:sp>
      <p:sp>
        <p:nvSpPr>
          <p:cNvPr id="647" name="Des primes que vous gagnez lorsque les  PEI dans votre organisation, qui ne sont  pas sous un autre PEI qui a atteint la même position (ou supérieure) que vous avez atteint, acquièrent des clients afin de se qualifier au cours de leurs 30 premiers jours."/>
          <p:cNvSpPr txBox="1"/>
          <p:nvPr/>
        </p:nvSpPr>
        <p:spPr>
          <a:xfrm>
            <a:off x="42862" y="7213600"/>
            <a:ext cx="12215813" cy="42505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defRPr sz="4000">
                <a:solidFill>
                  <a:srgbClr val="FFFFFF"/>
                </a:solidFill>
              </a:defRPr>
            </a:pPr>
            <a:r>
              <a:t>Des primes que vous gagnez lorsque les </a:t>
            </a:r>
            <a:br/>
            <a:r>
              <a:t>PEI dans votre organisation, </a:t>
            </a:r>
            <a:r>
              <a:rPr sz="4500">
                <a:solidFill>
                  <a:srgbClr val="67C8C6"/>
                </a:solidFill>
              </a:rPr>
              <a:t>qui </a:t>
            </a:r>
            <a:r>
              <a:rPr b="1" sz="4500">
                <a:solidFill>
                  <a:srgbClr val="67C8C6"/>
                </a:solidFill>
              </a:rPr>
              <a:t>ne sont </a:t>
            </a:r>
            <a:br>
              <a:rPr b="1" sz="4500">
                <a:solidFill>
                  <a:srgbClr val="67C8C6"/>
                </a:solidFill>
              </a:rPr>
            </a:br>
            <a:r>
              <a:rPr b="1" sz="4500">
                <a:solidFill>
                  <a:srgbClr val="67C8C6"/>
                </a:solidFill>
              </a:rPr>
              <a:t>pas </a:t>
            </a:r>
            <a:r>
              <a:rPr sz="4500">
                <a:solidFill>
                  <a:srgbClr val="67C8C6"/>
                </a:solidFill>
              </a:rPr>
              <a:t>sous un autre PEI qui a atteint la</a:t>
            </a:r>
            <a:br>
              <a:rPr sz="4500">
                <a:solidFill>
                  <a:srgbClr val="67C8C6"/>
                </a:solidFill>
              </a:rPr>
            </a:br>
            <a:r>
              <a:rPr sz="4500">
                <a:solidFill>
                  <a:srgbClr val="67C8C6"/>
                </a:solidFill>
              </a:rPr>
              <a:t>même position </a:t>
            </a:r>
            <a:r>
              <a:t>(ou supérieure) que vous</a:t>
            </a:r>
            <a:br/>
            <a:r>
              <a:t>avez atteint, acquièrent des clients afin</a:t>
            </a:r>
            <a:br/>
            <a:r>
              <a:t>de se qualifier au cours de leurs 30</a:t>
            </a:r>
            <a:br/>
            <a:r>
              <a:t>premiers jours.</a:t>
            </a:r>
          </a:p>
        </p:txBody>
      </p:sp>
      <p:pic>
        <p:nvPicPr>
          <p:cNvPr id="648" name="image18.png" descr="image18.png"/>
          <p:cNvPicPr>
            <a:picLocks noChangeAspect="1"/>
          </p:cNvPicPr>
          <p:nvPr/>
        </p:nvPicPr>
        <p:blipFill>
          <a:blip r:embed="rId2">
            <a:extLst/>
          </a:blip>
          <a:stretch>
            <a:fillRect/>
          </a:stretch>
        </p:blipFill>
        <p:spPr>
          <a:xfrm>
            <a:off x="12199937" y="5162550"/>
            <a:ext cx="46038" cy="6926263"/>
          </a:xfrm>
          <a:prstGeom prst="rect">
            <a:avLst/>
          </a:prstGeom>
          <a:ln w="12700">
            <a:miter lim="400000"/>
          </a:ln>
        </p:spPr>
      </p:pic>
      <p:sp>
        <p:nvSpPr>
          <p:cNvPr id="649" name="PAC de génération"/>
          <p:cNvSpPr txBox="1"/>
          <p:nvPr/>
        </p:nvSpPr>
        <p:spPr>
          <a:xfrm>
            <a:off x="12218987" y="5561012"/>
            <a:ext cx="12163426" cy="11351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457200">
              <a:defRPr sz="8000">
                <a:solidFill>
                  <a:srgbClr val="FFFFFF"/>
                </a:solidFill>
              </a:defRPr>
            </a:lvl1pPr>
          </a:lstStyle>
          <a:p>
            <a:pPr/>
            <a:r>
              <a:t>PAC de génération </a:t>
            </a:r>
          </a:p>
        </p:txBody>
      </p:sp>
      <p:sp>
        <p:nvSpPr>
          <p:cNvPr id="650" name="Des primes que vous gagnez lorsque  les PEI dans votre organisation, qui sont  sous un autre PEI qui a atteint la même  position (ou supérieure) que vous avez  atteint, acquièrent des clients afin de se qualifier au cours de leurs 30 premiers jours."/>
          <p:cNvSpPr txBox="1"/>
          <p:nvPr/>
        </p:nvSpPr>
        <p:spPr>
          <a:xfrm>
            <a:off x="12218987" y="7213600"/>
            <a:ext cx="12163426" cy="42505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defRPr sz="4000">
                <a:solidFill>
                  <a:srgbClr val="FFFFFF"/>
                </a:solidFill>
              </a:defRPr>
            </a:pPr>
            <a:r>
              <a:t>Des primes que vous gagnez lorsque </a:t>
            </a:r>
            <a:br/>
            <a:r>
              <a:t>les PEI dans votre organisation, </a:t>
            </a:r>
            <a:r>
              <a:rPr sz="4500">
                <a:solidFill>
                  <a:srgbClr val="67C8C6"/>
                </a:solidFill>
              </a:rPr>
              <a:t>qui </a:t>
            </a:r>
            <a:r>
              <a:rPr b="1" sz="4500">
                <a:solidFill>
                  <a:srgbClr val="67C8C6"/>
                </a:solidFill>
              </a:rPr>
              <a:t>sont </a:t>
            </a:r>
            <a:br>
              <a:rPr b="1" sz="4500">
                <a:solidFill>
                  <a:srgbClr val="67C8C6"/>
                </a:solidFill>
              </a:rPr>
            </a:br>
            <a:r>
              <a:rPr sz="4500">
                <a:solidFill>
                  <a:srgbClr val="67C8C6"/>
                </a:solidFill>
              </a:rPr>
              <a:t>sous un autre PEI qui a atteint la même </a:t>
            </a:r>
            <a:br>
              <a:rPr sz="4500">
                <a:solidFill>
                  <a:srgbClr val="67C8C6"/>
                </a:solidFill>
              </a:rPr>
            </a:br>
            <a:r>
              <a:rPr sz="4500">
                <a:solidFill>
                  <a:srgbClr val="67C8C6"/>
                </a:solidFill>
              </a:rPr>
              <a:t>position</a:t>
            </a:r>
            <a:r>
              <a:rPr>
                <a:solidFill>
                  <a:srgbClr val="FFD440"/>
                </a:solidFill>
              </a:rPr>
              <a:t> </a:t>
            </a:r>
            <a:r>
              <a:t>(ou supérieure) que vous avez </a:t>
            </a:r>
            <a:br/>
            <a:r>
              <a:t>atteint, acquièrent des clients afin</a:t>
            </a:r>
            <a:br/>
            <a:r>
              <a:t>de se qualifier au cours de leurs 30</a:t>
            </a:r>
            <a:br/>
            <a:r>
              <a:t>premiers jours.</a:t>
            </a:r>
          </a:p>
        </p:txBody>
      </p:sp>
      <p:sp>
        <p:nvSpPr>
          <p:cNvPr id="651"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653" name="Shape"/>
          <p:cNvSpPr/>
          <p:nvPr/>
        </p:nvSpPr>
        <p:spPr>
          <a:xfrm>
            <a:off x="17129125" y="10396537"/>
            <a:ext cx="2446338"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54" name="Line"/>
          <p:cNvSpPr/>
          <p:nvPr/>
        </p:nvSpPr>
        <p:spPr>
          <a:xfrm>
            <a:off x="3644900" y="3355975"/>
            <a:ext cx="17157700" cy="0"/>
          </a:xfrm>
          <a:prstGeom prst="line">
            <a:avLst/>
          </a:prstGeom>
          <a:ln w="152400">
            <a:solidFill>
              <a:srgbClr val="4F81BD"/>
            </a:solidFill>
            <a:tailEnd type="triangle"/>
          </a:ln>
        </p:spPr>
        <p:txBody>
          <a:bodyPr lIns="45719" rIns="45719"/>
          <a:lstStyle/>
          <a:p>
            <a:pPr/>
          </a:p>
        </p:txBody>
      </p:sp>
      <p:sp>
        <p:nvSpPr>
          <p:cNvPr id="655" name="Line"/>
          <p:cNvSpPr/>
          <p:nvPr/>
        </p:nvSpPr>
        <p:spPr>
          <a:xfrm>
            <a:off x="11028362" y="3357245"/>
            <a:ext cx="5484813" cy="1"/>
          </a:xfrm>
          <a:prstGeom prst="line">
            <a:avLst/>
          </a:prstGeom>
          <a:ln w="152400">
            <a:solidFill>
              <a:srgbClr val="FFFFFF"/>
            </a:solidFill>
            <a:tailEnd type="triangle"/>
          </a:ln>
        </p:spPr>
        <p:txBody>
          <a:bodyPr lIns="45719" rIns="45719"/>
          <a:lstStyle/>
          <a:p>
            <a:pPr/>
          </a:p>
        </p:txBody>
      </p:sp>
      <p:sp>
        <p:nvSpPr>
          <p:cNvPr id="656" name="100 $…"/>
          <p:cNvSpPr txBox="1"/>
          <p:nvPr/>
        </p:nvSpPr>
        <p:spPr>
          <a:xfrm>
            <a:off x="13003212" y="3841750"/>
            <a:ext cx="2530476" cy="4551676"/>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p>
            <a:pPr algn="ctr" defTabSz="457200">
              <a:spcBef>
                <a:spcPts val="1600"/>
              </a:spcBef>
              <a:defRPr b="1" sz="3600">
                <a:solidFill>
                  <a:srgbClr val="FFFFFF"/>
                </a:solidFill>
                <a:latin typeface="Calibri"/>
                <a:ea typeface="Calibri"/>
                <a:cs typeface="Calibri"/>
                <a:sym typeface="Calibri"/>
              </a:defRPr>
            </a:pPr>
            <a:r>
              <a:t>100 $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E</a:t>
            </a:r>
            <a:r>
              <a:t>TT	100 $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0 $</a:t>
            </a:r>
          </a:p>
        </p:txBody>
      </p:sp>
      <p:sp>
        <p:nvSpPr>
          <p:cNvPr id="657" name="Shape"/>
          <p:cNvSpPr/>
          <p:nvPr/>
        </p:nvSpPr>
        <p:spPr>
          <a:xfrm>
            <a:off x="18016537" y="9232900"/>
            <a:ext cx="657226" cy="1304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161"/>
                </a:moveTo>
                <a:lnTo>
                  <a:pt x="5400" y="16161"/>
                </a:lnTo>
                <a:lnTo>
                  <a:pt x="5400" y="0"/>
                </a:lnTo>
                <a:lnTo>
                  <a:pt x="16200" y="0"/>
                </a:lnTo>
                <a:lnTo>
                  <a:pt x="16200" y="16161"/>
                </a:lnTo>
                <a:lnTo>
                  <a:pt x="21600" y="16161"/>
                </a:lnTo>
                <a:lnTo>
                  <a:pt x="10800" y="21600"/>
                </a:lnTo>
                <a:lnTo>
                  <a:pt x="0" y="16161"/>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80808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58" name="Shape"/>
          <p:cNvSpPr/>
          <p:nvPr/>
        </p:nvSpPr>
        <p:spPr>
          <a:xfrm>
            <a:off x="17113250" y="8283575"/>
            <a:ext cx="2462213"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59" name="Shape"/>
          <p:cNvSpPr/>
          <p:nvPr/>
        </p:nvSpPr>
        <p:spPr>
          <a:xfrm>
            <a:off x="18016537" y="7683500"/>
            <a:ext cx="657226" cy="650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lnTo>
                  <a:pt x="0" y="108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80808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60" name="Shape"/>
          <p:cNvSpPr/>
          <p:nvPr/>
        </p:nvSpPr>
        <p:spPr>
          <a:xfrm>
            <a:off x="17113250" y="6724650"/>
            <a:ext cx="2462213"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61" name="Shape"/>
          <p:cNvSpPr/>
          <p:nvPr/>
        </p:nvSpPr>
        <p:spPr>
          <a:xfrm>
            <a:off x="18016537" y="6153150"/>
            <a:ext cx="657226" cy="650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lnTo>
                  <a:pt x="0" y="108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80808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62" name="Line"/>
          <p:cNvSpPr/>
          <p:nvPr/>
        </p:nvSpPr>
        <p:spPr>
          <a:xfrm>
            <a:off x="18345150" y="4724400"/>
            <a:ext cx="0" cy="523875"/>
          </a:xfrm>
          <a:prstGeom prst="line">
            <a:avLst/>
          </a:prstGeom>
          <a:ln w="152400">
            <a:solidFill>
              <a:srgbClr val="4F81BD"/>
            </a:solidFill>
          </a:ln>
          <a:effectLst>
            <a:outerShdw sx="100000" sy="100000" kx="0" ky="0" algn="b" rotWithShape="0" blurRad="76200" dist="38100" dir="5400000">
              <a:srgbClr val="808080">
                <a:alpha val="37997"/>
              </a:srgbClr>
            </a:outerShdw>
          </a:effectLst>
        </p:spPr>
        <p:txBody>
          <a:bodyPr lIns="45719" rIns="45719"/>
          <a:lstStyle/>
          <a:p>
            <a:pPr/>
          </a:p>
        </p:txBody>
      </p:sp>
      <p:sp>
        <p:nvSpPr>
          <p:cNvPr id="663" name="300 $…"/>
          <p:cNvSpPr txBox="1"/>
          <p:nvPr/>
        </p:nvSpPr>
        <p:spPr>
          <a:xfrm>
            <a:off x="16390937" y="3841750"/>
            <a:ext cx="3908426" cy="7599676"/>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p>
            <a:pPr algn="ctr" defTabSz="457200">
              <a:spcBef>
                <a:spcPts val="1600"/>
              </a:spcBef>
              <a:defRPr b="1" sz="3600">
                <a:solidFill>
                  <a:srgbClr val="FFFFFF"/>
                </a:solidFill>
                <a:latin typeface="Calibri"/>
                <a:ea typeface="Calibri"/>
                <a:cs typeface="Calibri"/>
                <a:sym typeface="Calibri"/>
              </a:defRPr>
            </a:pPr>
            <a:r>
              <a:t>	 300 $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E</a:t>
            </a:r>
            <a:r>
              <a:t>TT	300 $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ET</a:t>
            </a:r>
            <a:r>
              <a:t>L</a:t>
            </a:r>
            <a:r>
              <a:t>	2</a:t>
            </a:r>
            <a:r>
              <a:t>0</a:t>
            </a:r>
            <a:r>
              <a:t>0 $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TC 50</a:t>
            </a:r>
            <a:r>
              <a:t> $</a:t>
            </a: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p>
          <a:p>
            <a:pPr algn="ctr" defTabSz="457200">
              <a:spcBef>
                <a:spcPts val="1600"/>
              </a:spcBef>
              <a:defRPr b="1" sz="3600">
                <a:solidFill>
                  <a:srgbClr val="FFFFFF"/>
                </a:solidFill>
                <a:latin typeface="Calibri"/>
                <a:ea typeface="Calibri"/>
                <a:cs typeface="Calibri"/>
                <a:sym typeface="Calibri"/>
              </a:defRPr>
            </a:pPr>
            <a:r>
              <a:t>TC 0 $</a:t>
            </a:r>
          </a:p>
        </p:txBody>
      </p:sp>
      <p:sp>
        <p:nvSpPr>
          <p:cNvPr id="664" name="Shape"/>
          <p:cNvSpPr/>
          <p:nvPr/>
        </p:nvSpPr>
        <p:spPr>
          <a:xfrm>
            <a:off x="17113250" y="5203825"/>
            <a:ext cx="2462213"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65" name="Shape"/>
          <p:cNvSpPr/>
          <p:nvPr/>
        </p:nvSpPr>
        <p:spPr>
          <a:xfrm>
            <a:off x="17113250" y="3740150"/>
            <a:ext cx="2462213"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66" name="QTT"/>
          <p:cNvSpPr txBox="1"/>
          <p:nvPr/>
        </p:nvSpPr>
        <p:spPr>
          <a:xfrm>
            <a:off x="3594100" y="1478283"/>
            <a:ext cx="3857625" cy="186181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p>
            <a:pPr algn="ctr" defTabSz="457200">
              <a:lnSpc>
                <a:spcPct val="80000"/>
              </a:lnSpc>
              <a:defRPr b="1" sz="3600">
                <a:solidFill>
                  <a:srgbClr val="FFFFFF"/>
                </a:solidFill>
                <a:latin typeface="Calibri"/>
                <a:ea typeface="Calibri"/>
                <a:cs typeface="Calibri"/>
                <a:sym typeface="Calibri"/>
              </a:defRPr>
            </a:pPr>
          </a:p>
          <a:p>
            <a:pPr algn="ctr" defTabSz="457200">
              <a:lnSpc>
                <a:spcPct val="80000"/>
              </a:lnSpc>
              <a:defRPr b="1" sz="8000">
                <a:solidFill>
                  <a:srgbClr val="FFFFFF"/>
                </a:solidFill>
                <a:latin typeface="Calibri"/>
                <a:ea typeface="Calibri"/>
                <a:cs typeface="Calibri"/>
                <a:sym typeface="Calibri"/>
              </a:defRPr>
            </a:pPr>
            <a:r>
              <a:t>QTT</a:t>
            </a:r>
          </a:p>
        </p:txBody>
      </p:sp>
      <p:sp>
        <p:nvSpPr>
          <p:cNvPr id="667" name="ETT"/>
          <p:cNvSpPr txBox="1"/>
          <p:nvPr/>
        </p:nvSpPr>
        <p:spPr>
          <a:xfrm>
            <a:off x="7677150" y="1547498"/>
            <a:ext cx="4533900"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algn="ctr" defTabSz="457200">
              <a:defRPr b="1" sz="8000">
                <a:solidFill>
                  <a:srgbClr val="FFFFFF"/>
                </a:solidFill>
                <a:latin typeface="Calibri"/>
                <a:ea typeface="Calibri"/>
                <a:cs typeface="Calibri"/>
                <a:sym typeface="Calibri"/>
              </a:defRPr>
            </a:lvl1pPr>
          </a:lstStyle>
          <a:p>
            <a:pPr/>
            <a:r>
              <a:t>ETT</a:t>
            </a:r>
          </a:p>
        </p:txBody>
      </p:sp>
      <p:sp>
        <p:nvSpPr>
          <p:cNvPr id="668" name="ETL"/>
          <p:cNvSpPr txBox="1"/>
          <p:nvPr/>
        </p:nvSpPr>
        <p:spPr>
          <a:xfrm>
            <a:off x="12211050" y="1557023"/>
            <a:ext cx="43021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algn="ctr" defTabSz="457200">
              <a:defRPr b="1" sz="8000">
                <a:solidFill>
                  <a:srgbClr val="FFFFFF"/>
                </a:solidFill>
                <a:latin typeface="Calibri"/>
                <a:ea typeface="Calibri"/>
                <a:cs typeface="Calibri"/>
                <a:sym typeface="Calibri"/>
              </a:defRPr>
            </a:lvl1pPr>
          </a:lstStyle>
          <a:p>
            <a:pPr/>
            <a:r>
              <a:t>ETL</a:t>
            </a:r>
          </a:p>
        </p:txBody>
      </p:sp>
      <p:sp>
        <p:nvSpPr>
          <p:cNvPr id="669" name="TC"/>
          <p:cNvSpPr txBox="1"/>
          <p:nvPr/>
        </p:nvSpPr>
        <p:spPr>
          <a:xfrm>
            <a:off x="16513175" y="1506223"/>
            <a:ext cx="4289425" cy="14147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b">
            <a:spAutoFit/>
          </a:bodyPr>
          <a:lstStyle>
            <a:lvl1pPr algn="ctr" defTabSz="457200">
              <a:defRPr b="1" sz="8000">
                <a:solidFill>
                  <a:srgbClr val="FFFFFF"/>
                </a:solidFill>
                <a:latin typeface="Calibri"/>
                <a:ea typeface="Calibri"/>
                <a:cs typeface="Calibri"/>
                <a:sym typeface="Calibri"/>
              </a:defRPr>
            </a:lvl1pPr>
          </a:lstStyle>
          <a:p>
            <a:pPr/>
            <a:r>
              <a:t>TC</a:t>
            </a:r>
          </a:p>
        </p:txBody>
      </p:sp>
      <p:sp>
        <p:nvSpPr>
          <p:cNvPr id="670" name="Line"/>
          <p:cNvSpPr/>
          <p:nvPr/>
        </p:nvSpPr>
        <p:spPr>
          <a:xfrm>
            <a:off x="7937500" y="3355975"/>
            <a:ext cx="4273550" cy="0"/>
          </a:xfrm>
          <a:prstGeom prst="line">
            <a:avLst/>
          </a:prstGeom>
          <a:ln w="152400">
            <a:solidFill>
              <a:srgbClr val="4F81BD"/>
            </a:solidFill>
            <a:tailEnd type="triangle"/>
          </a:ln>
        </p:spPr>
        <p:txBody>
          <a:bodyPr lIns="45719" rIns="45719"/>
          <a:lstStyle/>
          <a:p>
            <a:pPr/>
          </a:p>
        </p:txBody>
      </p:sp>
      <p:sp>
        <p:nvSpPr>
          <p:cNvPr id="671" name="Line"/>
          <p:cNvSpPr/>
          <p:nvPr/>
        </p:nvSpPr>
        <p:spPr>
          <a:xfrm>
            <a:off x="3644900" y="3355975"/>
            <a:ext cx="4276725" cy="0"/>
          </a:xfrm>
          <a:prstGeom prst="line">
            <a:avLst/>
          </a:prstGeom>
          <a:ln w="152400">
            <a:solidFill>
              <a:srgbClr val="FFFFFF"/>
            </a:solidFill>
            <a:tailEnd type="triangle"/>
          </a:ln>
        </p:spPr>
        <p:txBody>
          <a:bodyPr lIns="45719" rIns="45719"/>
          <a:lstStyle/>
          <a:p>
            <a:pPr/>
          </a:p>
        </p:txBody>
      </p:sp>
      <p:sp>
        <p:nvSpPr>
          <p:cNvPr id="672" name="Shape"/>
          <p:cNvSpPr/>
          <p:nvPr/>
        </p:nvSpPr>
        <p:spPr>
          <a:xfrm>
            <a:off x="13150850" y="6743700"/>
            <a:ext cx="223520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73" name="Line"/>
          <p:cNvSpPr/>
          <p:nvPr/>
        </p:nvSpPr>
        <p:spPr>
          <a:xfrm>
            <a:off x="14268450" y="4781550"/>
            <a:ext cx="0" cy="523875"/>
          </a:xfrm>
          <a:prstGeom prst="line">
            <a:avLst/>
          </a:prstGeom>
          <a:ln w="152400">
            <a:solidFill>
              <a:srgbClr val="4F81BD"/>
            </a:solidFill>
          </a:ln>
          <a:effectLst>
            <a:outerShdw sx="100000" sy="100000" kx="0" ky="0" algn="b" rotWithShape="0" blurRad="76200" dist="38100" dir="5400000">
              <a:srgbClr val="808080">
                <a:alpha val="37997"/>
              </a:srgbClr>
            </a:outerShdw>
          </a:effectLst>
        </p:spPr>
        <p:txBody>
          <a:bodyPr lIns="45719" rIns="45719"/>
          <a:lstStyle/>
          <a:p>
            <a:pPr/>
          </a:p>
        </p:txBody>
      </p:sp>
      <p:sp>
        <p:nvSpPr>
          <p:cNvPr id="674" name="Shape"/>
          <p:cNvSpPr/>
          <p:nvPr/>
        </p:nvSpPr>
        <p:spPr>
          <a:xfrm>
            <a:off x="13941425" y="6124575"/>
            <a:ext cx="654051" cy="72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800"/>
                </a:moveTo>
                <a:lnTo>
                  <a:pt x="5400" y="11800"/>
                </a:lnTo>
                <a:lnTo>
                  <a:pt x="5400" y="0"/>
                </a:lnTo>
                <a:lnTo>
                  <a:pt x="16200" y="0"/>
                </a:lnTo>
                <a:lnTo>
                  <a:pt x="16200" y="11800"/>
                </a:lnTo>
                <a:lnTo>
                  <a:pt x="21600" y="11800"/>
                </a:lnTo>
                <a:lnTo>
                  <a:pt x="10800" y="21600"/>
                </a:lnTo>
                <a:lnTo>
                  <a:pt x="0" y="118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80808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75" name="Shape"/>
          <p:cNvSpPr/>
          <p:nvPr/>
        </p:nvSpPr>
        <p:spPr>
          <a:xfrm>
            <a:off x="13150850" y="5203825"/>
            <a:ext cx="223520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76" name="Shape"/>
          <p:cNvSpPr/>
          <p:nvPr/>
        </p:nvSpPr>
        <p:spPr>
          <a:xfrm>
            <a:off x="13150850" y="3740150"/>
            <a:ext cx="223520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19" y="2700"/>
                </a:moveTo>
                <a:lnTo>
                  <a:pt x="1519" y="18900"/>
                </a:lnTo>
                <a:lnTo>
                  <a:pt x="20081" y="18900"/>
                </a:lnTo>
                <a:lnTo>
                  <a:pt x="20081" y="2700"/>
                </a:lnTo>
                <a:lnTo>
                  <a:pt x="1519"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77" name="Prime d’ETT en 30 jours dans la ligne directe de…"/>
          <p:cNvSpPr txBox="1"/>
          <p:nvPr/>
        </p:nvSpPr>
        <p:spPr>
          <a:xfrm>
            <a:off x="7769225" y="4986337"/>
            <a:ext cx="4071938" cy="7104377"/>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spAutoFit/>
          </a:bodyPr>
          <a:lstStyle/>
          <a:p>
            <a:pPr algn="ctr" defTabSz="457200">
              <a:spcBef>
                <a:spcPts val="1600"/>
              </a:spcBef>
              <a:defRPr b="1" sz="3600">
                <a:solidFill>
                  <a:srgbClr val="FFFFFF"/>
                </a:solidFill>
                <a:latin typeface="Calibri"/>
                <a:ea typeface="Calibri"/>
                <a:cs typeface="Calibri"/>
                <a:sym typeface="Calibri"/>
              </a:defRPr>
            </a:pPr>
            <a:r>
              <a:t>Prime d’ETT en 30 jours dans la ligne directe de</a:t>
            </a:r>
          </a:p>
          <a:p>
            <a:pPr algn="ctr" defTabSz="457200">
              <a:spcBef>
                <a:spcPts val="1600"/>
              </a:spcBef>
              <a:defRPr b="1" sz="6000">
                <a:solidFill>
                  <a:srgbClr val="FFFFFF"/>
                </a:solidFill>
                <a:latin typeface="Calibri"/>
                <a:ea typeface="Calibri"/>
                <a:cs typeface="Calibri"/>
                <a:sym typeface="Calibri"/>
              </a:defRPr>
            </a:pPr>
            <a:r>
              <a:t>1</a:t>
            </a:r>
            <a:r>
              <a:t>00 $</a:t>
            </a:r>
          </a:p>
          <a:p>
            <a:pPr algn="ctr" defTabSz="457200">
              <a:spcBef>
                <a:spcPts val="1600"/>
              </a:spcBef>
              <a:defRPr b="1" sz="3600">
                <a:solidFill>
                  <a:srgbClr val="FFFFFF"/>
                </a:solidFill>
                <a:latin typeface="Calibri"/>
                <a:ea typeface="Calibri"/>
                <a:cs typeface="Calibri"/>
                <a:sym typeface="Calibri"/>
              </a:defRPr>
            </a:pPr>
            <a:r>
              <a:t>payée au ETT ou niveau supérieur quand un nouveau PEI devient ETT avec 2 branches de QTT dans ses 30 premiers jours</a:t>
            </a:r>
          </a:p>
        </p:txBody>
      </p:sp>
      <p:sp>
        <p:nvSpPr>
          <p:cNvPr id="678" name="Shape"/>
          <p:cNvSpPr/>
          <p:nvPr/>
        </p:nvSpPr>
        <p:spPr>
          <a:xfrm>
            <a:off x="7451725" y="3740149"/>
            <a:ext cx="4649788" cy="967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522" y="2700"/>
                </a:moveTo>
                <a:lnTo>
                  <a:pt x="1522" y="18900"/>
                </a:lnTo>
                <a:lnTo>
                  <a:pt x="20078" y="18900"/>
                </a:lnTo>
                <a:lnTo>
                  <a:pt x="20078" y="2700"/>
                </a:lnTo>
                <a:lnTo>
                  <a:pt x="1522" y="2700"/>
                </a:lnTo>
                <a:close/>
              </a:path>
            </a:pathLst>
          </a:custGeom>
          <a:gradFill>
            <a:gsLst>
              <a:gs pos="0">
                <a:srgbClr val="9BC1FF"/>
              </a:gs>
              <a:gs pos="100000">
                <a:srgbClr val="3F80CD"/>
              </a:gs>
            </a:gsLst>
            <a:lin ang="5400000"/>
          </a:gradFill>
          <a:ln w="12700">
            <a:solidFill>
              <a:srgbClr val="4A7EBB"/>
            </a:solidFill>
          </a:ln>
          <a:effectLst>
            <a:outerShdw sx="100000" sy="100000" kx="0" ky="0" algn="b" rotWithShape="0" blurRad="76200" dist="38100" dir="5400000">
              <a:srgbClr val="000000">
                <a:alpha val="34996"/>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679" name="PLAN DE RÉMUNÉRATION"/>
          <p:cNvSpPr txBox="1"/>
          <p:nvPr/>
        </p:nvSpPr>
        <p:spPr>
          <a:xfrm>
            <a:off x="3047999" y="352826"/>
            <a:ext cx="18288002" cy="1034248"/>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spAutoFit/>
          </a:bodyPr>
          <a:lstStyle>
            <a:lvl1pPr algn="ctr" defTabSz="457200">
              <a:defRPr sz="6000">
                <a:solidFill>
                  <a:srgbClr val="FFFFFF"/>
                </a:solidFill>
              </a:defRPr>
            </a:lvl1pPr>
          </a:lstStyle>
          <a:p>
            <a:pPr/>
            <a:r>
              <a:t>PLAN DE RÉMUNÉRATION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1A4194"/>
            </a:gs>
            <a:gs pos="100000">
              <a:srgbClr val="102054"/>
            </a:gs>
          </a:gsLst>
          <a:lin ang="16200000" scaled="0"/>
        </a:gradFill>
      </p:bgPr>
    </p:bg>
    <p:spTree>
      <p:nvGrpSpPr>
        <p:cNvPr id="1" name=""/>
        <p:cNvGrpSpPr/>
        <p:nvPr/>
      </p:nvGrpSpPr>
      <p:grpSpPr>
        <a:xfrm>
          <a:off x="0" y="0"/>
          <a:ext cx="0" cy="0"/>
          <a:chOff x="0" y="0"/>
          <a:chExt cx="0" cy="0"/>
        </a:xfrm>
      </p:grpSpPr>
      <p:sp>
        <p:nvSpPr>
          <p:cNvPr id="681" name="PLAN DE RÉMUNÉRATION"/>
          <p:cNvSpPr txBox="1"/>
          <p:nvPr/>
        </p:nvSpPr>
        <p:spPr>
          <a:xfrm>
            <a:off x="3046412" y="442676"/>
            <a:ext cx="18289588" cy="8513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6000">
                <a:solidFill>
                  <a:srgbClr val="FFFFFF"/>
                </a:solidFill>
              </a:defRPr>
            </a:lvl1pPr>
          </a:lstStyle>
          <a:p>
            <a:pPr/>
            <a:r>
              <a:t>PLAN DE RÉMUNÉRATION </a:t>
            </a:r>
          </a:p>
        </p:txBody>
      </p:sp>
      <p:grpSp>
        <p:nvGrpSpPr>
          <p:cNvPr id="685" name="Group"/>
          <p:cNvGrpSpPr/>
          <p:nvPr/>
        </p:nvGrpSpPr>
        <p:grpSpPr>
          <a:xfrm>
            <a:off x="3629025" y="3171825"/>
            <a:ext cx="17127538" cy="12366625"/>
            <a:chOff x="0" y="0"/>
            <a:chExt cx="17127536" cy="12366625"/>
          </a:xfrm>
        </p:grpSpPr>
        <p:sp>
          <p:nvSpPr>
            <p:cNvPr id="682" name="Rectangle"/>
            <p:cNvSpPr/>
            <p:nvPr/>
          </p:nvSpPr>
          <p:spPr>
            <a:xfrm>
              <a:off x="0" y="0"/>
              <a:ext cx="5613400" cy="12366625"/>
            </a:xfrm>
            <a:prstGeom prst="rect">
              <a:avLst/>
            </a:prstGeom>
            <a:solidFill>
              <a:srgbClr val="DDDDDD"/>
            </a:solidFill>
            <a:ln w="12700" cap="flat">
              <a:noFill/>
              <a:miter lim="400000"/>
            </a:ln>
            <a:effectLst/>
          </p:spPr>
          <p:txBody>
            <a:bodyPr wrap="square" lIns="71436" tIns="71436" rIns="71436" bIns="71436" numCol="1" anchor="ctr">
              <a:noAutofit/>
            </a:bodyPr>
            <a:lstStyle/>
            <a:p>
              <a:pPr defTabSz="914400">
                <a:defRPr sz="1800"/>
              </a:pPr>
            </a:p>
          </p:txBody>
        </p:sp>
        <p:sp>
          <p:nvSpPr>
            <p:cNvPr id="683" name="Rectangle"/>
            <p:cNvSpPr/>
            <p:nvPr/>
          </p:nvSpPr>
          <p:spPr>
            <a:xfrm>
              <a:off x="5757862" y="0"/>
              <a:ext cx="5611813" cy="12366625"/>
            </a:xfrm>
            <a:prstGeom prst="rect">
              <a:avLst/>
            </a:prstGeom>
            <a:solidFill>
              <a:srgbClr val="A6E6E1"/>
            </a:solidFill>
            <a:ln w="12700" cap="flat">
              <a:noFill/>
              <a:miter lim="400000"/>
            </a:ln>
            <a:effectLst/>
          </p:spPr>
          <p:txBody>
            <a:bodyPr wrap="square" lIns="71436" tIns="71436" rIns="71436" bIns="71436" numCol="1" anchor="ctr">
              <a:noAutofit/>
            </a:bodyPr>
            <a:lstStyle/>
            <a:p>
              <a:pPr defTabSz="914400">
                <a:defRPr sz="1800"/>
              </a:pPr>
            </a:p>
          </p:txBody>
        </p:sp>
        <p:sp>
          <p:nvSpPr>
            <p:cNvPr id="684" name="Rectangle"/>
            <p:cNvSpPr/>
            <p:nvPr/>
          </p:nvSpPr>
          <p:spPr>
            <a:xfrm>
              <a:off x="11514137" y="0"/>
              <a:ext cx="5613401" cy="12366625"/>
            </a:xfrm>
            <a:prstGeom prst="rect">
              <a:avLst/>
            </a:prstGeom>
            <a:solidFill>
              <a:srgbClr val="DDDDDD"/>
            </a:solidFill>
            <a:ln w="12700" cap="flat">
              <a:noFill/>
              <a:miter lim="400000"/>
            </a:ln>
            <a:effectLst/>
          </p:spPr>
          <p:txBody>
            <a:bodyPr wrap="square" lIns="71436" tIns="71436" rIns="71436" bIns="71436" numCol="1" anchor="ctr">
              <a:noAutofit/>
            </a:bodyPr>
            <a:lstStyle/>
            <a:p>
              <a:pPr defTabSz="914400">
                <a:defRPr sz="1800"/>
              </a:pPr>
            </a:p>
          </p:txBody>
        </p:sp>
      </p:grpSp>
      <p:sp>
        <p:nvSpPr>
          <p:cNvPr id="686" name="Regional Director"/>
          <p:cNvSpPr txBox="1"/>
          <p:nvPr/>
        </p:nvSpPr>
        <p:spPr>
          <a:xfrm>
            <a:off x="3635375" y="3355975"/>
            <a:ext cx="5586413" cy="1411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825500">
              <a:lnSpc>
                <a:spcPct val="90000"/>
              </a:lnSpc>
              <a:defRPr sz="4700">
                <a:solidFill>
                  <a:srgbClr val="2F4776"/>
                </a:solidFill>
              </a:defRPr>
            </a:pPr>
            <a:r>
              <a:t>Regional</a:t>
            </a:r>
            <a:br/>
            <a:r>
              <a:t>Director</a:t>
            </a:r>
          </a:p>
        </p:txBody>
      </p:sp>
      <p:sp>
        <p:nvSpPr>
          <p:cNvPr id="687" name="Regional  Vice President"/>
          <p:cNvSpPr txBox="1"/>
          <p:nvPr/>
        </p:nvSpPr>
        <p:spPr>
          <a:xfrm>
            <a:off x="9391650" y="3355975"/>
            <a:ext cx="5586413" cy="1411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825500">
              <a:lnSpc>
                <a:spcPct val="90000"/>
              </a:lnSpc>
              <a:defRPr sz="4700">
                <a:solidFill>
                  <a:srgbClr val="2F4776"/>
                </a:solidFill>
              </a:defRPr>
            </a:pPr>
            <a:r>
              <a:t>Regional </a:t>
            </a:r>
            <a:br/>
            <a:r>
              <a:t>Vice President</a:t>
            </a:r>
          </a:p>
        </p:txBody>
      </p:sp>
      <p:sp>
        <p:nvSpPr>
          <p:cNvPr id="688" name="Senior Vice President"/>
          <p:cNvSpPr txBox="1"/>
          <p:nvPr/>
        </p:nvSpPr>
        <p:spPr>
          <a:xfrm>
            <a:off x="15146337" y="3355975"/>
            <a:ext cx="5586413" cy="1411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825500">
              <a:lnSpc>
                <a:spcPct val="90000"/>
              </a:lnSpc>
              <a:defRPr sz="4700">
                <a:solidFill>
                  <a:srgbClr val="2F4776"/>
                </a:solidFill>
              </a:defRPr>
            </a:pPr>
            <a:r>
              <a:t>Senior</a:t>
            </a:r>
            <a:br/>
            <a:r>
              <a:t>Vice President</a:t>
            </a:r>
          </a:p>
        </p:txBody>
      </p:sp>
      <p:sp>
        <p:nvSpPr>
          <p:cNvPr id="689" name="Revenus récurrents…"/>
          <p:cNvSpPr txBox="1"/>
          <p:nvPr/>
        </p:nvSpPr>
        <p:spPr>
          <a:xfrm>
            <a:off x="9394825" y="6115050"/>
            <a:ext cx="5610225" cy="2010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825500">
              <a:lnSpc>
                <a:spcPct val="90000"/>
              </a:lnSpc>
              <a:defRPr sz="7000">
                <a:solidFill>
                  <a:srgbClr val="2F4776"/>
                </a:solidFill>
              </a:defRPr>
            </a:pPr>
            <a:r>
              <a:t> </a:t>
            </a:r>
            <a:br/>
            <a:r>
              <a:rPr sz="3500">
                <a:solidFill>
                  <a:srgbClr val="53585F"/>
                </a:solidFill>
              </a:rPr>
              <a:t>Revenus récurrents</a:t>
            </a:r>
            <a:endParaRPr sz="3500">
              <a:solidFill>
                <a:srgbClr val="53585F"/>
              </a:solidFill>
            </a:endParaRPr>
          </a:p>
          <a:p>
            <a:pPr algn="ctr" defTabSz="825500">
              <a:defRPr sz="3500">
                <a:solidFill>
                  <a:srgbClr val="53585F"/>
                </a:solidFill>
                <a:latin typeface="+mn-lt"/>
                <a:ea typeface="+mn-ea"/>
                <a:cs typeface="+mn-cs"/>
                <a:sym typeface="Helvetica"/>
              </a:defRPr>
            </a:pPr>
            <a:r>
              <a:t>au-delà du 7e niveau</a:t>
            </a:r>
          </a:p>
        </p:txBody>
      </p:sp>
      <p:sp>
        <p:nvSpPr>
          <p:cNvPr id="690" name="Line"/>
          <p:cNvSpPr/>
          <p:nvPr/>
        </p:nvSpPr>
        <p:spPr>
          <a:xfrm>
            <a:off x="6415087" y="9194800"/>
            <a:ext cx="1" cy="914400"/>
          </a:xfrm>
          <a:prstGeom prst="line">
            <a:avLst/>
          </a:prstGeom>
          <a:ln w="88900">
            <a:solidFill>
              <a:srgbClr val="2F4776"/>
            </a:solidFill>
            <a:miter lim="400000"/>
            <a:tailEnd type="triangle"/>
          </a:ln>
        </p:spPr>
        <p:txBody>
          <a:bodyPr lIns="45719" rIns="45719"/>
          <a:lstStyle/>
          <a:p>
            <a:pPr/>
          </a:p>
        </p:txBody>
      </p:sp>
      <p:sp>
        <p:nvSpPr>
          <p:cNvPr id="691" name="Line"/>
          <p:cNvSpPr/>
          <p:nvPr/>
        </p:nvSpPr>
        <p:spPr>
          <a:xfrm>
            <a:off x="12199937" y="9194800"/>
            <a:ext cx="1" cy="914400"/>
          </a:xfrm>
          <a:prstGeom prst="line">
            <a:avLst/>
          </a:prstGeom>
          <a:ln w="88900">
            <a:solidFill>
              <a:srgbClr val="2F4776"/>
            </a:solidFill>
            <a:miter lim="400000"/>
            <a:tailEnd type="triangle"/>
          </a:ln>
        </p:spPr>
        <p:txBody>
          <a:bodyPr lIns="45719" rIns="45719"/>
          <a:lstStyle/>
          <a:p>
            <a:pPr/>
          </a:p>
        </p:txBody>
      </p:sp>
      <p:sp>
        <p:nvSpPr>
          <p:cNvPr id="692" name="Line"/>
          <p:cNvSpPr/>
          <p:nvPr/>
        </p:nvSpPr>
        <p:spPr>
          <a:xfrm>
            <a:off x="17984787" y="9194800"/>
            <a:ext cx="1" cy="914400"/>
          </a:xfrm>
          <a:prstGeom prst="line">
            <a:avLst/>
          </a:prstGeom>
          <a:ln w="88900">
            <a:solidFill>
              <a:srgbClr val="2F4776"/>
            </a:solidFill>
            <a:miter lim="400000"/>
            <a:tailEnd type="triangle"/>
          </a:ln>
        </p:spPr>
        <p:txBody>
          <a:bodyPr lIns="45719" rIns="45719"/>
          <a:lstStyle/>
          <a:p>
            <a:pPr/>
          </a:p>
        </p:txBody>
      </p:sp>
      <p:grpSp>
        <p:nvGrpSpPr>
          <p:cNvPr id="695" name="Group"/>
          <p:cNvGrpSpPr/>
          <p:nvPr/>
        </p:nvGrpSpPr>
        <p:grpSpPr>
          <a:xfrm>
            <a:off x="4762" y="12472987"/>
            <a:ext cx="24388764" cy="1243013"/>
            <a:chOff x="0" y="0"/>
            <a:chExt cx="24388762" cy="1243011"/>
          </a:xfrm>
        </p:grpSpPr>
        <p:sp>
          <p:nvSpPr>
            <p:cNvPr id="693" name="Rectangle"/>
            <p:cNvSpPr/>
            <p:nvPr/>
          </p:nvSpPr>
          <p:spPr>
            <a:xfrm>
              <a:off x="1586" y="0"/>
              <a:ext cx="24387177" cy="1243012"/>
            </a:xfrm>
            <a:prstGeom prst="rect">
              <a:avLst/>
            </a:prstGeom>
            <a:solidFill>
              <a:srgbClr val="7F8994"/>
            </a:solidFill>
            <a:ln w="12700" cap="flat">
              <a:noFill/>
              <a:miter lim="400000"/>
            </a:ln>
            <a:effectLst/>
          </p:spPr>
          <p:txBody>
            <a:bodyPr wrap="square" lIns="71436" tIns="71436" rIns="71436" bIns="71436" numCol="1" anchor="t">
              <a:noAutofit/>
            </a:bodyPr>
            <a:lstStyle/>
            <a:p>
              <a:pPr defTabSz="457200">
                <a:defRPr sz="1800"/>
              </a:pPr>
            </a:p>
          </p:txBody>
        </p:sp>
        <p:sp>
          <p:nvSpPr>
            <p:cNvPr id="694" name="Un nombre minimal de clients personnels et d’équipe sont requis pour se qualifier à toutes les positions.…"/>
            <p:cNvSpPr txBox="1"/>
            <p:nvPr/>
          </p:nvSpPr>
          <p:spPr>
            <a:xfrm>
              <a:off x="0" y="134350"/>
              <a:ext cx="24373851" cy="701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defTabSz="457200">
                <a:defRPr sz="2400">
                  <a:solidFill>
                    <a:srgbClr val="FFFFFF"/>
                  </a:solidFill>
                </a:defRPr>
              </a:pPr>
              <a:r>
                <a:t>Un nombre minimal de clients personnels et d</a:t>
              </a:r>
              <a:r>
                <a:t>’</a:t>
              </a:r>
              <a:r>
                <a:t>équipe sont requis pour se qualifier à toutes les positions.</a:t>
              </a:r>
            </a:p>
            <a:p>
              <a:pPr algn="ctr" defTabSz="457200">
                <a:defRPr sz="2400">
                  <a:solidFill>
                    <a:srgbClr val="FFFFFF"/>
                  </a:solidFill>
                </a:defRPr>
              </a:pPr>
              <a:r>
                <a:t>La réussite des PEI d</a:t>
              </a:r>
              <a:r>
                <a:t>’</a:t>
              </a:r>
              <a:r>
                <a:t>ACN n</a:t>
              </a:r>
              <a:r>
                <a:t>’</a:t>
              </a:r>
              <a:r>
                <a:t>est pas garantie, elle dépend plutôt des efforts fournis par chaque individu. Les résultats individuels peuvent varier.</a:t>
              </a:r>
            </a:p>
          </p:txBody>
        </p:sp>
      </p:grpSp>
      <p:grpSp>
        <p:nvGrpSpPr>
          <p:cNvPr id="698" name="Group"/>
          <p:cNvGrpSpPr/>
          <p:nvPr/>
        </p:nvGrpSpPr>
        <p:grpSpPr>
          <a:xfrm>
            <a:off x="-71438" y="11760200"/>
            <a:ext cx="24463376" cy="715963"/>
            <a:chOff x="0" y="0"/>
            <a:chExt cx="24463375" cy="715962"/>
          </a:xfrm>
        </p:grpSpPr>
        <p:sp>
          <p:nvSpPr>
            <p:cNvPr id="696" name="Rectangle"/>
            <p:cNvSpPr/>
            <p:nvPr/>
          </p:nvSpPr>
          <p:spPr>
            <a:xfrm>
              <a:off x="63499" y="0"/>
              <a:ext cx="24399876" cy="715963"/>
            </a:xfrm>
            <a:prstGeom prst="rect">
              <a:avLst/>
            </a:prstGeom>
            <a:solidFill>
              <a:srgbClr val="2F4776"/>
            </a:solidFill>
            <a:ln w="12700" cap="flat">
              <a:noFill/>
              <a:miter lim="400000"/>
            </a:ln>
            <a:effectLst/>
          </p:spPr>
          <p:txBody>
            <a:bodyPr wrap="square" lIns="71436" tIns="71436" rIns="71436" bIns="71436" numCol="1" anchor="t">
              <a:noAutofit/>
            </a:bodyPr>
            <a:lstStyle/>
            <a:p>
              <a:pPr defTabSz="457200">
                <a:defRPr sz="1800"/>
              </a:pPr>
            </a:p>
          </p:txBody>
        </p:sp>
        <p:sp>
          <p:nvSpPr>
            <p:cNvPr id="697" name="On se fait payer pour acquérir de nouveaux clients. Les PAC sont des primes hebdomadaires fondées sur le nombre de clients acquis par les nouveaux PEI au cours de leurs 30 premiers jours."/>
            <p:cNvSpPr txBox="1"/>
            <p:nvPr/>
          </p:nvSpPr>
          <p:spPr>
            <a:xfrm>
              <a:off x="-1" y="197452"/>
              <a:ext cx="24399852" cy="32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38100" algn="ctr" defTabSz="457200">
                <a:defRPr sz="2200">
                  <a:solidFill>
                    <a:srgbClr val="FFFFFF"/>
                  </a:solidFill>
                </a:defRPr>
              </a:lvl1pPr>
            </a:lstStyle>
            <a:p>
              <a:pPr/>
              <a:r>
                <a:t>On se fait payer pour acquérir de nouveaux clients. Les PAC sont des primes hebdomadaires fondées sur le nombre de clients acquis par les nouveaux PEI au cours de leurs 30 premiers jours.</a:t>
              </a:r>
            </a:p>
          </p:txBody>
        </p:sp>
      </p:grpSp>
      <p:sp>
        <p:nvSpPr>
          <p:cNvPr id="699" name="Line"/>
          <p:cNvSpPr/>
          <p:nvPr/>
        </p:nvSpPr>
        <p:spPr>
          <a:xfrm>
            <a:off x="3733800" y="4932362"/>
            <a:ext cx="16992600" cy="1"/>
          </a:xfrm>
          <a:prstGeom prst="line">
            <a:avLst/>
          </a:prstGeom>
          <a:ln w="25400">
            <a:solidFill>
              <a:srgbClr val="FFFFFF"/>
            </a:solidFill>
            <a:miter/>
          </a:ln>
        </p:spPr>
        <p:txBody>
          <a:bodyPr lIns="45719" rIns="45719"/>
          <a:lstStyle/>
          <a:p>
            <a:pPr/>
          </a:p>
        </p:txBody>
      </p:sp>
      <p:grpSp>
        <p:nvGrpSpPr>
          <p:cNvPr id="703" name="Group"/>
          <p:cNvGrpSpPr/>
          <p:nvPr/>
        </p:nvGrpSpPr>
        <p:grpSpPr>
          <a:xfrm>
            <a:off x="3641725" y="10269537"/>
            <a:ext cx="5592763" cy="1374776"/>
            <a:chOff x="0" y="0"/>
            <a:chExt cx="5592762" cy="1374774"/>
          </a:xfrm>
        </p:grpSpPr>
        <p:sp>
          <p:nvSpPr>
            <p:cNvPr id="700" name="Rectangle"/>
            <p:cNvSpPr/>
            <p:nvPr/>
          </p:nvSpPr>
          <p:spPr>
            <a:xfrm>
              <a:off x="0" y="0"/>
              <a:ext cx="5592763" cy="1270000"/>
            </a:xfrm>
            <a:prstGeom prst="rect">
              <a:avLst/>
            </a:prstGeom>
            <a:gradFill flip="none" rotWithShape="1">
              <a:gsLst>
                <a:gs pos="0">
                  <a:srgbClr val="556270"/>
                </a:gs>
                <a:gs pos="100000">
                  <a:srgbClr val="A9AEB4"/>
                </a:gs>
              </a:gsLst>
              <a:lin ang="180000" scaled="0"/>
            </a:gradFill>
            <a:ln w="12700" cap="flat">
              <a:noFill/>
              <a:miter lim="400000"/>
            </a:ln>
            <a:effectLst/>
          </p:spPr>
          <p:txBody>
            <a:bodyPr wrap="square" lIns="71436" tIns="71436" rIns="71436" bIns="71436" numCol="1" anchor="ctr">
              <a:noAutofit/>
            </a:bodyPr>
            <a:lstStyle/>
            <a:p>
              <a:pPr defTabSz="914400">
                <a:defRPr sz="1800"/>
              </a:pPr>
            </a:p>
          </p:txBody>
        </p:sp>
        <p:sp>
          <p:nvSpPr>
            <p:cNvPr id="701" name="Admissible à la retraite de leadership"/>
            <p:cNvSpPr txBox="1"/>
            <p:nvPr/>
          </p:nvSpPr>
          <p:spPr>
            <a:xfrm>
              <a:off x="1692274" y="169861"/>
              <a:ext cx="3865564" cy="950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defTabSz="914400">
                <a:lnSpc>
                  <a:spcPct val="80000"/>
                </a:lnSpc>
                <a:defRPr sz="3000">
                  <a:solidFill>
                    <a:srgbClr val="FFFFFF"/>
                  </a:solidFill>
                </a:defRPr>
              </a:lvl1pPr>
            </a:lstStyle>
            <a:p>
              <a:pPr/>
              <a:r>
                <a:t>Admissible à la retraite de leadership</a:t>
              </a:r>
            </a:p>
          </p:txBody>
        </p:sp>
        <p:pic>
          <p:nvPicPr>
            <p:cNvPr id="702" name="image.png" descr="image.png"/>
            <p:cNvPicPr>
              <a:picLocks noChangeAspect="1"/>
            </p:cNvPicPr>
            <p:nvPr/>
          </p:nvPicPr>
          <p:blipFill>
            <a:blip r:embed="rId2">
              <a:extLst/>
            </a:blip>
            <a:stretch>
              <a:fillRect/>
            </a:stretch>
          </p:blipFill>
          <p:spPr>
            <a:xfrm>
              <a:off x="355600" y="104775"/>
              <a:ext cx="1292226" cy="1270000"/>
            </a:xfrm>
            <a:prstGeom prst="rect">
              <a:avLst/>
            </a:prstGeom>
            <a:ln w="12700" cap="flat">
              <a:noFill/>
              <a:miter lim="400000"/>
            </a:ln>
            <a:effectLst>
              <a:outerShdw sx="100000" sy="100000" kx="0" ky="0" algn="b" rotWithShape="0" blurRad="63500" dist="25399" dir="5400000">
                <a:srgbClr val="000000">
                  <a:alpha val="37992"/>
                </a:srgbClr>
              </a:outerShdw>
            </a:effectLst>
          </p:spPr>
        </p:pic>
      </p:grpSp>
      <p:grpSp>
        <p:nvGrpSpPr>
          <p:cNvPr id="706" name="Group"/>
          <p:cNvGrpSpPr/>
          <p:nvPr/>
        </p:nvGrpSpPr>
        <p:grpSpPr>
          <a:xfrm>
            <a:off x="3630612" y="8486775"/>
            <a:ext cx="17122777" cy="690563"/>
            <a:chOff x="0" y="0"/>
            <a:chExt cx="17122776" cy="690562"/>
          </a:xfrm>
        </p:grpSpPr>
        <p:sp>
          <p:nvSpPr>
            <p:cNvPr id="704" name="Rectangle"/>
            <p:cNvSpPr/>
            <p:nvPr/>
          </p:nvSpPr>
          <p:spPr>
            <a:xfrm>
              <a:off x="26987" y="0"/>
              <a:ext cx="17084676" cy="690563"/>
            </a:xfrm>
            <a:prstGeom prst="rect">
              <a:avLst/>
            </a:prstGeom>
            <a:solidFill>
              <a:srgbClr val="FFFFFF"/>
            </a:solidFill>
            <a:ln w="12700" cap="flat">
              <a:noFill/>
              <a:miter lim="400000"/>
            </a:ln>
            <a:effectLst>
              <a:outerShdw sx="100000" sy="100000" kx="0" ky="0" algn="b" rotWithShape="0" blurRad="152400" dist="85810" dir="5400000">
                <a:srgbClr val="808080">
                  <a:alpha val="61022"/>
                </a:srgbClr>
              </a:outerShdw>
            </a:effectLst>
          </p:spPr>
          <p:txBody>
            <a:bodyPr wrap="square" lIns="71436" tIns="71436" rIns="71436" bIns="71436" numCol="1" anchor="ctr">
              <a:noAutofit/>
            </a:bodyPr>
            <a:lstStyle/>
            <a:p>
              <a:pPr defTabSz="914400">
                <a:defRPr sz="1800"/>
              </a:pPr>
            </a:p>
          </p:txBody>
        </p:sp>
        <p:sp>
          <p:nvSpPr>
            <p:cNvPr id="705" name="Primes d’acquisition de clients BONIFÉES pour le mois de décembre"/>
            <p:cNvSpPr txBox="1"/>
            <p:nvPr/>
          </p:nvSpPr>
          <p:spPr>
            <a:xfrm>
              <a:off x="-1" y="60037"/>
              <a:ext cx="17122778" cy="5704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457200">
                <a:defRPr sz="3300">
                  <a:solidFill>
                    <a:srgbClr val="2F4776"/>
                  </a:solidFill>
                </a:defRPr>
              </a:pPr>
              <a:r>
                <a:t>Primes d</a:t>
              </a:r>
              <a:r>
                <a:t>’</a:t>
              </a:r>
              <a:r>
                <a:t>acquisition de clients </a:t>
              </a:r>
              <a:r>
                <a:rPr b="1" i="1"/>
                <a:t>BONIFÉES</a:t>
              </a:r>
              <a:r>
                <a:t> pour le mois de décembre</a:t>
              </a:r>
            </a:p>
          </p:txBody>
        </p:sp>
      </p:grpSp>
      <p:sp>
        <p:nvSpPr>
          <p:cNvPr id="707" name="Revenus récurrents ACCRUS…"/>
          <p:cNvSpPr txBox="1"/>
          <p:nvPr/>
        </p:nvSpPr>
        <p:spPr>
          <a:xfrm>
            <a:off x="15179675" y="5611812"/>
            <a:ext cx="5611813" cy="1827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825500">
              <a:lnSpc>
                <a:spcPct val="90000"/>
              </a:lnSpc>
              <a:defRPr sz="5500">
                <a:solidFill>
                  <a:srgbClr val="2F4776"/>
                </a:solidFill>
              </a:defRPr>
            </a:pPr>
            <a:br/>
            <a:r>
              <a:rPr sz="3500">
                <a:solidFill>
                  <a:srgbClr val="53585F"/>
                </a:solidFill>
              </a:rPr>
              <a:t>Revenus récurrents </a:t>
            </a:r>
            <a:r>
              <a:rPr sz="1800"/>
              <a:t>ACCRUS</a:t>
            </a:r>
            <a:endParaRPr sz="3500">
              <a:solidFill>
                <a:srgbClr val="53585F"/>
              </a:solidFill>
            </a:endParaRPr>
          </a:p>
          <a:p>
            <a:pPr algn="ctr" defTabSz="825500">
              <a:defRPr sz="3500">
                <a:solidFill>
                  <a:srgbClr val="53585F"/>
                </a:solidFill>
                <a:latin typeface="+mn-lt"/>
                <a:ea typeface="+mn-ea"/>
                <a:cs typeface="+mn-cs"/>
                <a:sym typeface="Helvetica"/>
              </a:defRPr>
            </a:pPr>
            <a:r>
              <a:t>au-delà du 7e niveau</a:t>
            </a:r>
          </a:p>
        </p:txBody>
      </p:sp>
      <p:grpSp>
        <p:nvGrpSpPr>
          <p:cNvPr id="710" name="Group"/>
          <p:cNvGrpSpPr/>
          <p:nvPr/>
        </p:nvGrpSpPr>
        <p:grpSpPr>
          <a:xfrm>
            <a:off x="3643312" y="5187950"/>
            <a:ext cx="17229138" cy="1022350"/>
            <a:chOff x="0" y="0"/>
            <a:chExt cx="17229137" cy="1022349"/>
          </a:xfrm>
        </p:grpSpPr>
        <p:sp>
          <p:nvSpPr>
            <p:cNvPr id="708" name="Rectangle"/>
            <p:cNvSpPr/>
            <p:nvPr/>
          </p:nvSpPr>
          <p:spPr>
            <a:xfrm>
              <a:off x="0" y="0"/>
              <a:ext cx="17100552" cy="1022350"/>
            </a:xfrm>
            <a:prstGeom prst="rect">
              <a:avLst/>
            </a:prstGeom>
            <a:solidFill>
              <a:srgbClr val="AAB0B7"/>
            </a:solidFill>
            <a:ln w="12700" cap="flat">
              <a:noFill/>
              <a:miter lim="400000"/>
            </a:ln>
            <a:effectLst/>
          </p:spPr>
          <p:txBody>
            <a:bodyPr wrap="square" lIns="71436" tIns="71436" rIns="71436" bIns="71436" numCol="1" anchor="ctr">
              <a:noAutofit/>
            </a:bodyPr>
            <a:lstStyle/>
            <a:p>
              <a:pPr defTabSz="914400">
                <a:defRPr sz="1800"/>
              </a:pPr>
            </a:p>
          </p:txBody>
        </p:sp>
        <p:sp>
          <p:nvSpPr>
            <p:cNvPr id="709" name="Consultez le plan de rémunération d’ACN et les primes promotionnelles de décembre pour les qualifications."/>
            <p:cNvSpPr txBox="1"/>
            <p:nvPr/>
          </p:nvSpPr>
          <p:spPr>
            <a:xfrm>
              <a:off x="90487" y="98956"/>
              <a:ext cx="17138651" cy="9027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457200">
                <a:defRPr sz="2800">
                  <a:solidFill>
                    <a:srgbClr val="FFFFFF"/>
                  </a:solidFill>
                </a:defRPr>
              </a:pPr>
              <a:r>
                <a:t>Consultez le plan de rémunération d</a:t>
              </a:r>
              <a:r>
                <a:t>’</a:t>
              </a:r>
              <a:r>
                <a:t>ACN et les </a:t>
              </a:r>
              <a:r>
                <a:rPr b="1" i="1"/>
                <a:t>primes promotionnelles de décembre</a:t>
              </a:r>
              <a:r>
                <a:t> pour les qualifications.</a:t>
              </a:r>
            </a:p>
          </p:txBody>
        </p:sp>
      </p:grpSp>
      <p:grpSp>
        <p:nvGrpSpPr>
          <p:cNvPr id="713" name="Group"/>
          <p:cNvGrpSpPr/>
          <p:nvPr/>
        </p:nvGrpSpPr>
        <p:grpSpPr>
          <a:xfrm>
            <a:off x="9402762" y="10269537"/>
            <a:ext cx="11345863" cy="1270001"/>
            <a:chOff x="0" y="0"/>
            <a:chExt cx="11345862" cy="1270000"/>
          </a:xfrm>
        </p:grpSpPr>
        <p:sp>
          <p:nvSpPr>
            <p:cNvPr id="711" name="Rectangle"/>
            <p:cNvSpPr/>
            <p:nvPr/>
          </p:nvSpPr>
          <p:spPr>
            <a:xfrm>
              <a:off x="0" y="-1"/>
              <a:ext cx="11345863" cy="1270002"/>
            </a:xfrm>
            <a:prstGeom prst="rect">
              <a:avLst/>
            </a:prstGeom>
            <a:gradFill flip="none" rotWithShape="1">
              <a:gsLst>
                <a:gs pos="0">
                  <a:srgbClr val="556270"/>
                </a:gs>
                <a:gs pos="100000">
                  <a:srgbClr val="A9AEB4"/>
                </a:gs>
              </a:gsLst>
              <a:lin ang="10800000" scaled="0"/>
            </a:gradFill>
            <a:ln w="12700" cap="flat">
              <a:noFill/>
              <a:miter lim="400000"/>
            </a:ln>
            <a:effectLst/>
          </p:spPr>
          <p:txBody>
            <a:bodyPr wrap="square" lIns="71436" tIns="71436" rIns="71436" bIns="71436" numCol="1" anchor="ctr">
              <a:noAutofit/>
            </a:bodyPr>
            <a:lstStyle/>
            <a:p>
              <a:pPr defTabSz="914400">
                <a:defRPr sz="1800"/>
              </a:pPr>
            </a:p>
          </p:txBody>
        </p:sp>
        <p:sp>
          <p:nvSpPr>
            <p:cNvPr id="712" name="Admissible à la retraite de leadership internationale"/>
            <p:cNvSpPr txBox="1"/>
            <p:nvPr/>
          </p:nvSpPr>
          <p:spPr>
            <a:xfrm>
              <a:off x="2865436" y="90486"/>
              <a:ext cx="5638802" cy="1109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t">
              <a:spAutoFit/>
            </a:bodyPr>
            <a:lstStyle>
              <a:lvl1pPr algn="ctr" defTabSz="457200">
                <a:defRPr sz="3200">
                  <a:solidFill>
                    <a:srgbClr val="FFFFFF"/>
                  </a:solidFill>
                </a:defRPr>
              </a:lvl1pPr>
            </a:lstStyle>
            <a:p>
              <a:pPr/>
              <a:r>
                <a:t>Admissible à la retraite de leadership internationale</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ppt_x</p:attrName>
                                        </p:attrNameLst>
                                      </p:cBhvr>
                                      <p:tavLst>
                                        <p:tav tm="0">
                                          <p:val>
                                            <p:strVal val="#ppt_x"/>
                                          </p:val>
                                        </p:tav>
                                        <p:tav tm="100000">
                                          <p:val>
                                            <p:strVal val="#ppt_x"/>
                                          </p:val>
                                        </p:tav>
                                      </p:tavLst>
                                    </p:anim>
                                    <p:anim calcmode="lin" valueType="num">
                                      <p:cBhvr>
                                        <p:cTn id="8" dur="1000" fill="hold"/>
                                        <p:tgtEl>
                                          <p:spTgt spid="68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16" presetID="23" grpId="2" fill="hold">
                                  <p:stCondLst>
                                    <p:cond delay="0"/>
                                  </p:stCondLst>
                                  <p:iterate type="el" backwards="0">
                                    <p:tmAbs val="0"/>
                                  </p:iterate>
                                  <p:childTnLst>
                                    <p:set>
                                      <p:cBhvr>
                                        <p:cTn id="11" fill="hold"/>
                                        <p:tgtEl>
                                          <p:spTgt spid="686"/>
                                        </p:tgtEl>
                                        <p:attrNameLst>
                                          <p:attrName>style.visibility</p:attrName>
                                        </p:attrNameLst>
                                      </p:cBhvr>
                                      <p:to>
                                        <p:strVal val="visible"/>
                                      </p:to>
                                    </p:set>
                                    <p:anim calcmode="lin" valueType="num">
                                      <p:cBhvr>
                                        <p:cTn id="12" dur="499" fill="hold"/>
                                        <p:tgtEl>
                                          <p:spTgt spid="686"/>
                                        </p:tgtEl>
                                        <p:attrNameLst>
                                          <p:attrName>ppt_w</p:attrName>
                                        </p:attrNameLst>
                                      </p:cBhvr>
                                      <p:tavLst>
                                        <p:tav tm="0">
                                          <p:val>
                                            <p:fltVal val="0"/>
                                          </p:val>
                                        </p:tav>
                                        <p:tav tm="100000">
                                          <p:val>
                                            <p:strVal val="#ppt_w"/>
                                          </p:val>
                                        </p:tav>
                                      </p:tavLst>
                                    </p:anim>
                                    <p:anim calcmode="lin" valueType="num">
                                      <p:cBhvr>
                                        <p:cTn id="13" dur="499" fill="hold"/>
                                        <p:tgtEl>
                                          <p:spTgt spid="686"/>
                                        </p:tgtEl>
                                        <p:attrNameLst>
                                          <p:attrName>ppt_h</p:attrName>
                                        </p:attrNameLst>
                                      </p:cBhvr>
                                      <p:tavLst>
                                        <p:tav tm="0">
                                          <p:val>
                                            <p:fltVal val="0"/>
                                          </p:val>
                                        </p:tav>
                                        <p:tav tm="100000">
                                          <p:val>
                                            <p:strVal val="#ppt_h"/>
                                          </p:val>
                                        </p:tav>
                                      </p:tavLst>
                                    </p:anim>
                                  </p:childTnLst>
                                </p:cTn>
                              </p:par>
                            </p:childTnLst>
                          </p:cTn>
                        </p:par>
                        <p:par>
                          <p:cTn id="14" fill="hold">
                            <p:stCondLst>
                              <p:cond delay="1499"/>
                            </p:stCondLst>
                            <p:childTnLst>
                              <p:par>
                                <p:cTn id="15" presetClass="entr" nodeType="afterEffect" presetSubtype="16" presetID="23" grpId="3" fill="hold">
                                  <p:stCondLst>
                                    <p:cond delay="0"/>
                                  </p:stCondLst>
                                  <p:iterate type="el" backwards="0">
                                    <p:tmAbs val="0"/>
                                  </p:iterate>
                                  <p:childTnLst>
                                    <p:set>
                                      <p:cBhvr>
                                        <p:cTn id="16" fill="hold"/>
                                        <p:tgtEl>
                                          <p:spTgt spid="687"/>
                                        </p:tgtEl>
                                        <p:attrNameLst>
                                          <p:attrName>style.visibility</p:attrName>
                                        </p:attrNameLst>
                                      </p:cBhvr>
                                      <p:to>
                                        <p:strVal val="visible"/>
                                      </p:to>
                                    </p:set>
                                    <p:anim calcmode="lin" valueType="num">
                                      <p:cBhvr>
                                        <p:cTn id="17" dur="499" fill="hold"/>
                                        <p:tgtEl>
                                          <p:spTgt spid="687"/>
                                        </p:tgtEl>
                                        <p:attrNameLst>
                                          <p:attrName>ppt_w</p:attrName>
                                        </p:attrNameLst>
                                      </p:cBhvr>
                                      <p:tavLst>
                                        <p:tav tm="0">
                                          <p:val>
                                            <p:fltVal val="0"/>
                                          </p:val>
                                        </p:tav>
                                        <p:tav tm="100000">
                                          <p:val>
                                            <p:strVal val="#ppt_w"/>
                                          </p:val>
                                        </p:tav>
                                      </p:tavLst>
                                    </p:anim>
                                    <p:anim calcmode="lin" valueType="num">
                                      <p:cBhvr>
                                        <p:cTn id="18" dur="499" fill="hold"/>
                                        <p:tgtEl>
                                          <p:spTgt spid="687"/>
                                        </p:tgtEl>
                                        <p:attrNameLst>
                                          <p:attrName>ppt_h</p:attrName>
                                        </p:attrNameLst>
                                      </p:cBhvr>
                                      <p:tavLst>
                                        <p:tav tm="0">
                                          <p:val>
                                            <p:fltVal val="0"/>
                                          </p:val>
                                        </p:tav>
                                        <p:tav tm="100000">
                                          <p:val>
                                            <p:strVal val="#ppt_h"/>
                                          </p:val>
                                        </p:tav>
                                      </p:tavLst>
                                    </p:anim>
                                  </p:childTnLst>
                                </p:cTn>
                              </p:par>
                            </p:childTnLst>
                          </p:cTn>
                        </p:par>
                        <p:par>
                          <p:cTn id="19" fill="hold">
                            <p:stCondLst>
                              <p:cond delay="1998"/>
                            </p:stCondLst>
                            <p:childTnLst>
                              <p:par>
                                <p:cTn id="20" presetClass="entr" nodeType="afterEffect" presetSubtype="16" presetID="23" grpId="4" fill="hold">
                                  <p:stCondLst>
                                    <p:cond delay="0"/>
                                  </p:stCondLst>
                                  <p:iterate type="el" backwards="0">
                                    <p:tmAbs val="0"/>
                                  </p:iterate>
                                  <p:childTnLst>
                                    <p:set>
                                      <p:cBhvr>
                                        <p:cTn id="21" fill="hold"/>
                                        <p:tgtEl>
                                          <p:spTgt spid="688"/>
                                        </p:tgtEl>
                                        <p:attrNameLst>
                                          <p:attrName>style.visibility</p:attrName>
                                        </p:attrNameLst>
                                      </p:cBhvr>
                                      <p:to>
                                        <p:strVal val="visible"/>
                                      </p:to>
                                    </p:set>
                                    <p:anim calcmode="lin" valueType="num">
                                      <p:cBhvr>
                                        <p:cTn id="22" dur="499" fill="hold"/>
                                        <p:tgtEl>
                                          <p:spTgt spid="688"/>
                                        </p:tgtEl>
                                        <p:attrNameLst>
                                          <p:attrName>ppt_w</p:attrName>
                                        </p:attrNameLst>
                                      </p:cBhvr>
                                      <p:tavLst>
                                        <p:tav tm="0">
                                          <p:val>
                                            <p:fltVal val="0"/>
                                          </p:val>
                                        </p:tav>
                                        <p:tav tm="100000">
                                          <p:val>
                                            <p:strVal val="#ppt_w"/>
                                          </p:val>
                                        </p:tav>
                                      </p:tavLst>
                                    </p:anim>
                                    <p:anim calcmode="lin" valueType="num">
                                      <p:cBhvr>
                                        <p:cTn id="23" dur="499" fill="hold"/>
                                        <p:tgtEl>
                                          <p:spTgt spid="688"/>
                                        </p:tgtEl>
                                        <p:attrNameLst>
                                          <p:attrName>ppt_h</p:attrName>
                                        </p:attrNameLst>
                                      </p:cBhvr>
                                      <p:tavLst>
                                        <p:tav tm="0">
                                          <p:val>
                                            <p:fltVal val="0"/>
                                          </p:val>
                                        </p:tav>
                                        <p:tav tm="100000">
                                          <p:val>
                                            <p:strVal val="#ppt_h"/>
                                          </p:val>
                                        </p:tav>
                                      </p:tavLst>
                                    </p:anim>
                                  </p:childTnLst>
                                </p:cTn>
                              </p:par>
                            </p:childTnLst>
                          </p:cTn>
                        </p:par>
                        <p:par>
                          <p:cTn id="24" fill="hold">
                            <p:stCondLst>
                              <p:cond delay="2497"/>
                            </p:stCondLst>
                            <p:childTnLst>
                              <p:par>
                                <p:cTn id="25" presetClass="entr" nodeType="afterEffect" presetSubtype="8" presetID="22" grpId="5" fill="hold">
                                  <p:stCondLst>
                                    <p:cond delay="0"/>
                                  </p:stCondLst>
                                  <p:iterate type="el" backwards="0">
                                    <p:tmAbs val="0"/>
                                  </p:iterate>
                                  <p:childTnLst>
                                    <p:set>
                                      <p:cBhvr>
                                        <p:cTn id="26" fill="hold"/>
                                        <p:tgtEl>
                                          <p:spTgt spid="699"/>
                                        </p:tgtEl>
                                        <p:attrNameLst>
                                          <p:attrName>style.visibility</p:attrName>
                                        </p:attrNameLst>
                                      </p:cBhvr>
                                      <p:to>
                                        <p:strVal val="visible"/>
                                      </p:to>
                                    </p:set>
                                    <p:animEffect filter="wipe(left)" transition="in">
                                      <p:cBhvr>
                                        <p:cTn id="27" dur="1000"/>
                                        <p:tgtEl>
                                          <p:spTgt spid="69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23" grpId="6" fill="hold">
                                  <p:stCondLst>
                                    <p:cond delay="0"/>
                                  </p:stCondLst>
                                  <p:iterate type="el" backwards="0">
                                    <p:tmAbs val="0"/>
                                  </p:iterate>
                                  <p:childTnLst>
                                    <p:set>
                                      <p:cBhvr>
                                        <p:cTn id="31" fill="hold"/>
                                        <p:tgtEl>
                                          <p:spTgt spid="710"/>
                                        </p:tgtEl>
                                        <p:attrNameLst>
                                          <p:attrName>style.visibility</p:attrName>
                                        </p:attrNameLst>
                                      </p:cBhvr>
                                      <p:to>
                                        <p:strVal val="visible"/>
                                      </p:to>
                                    </p:set>
                                    <p:anim calcmode="lin" valueType="num">
                                      <p:cBhvr>
                                        <p:cTn id="32" dur="499" fill="hold"/>
                                        <p:tgtEl>
                                          <p:spTgt spid="710"/>
                                        </p:tgtEl>
                                        <p:attrNameLst>
                                          <p:attrName>ppt_w</p:attrName>
                                        </p:attrNameLst>
                                      </p:cBhvr>
                                      <p:tavLst>
                                        <p:tav tm="0">
                                          <p:val>
                                            <p:fltVal val="0"/>
                                          </p:val>
                                        </p:tav>
                                        <p:tav tm="100000">
                                          <p:val>
                                            <p:strVal val="#ppt_w"/>
                                          </p:val>
                                        </p:tav>
                                      </p:tavLst>
                                    </p:anim>
                                    <p:anim calcmode="lin" valueType="num">
                                      <p:cBhvr>
                                        <p:cTn id="33" dur="499" fill="hold"/>
                                        <p:tgtEl>
                                          <p:spTgt spid="7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6" presetID="23" grpId="7" fill="hold">
                                  <p:stCondLst>
                                    <p:cond delay="0"/>
                                  </p:stCondLst>
                                  <p:iterate type="el" backwards="0">
                                    <p:tmAbs val="0"/>
                                  </p:iterate>
                                  <p:childTnLst>
                                    <p:set>
                                      <p:cBhvr>
                                        <p:cTn id="37" fill="hold"/>
                                        <p:tgtEl>
                                          <p:spTgt spid="706"/>
                                        </p:tgtEl>
                                        <p:attrNameLst>
                                          <p:attrName>style.visibility</p:attrName>
                                        </p:attrNameLst>
                                      </p:cBhvr>
                                      <p:to>
                                        <p:strVal val="visible"/>
                                      </p:to>
                                    </p:set>
                                    <p:anim calcmode="lin" valueType="num">
                                      <p:cBhvr>
                                        <p:cTn id="38" dur="499" fill="hold"/>
                                        <p:tgtEl>
                                          <p:spTgt spid="706"/>
                                        </p:tgtEl>
                                        <p:attrNameLst>
                                          <p:attrName>ppt_w</p:attrName>
                                        </p:attrNameLst>
                                      </p:cBhvr>
                                      <p:tavLst>
                                        <p:tav tm="0">
                                          <p:val>
                                            <p:fltVal val="0"/>
                                          </p:val>
                                        </p:tav>
                                        <p:tav tm="100000">
                                          <p:val>
                                            <p:strVal val="#ppt_w"/>
                                          </p:val>
                                        </p:tav>
                                      </p:tavLst>
                                    </p:anim>
                                    <p:anim calcmode="lin" valueType="num">
                                      <p:cBhvr>
                                        <p:cTn id="39" dur="499" fill="hold"/>
                                        <p:tgtEl>
                                          <p:spTgt spid="706"/>
                                        </p:tgtEl>
                                        <p:attrNameLst>
                                          <p:attrName>ppt_h</p:attrName>
                                        </p:attrNameLst>
                                      </p:cBhvr>
                                      <p:tavLst>
                                        <p:tav tm="0">
                                          <p:val>
                                            <p:fltVal val="0"/>
                                          </p:val>
                                        </p:tav>
                                        <p:tav tm="100000">
                                          <p:val>
                                            <p:strVal val="#ppt_h"/>
                                          </p:val>
                                        </p:tav>
                                      </p:tavLst>
                                    </p:anim>
                                  </p:childTnLst>
                                </p:cTn>
                              </p:par>
                            </p:childTnLst>
                          </p:cTn>
                        </p:par>
                        <p:par>
                          <p:cTn id="40" fill="hold">
                            <p:stCondLst>
                              <p:cond delay="499"/>
                            </p:stCondLst>
                            <p:childTnLst>
                              <p:par>
                                <p:cTn id="41" presetClass="entr" nodeType="afterEffect" presetSubtype="8" presetID="22" grpId="8" fill="hold">
                                  <p:stCondLst>
                                    <p:cond delay="0"/>
                                  </p:stCondLst>
                                  <p:iterate type="el" backwards="0">
                                    <p:tmAbs val="0"/>
                                  </p:iterate>
                                  <p:childTnLst>
                                    <p:set>
                                      <p:cBhvr>
                                        <p:cTn id="42" fill="hold"/>
                                        <p:tgtEl>
                                          <p:spTgt spid="690"/>
                                        </p:tgtEl>
                                        <p:attrNameLst>
                                          <p:attrName>style.visibility</p:attrName>
                                        </p:attrNameLst>
                                      </p:cBhvr>
                                      <p:to>
                                        <p:strVal val="visible"/>
                                      </p:to>
                                    </p:set>
                                    <p:animEffect filter="wipe(left)" transition="in">
                                      <p:cBhvr>
                                        <p:cTn id="43" dur="499"/>
                                        <p:tgtEl>
                                          <p:spTgt spid="690"/>
                                        </p:tgtEl>
                                      </p:cBhvr>
                                    </p:animEffect>
                                  </p:childTnLst>
                                </p:cTn>
                              </p:par>
                            </p:childTnLst>
                          </p:cTn>
                        </p:par>
                        <p:par>
                          <p:cTn id="44" fill="hold">
                            <p:stCondLst>
                              <p:cond delay="998"/>
                            </p:stCondLst>
                            <p:childTnLst>
                              <p:par>
                                <p:cTn id="45" presetClass="entr" nodeType="afterEffect" presetSubtype="1" presetID="22" grpId="9" fill="hold">
                                  <p:stCondLst>
                                    <p:cond delay="0"/>
                                  </p:stCondLst>
                                  <p:iterate type="el" backwards="0">
                                    <p:tmAbs val="0"/>
                                  </p:iterate>
                                  <p:childTnLst>
                                    <p:set>
                                      <p:cBhvr>
                                        <p:cTn id="46" fill="hold"/>
                                        <p:tgtEl>
                                          <p:spTgt spid="691"/>
                                        </p:tgtEl>
                                        <p:attrNameLst>
                                          <p:attrName>style.visibility</p:attrName>
                                        </p:attrNameLst>
                                      </p:cBhvr>
                                      <p:to>
                                        <p:strVal val="visible"/>
                                      </p:to>
                                    </p:set>
                                    <p:animEffect filter="wipe(up)" transition="in">
                                      <p:cBhvr>
                                        <p:cTn id="47" dur="499"/>
                                        <p:tgtEl>
                                          <p:spTgt spid="691"/>
                                        </p:tgtEl>
                                      </p:cBhvr>
                                    </p:animEffect>
                                  </p:childTnLst>
                                </p:cTn>
                              </p:par>
                            </p:childTnLst>
                          </p:cTn>
                        </p:par>
                        <p:par>
                          <p:cTn id="48" fill="hold">
                            <p:stCondLst>
                              <p:cond delay="1497"/>
                            </p:stCondLst>
                            <p:childTnLst>
                              <p:par>
                                <p:cTn id="49" presetClass="entr" nodeType="afterEffect" presetSubtype="1" presetID="22" grpId="10" fill="hold">
                                  <p:stCondLst>
                                    <p:cond delay="0"/>
                                  </p:stCondLst>
                                  <p:iterate type="el" backwards="0">
                                    <p:tmAbs val="0"/>
                                  </p:iterate>
                                  <p:childTnLst>
                                    <p:set>
                                      <p:cBhvr>
                                        <p:cTn id="50" fill="hold"/>
                                        <p:tgtEl>
                                          <p:spTgt spid="692"/>
                                        </p:tgtEl>
                                        <p:attrNameLst>
                                          <p:attrName>style.visibility</p:attrName>
                                        </p:attrNameLst>
                                      </p:cBhvr>
                                      <p:to>
                                        <p:strVal val="visible"/>
                                      </p:to>
                                    </p:set>
                                    <p:animEffect filter="wipe(up)" transition="in">
                                      <p:cBhvr>
                                        <p:cTn id="51" dur="499"/>
                                        <p:tgtEl>
                                          <p:spTgt spid="692"/>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1" fill="hold">
                                  <p:stCondLst>
                                    <p:cond delay="0"/>
                                  </p:stCondLst>
                                  <p:iterate type="el" backwards="0">
                                    <p:tmAbs val="0"/>
                                  </p:iterate>
                                  <p:childTnLst>
                                    <p:set>
                                      <p:cBhvr>
                                        <p:cTn id="55" fill="hold"/>
                                        <p:tgtEl>
                                          <p:spTgt spid="689"/>
                                        </p:tgtEl>
                                        <p:attrNameLst>
                                          <p:attrName>style.visibility</p:attrName>
                                        </p:attrNameLst>
                                      </p:cBhvr>
                                      <p:to>
                                        <p:strVal val="visible"/>
                                      </p:to>
                                    </p:set>
                                    <p:animEffect filter="dissolve" transition="in">
                                      <p:cBhvr>
                                        <p:cTn id="56" dur="499"/>
                                        <p:tgtEl>
                                          <p:spTgt spid="689"/>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2" fill="hold">
                                  <p:stCondLst>
                                    <p:cond delay="0"/>
                                  </p:stCondLst>
                                  <p:iterate type="el" backwards="0">
                                    <p:tmAbs val="0"/>
                                  </p:iterate>
                                  <p:childTnLst>
                                    <p:set>
                                      <p:cBhvr>
                                        <p:cTn id="60" fill="hold"/>
                                        <p:tgtEl>
                                          <p:spTgt spid="707"/>
                                        </p:tgtEl>
                                        <p:attrNameLst>
                                          <p:attrName>style.visibility</p:attrName>
                                        </p:attrNameLst>
                                      </p:cBhvr>
                                      <p:to>
                                        <p:strVal val="visible"/>
                                      </p:to>
                                    </p:set>
                                    <p:animEffect filter="dissolve" transition="in">
                                      <p:cBhvr>
                                        <p:cTn id="61" dur="499"/>
                                        <p:tgtEl>
                                          <p:spTgt spid="707"/>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3" fill="hold">
                                  <p:stCondLst>
                                    <p:cond delay="0"/>
                                  </p:stCondLst>
                                  <p:iterate type="el" backwards="0">
                                    <p:tmAbs val="0"/>
                                  </p:iterate>
                                  <p:childTnLst>
                                    <p:set>
                                      <p:cBhvr>
                                        <p:cTn id="65" fill="hold"/>
                                        <p:tgtEl>
                                          <p:spTgt spid="703"/>
                                        </p:tgtEl>
                                        <p:attrNameLst>
                                          <p:attrName>style.visibility</p:attrName>
                                        </p:attrNameLst>
                                      </p:cBhvr>
                                      <p:to>
                                        <p:strVal val="visible"/>
                                      </p:to>
                                    </p:set>
                                    <p:animEffect filter="dissolve" transition="in">
                                      <p:cBhvr>
                                        <p:cTn id="66" dur="1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9" grpId="11"/>
      <p:bldP build="whole" bldLvl="1" animBg="1" rev="0" advAuto="0" spid="690" grpId="8"/>
      <p:bldP build="whole" bldLvl="1" animBg="1" rev="0" advAuto="0" spid="685" grpId="1"/>
      <p:bldP build="whole" bldLvl="1" animBg="1" rev="0" advAuto="0" spid="686" grpId="2"/>
      <p:bldP build="whole" bldLvl="1" animBg="1" rev="0" advAuto="0" spid="703" grpId="13"/>
      <p:bldP build="whole" bldLvl="1" animBg="1" rev="0" advAuto="0" spid="710" grpId="6"/>
      <p:bldP build="whole" bldLvl="1" animBg="1" rev="0" advAuto="0" spid="687" grpId="3"/>
      <p:bldP build="whole" bldLvl="1" animBg="1" rev="0" advAuto="0" spid="692" grpId="10"/>
      <p:bldP build="whole" bldLvl="1" animBg="1" rev="0" advAuto="0" spid="699" grpId="5"/>
      <p:bldP build="whole" bldLvl="1" animBg="1" rev="0" advAuto="0" spid="688" grpId="4"/>
      <p:bldP build="whole" bldLvl="1" animBg="1" rev="0" advAuto="0" spid="707" grpId="12"/>
      <p:bldP build="whole" bldLvl="1" animBg="1" rev="0" advAuto="0" spid="691" grpId="9"/>
      <p:bldP build="whole" bldLvl="1" animBg="1" rev="0" advAuto="0" spid="706" grpId="7"/>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5" name="ACQUISITION"/>
          <p:cNvSpPr txBox="1"/>
          <p:nvPr>
            <p:ph type="title" idx="4294967295"/>
          </p:nvPr>
        </p:nvSpPr>
        <p:spPr>
          <a:xfrm>
            <a:off x="1778000" y="1125537"/>
            <a:ext cx="20828000" cy="6946901"/>
          </a:xfrm>
          <a:prstGeom prst="rect">
            <a:avLst/>
          </a:prstGeom>
        </p:spPr>
        <p:txBody>
          <a:bodyPr anchor="b">
            <a:normAutofit fontScale="100000" lnSpcReduction="0"/>
          </a:bodyPr>
          <a:lstStyle/>
          <a:p>
            <a:pPr algn="ctr">
              <a:defRPr sz="25000">
                <a:solidFill>
                  <a:srgbClr val="FFCD30"/>
                </a:solidFill>
              </a:defRPr>
            </a:pPr>
            <a:r>
              <a:t>AC</a:t>
            </a:r>
            <a:r>
              <a:rPr>
                <a:solidFill>
                  <a:srgbClr val="F5D328"/>
                </a:solidFill>
              </a:rPr>
              <a:t>QUIS</a:t>
            </a:r>
            <a:r>
              <a:t>ITION</a:t>
            </a:r>
          </a:p>
        </p:txBody>
      </p:sp>
      <p:sp>
        <p:nvSpPr>
          <p:cNvPr id="716" name="DE CLIENTS"/>
          <p:cNvSpPr txBox="1"/>
          <p:nvPr/>
        </p:nvSpPr>
        <p:spPr>
          <a:xfrm>
            <a:off x="8681020" y="7120061"/>
            <a:ext cx="13878373" cy="2717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18400">
                <a:solidFill>
                  <a:srgbClr val="FFFFFF"/>
                </a:solidFill>
              </a:defRPr>
            </a:lvl1pPr>
          </a:lstStyle>
          <a:p>
            <a:pPr/>
            <a:r>
              <a:t>DE CLIENTS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La clé pour les revenus récurrents à  long terme se résume en une seule chose : l’acquisition de clients.…"/>
          <p:cNvSpPr txBox="1"/>
          <p:nvPr/>
        </p:nvSpPr>
        <p:spPr>
          <a:xfrm>
            <a:off x="2276474" y="3356769"/>
            <a:ext cx="19829465" cy="7000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indent="914400" algn="ctr" defTabSz="457200">
              <a:defRPr b="1" sz="7500">
                <a:solidFill>
                  <a:srgbClr val="FFFFFF"/>
                </a:solidFill>
                <a:latin typeface="+mn-lt"/>
                <a:ea typeface="+mn-ea"/>
                <a:cs typeface="+mn-cs"/>
                <a:sym typeface="Helvetica"/>
              </a:defRPr>
            </a:pPr>
            <a:r>
              <a:t>La clé pour les revenus récurrents à </a:t>
            </a:r>
            <a:br/>
            <a:r>
              <a:t>long terme se résume en une seule chose : </a:t>
            </a:r>
            <a:r>
              <a:rPr>
                <a:solidFill>
                  <a:srgbClr val="F5D328"/>
                </a:solidFill>
              </a:rPr>
              <a:t>l’acquisition de clients. </a:t>
            </a:r>
            <a:endParaRPr sz="1800"/>
          </a:p>
          <a:p>
            <a:pPr indent="914400" algn="ctr" defTabSz="457200">
              <a:defRPr b="1" sz="7500">
                <a:solidFill>
                  <a:srgbClr val="FFFFFF"/>
                </a:solidFill>
                <a:latin typeface="+mn-lt"/>
                <a:ea typeface="+mn-ea"/>
                <a:cs typeface="+mn-cs"/>
                <a:sym typeface="Helvetica"/>
              </a:defRPr>
            </a:pPr>
          </a:p>
          <a:p>
            <a:pPr indent="914400" algn="ctr" defTabSz="457200">
              <a:defRPr b="1" sz="7500">
                <a:solidFill>
                  <a:srgbClr val="FFFFFF"/>
                </a:solidFill>
                <a:latin typeface="+mn-lt"/>
                <a:ea typeface="+mn-ea"/>
                <a:cs typeface="+mn-cs"/>
                <a:sym typeface="Helvetica"/>
              </a:defRPr>
            </a:pPr>
            <a:r>
              <a:t>Les PEI peuvent démarrer leur entreprise en force en devenant leurs propres clients.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Rectangle"/>
          <p:cNvSpPr/>
          <p:nvPr/>
        </p:nvSpPr>
        <p:spPr>
          <a:xfrm>
            <a:off x="0" y="0"/>
            <a:ext cx="24384000" cy="13716000"/>
          </a:xfrm>
          <a:prstGeom prst="rect">
            <a:avLst/>
          </a:prstGeom>
          <a:solidFill>
            <a:srgbClr val="FFFFFF"/>
          </a:solidFill>
          <a:ln w="12700">
            <a:miter lim="400000"/>
          </a:ln>
        </p:spPr>
        <p:txBody>
          <a:bodyPr lIns="71436" tIns="71436" rIns="71436" bIns="71436" anchor="ctr"/>
          <a:lstStyle/>
          <a:p>
            <a:pPr algn="ctr" defTabSz="825500">
              <a:defRPr sz="3600">
                <a:solidFill>
                  <a:srgbClr val="FFFFFF"/>
                </a:solidFill>
                <a:latin typeface="Helvetica Light"/>
                <a:ea typeface="Helvetica Light"/>
                <a:cs typeface="Helvetica Light"/>
                <a:sym typeface="Helvetica Light"/>
              </a:defRPr>
            </a:pPr>
          </a:p>
        </p:txBody>
      </p:sp>
      <p:sp>
        <p:nvSpPr>
          <p:cNvPr id="721" name="Rectangle"/>
          <p:cNvSpPr/>
          <p:nvPr/>
        </p:nvSpPr>
        <p:spPr>
          <a:xfrm>
            <a:off x="11679237" y="12338050"/>
            <a:ext cx="12703176" cy="990600"/>
          </a:xfrm>
          <a:prstGeom prst="rect">
            <a:avLst/>
          </a:prstGeom>
          <a:solidFill>
            <a:srgbClr val="53585F">
              <a:alpha val="60391"/>
            </a:srgbClr>
          </a:solidFill>
          <a:ln w="12700">
            <a:miter lim="400000"/>
          </a:ln>
        </p:spPr>
        <p:txBody>
          <a:bodyPr lIns="71436" tIns="71436" rIns="71436" bIns="71436" anchor="ctr"/>
          <a:lstStyle/>
          <a:p>
            <a:pPr algn="ctr" defTabSz="914400">
              <a:defRPr sz="3200">
                <a:solidFill>
                  <a:srgbClr val="FFFFFF"/>
                </a:solidFill>
              </a:defRPr>
            </a:pPr>
          </a:p>
        </p:txBody>
      </p:sp>
      <p:sp>
        <p:nvSpPr>
          <p:cNvPr id="722" name="Text"/>
          <p:cNvSpPr txBox="1"/>
          <p:nvPr/>
        </p:nvSpPr>
        <p:spPr>
          <a:xfrm>
            <a:off x="0" y="6257925"/>
            <a:ext cx="9142413" cy="447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2300">
                <a:latin typeface="Tahoma"/>
                <a:ea typeface="Tahoma"/>
                <a:cs typeface="Tahoma"/>
                <a:sym typeface="Tahoma"/>
              </a:defRPr>
            </a:lvl1pPr>
          </a:lstStyle>
          <a:p>
            <a:pPr/>
            <a:r>
              <a:t> </a:t>
            </a:r>
          </a:p>
        </p:txBody>
      </p:sp>
      <p:sp>
        <p:nvSpPr>
          <p:cNvPr id="723" name="Rectangle"/>
          <p:cNvSpPr/>
          <p:nvPr/>
        </p:nvSpPr>
        <p:spPr>
          <a:xfrm>
            <a:off x="14501812" y="1582737"/>
            <a:ext cx="5383213" cy="2073276"/>
          </a:xfrm>
          <a:prstGeom prst="rect">
            <a:avLst/>
          </a:prstGeom>
          <a:solidFill>
            <a:srgbClr val="FFFFFF"/>
          </a:solidFill>
          <a:ln w="12700">
            <a:miter lim="400000"/>
          </a:ln>
        </p:spPr>
        <p:txBody>
          <a:bodyPr lIns="71436" tIns="71436" rIns="71436" bIns="71436"/>
          <a:lstStyle/>
          <a:p>
            <a:pPr defTabSz="914400">
              <a:defRPr sz="2400">
                <a:latin typeface="Calibri"/>
                <a:ea typeface="Calibri"/>
                <a:cs typeface="Calibri"/>
                <a:sym typeface="Calibri"/>
              </a:defRPr>
            </a:pPr>
          </a:p>
        </p:txBody>
      </p:sp>
      <p:sp>
        <p:nvSpPr>
          <p:cNvPr id="724" name="Disponible aux clients et aux PEI"/>
          <p:cNvSpPr txBox="1"/>
          <p:nvPr/>
        </p:nvSpPr>
        <p:spPr>
          <a:xfrm>
            <a:off x="11939587" y="12344400"/>
            <a:ext cx="24477663" cy="8441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5300">
                <a:solidFill>
                  <a:srgbClr val="FFFFFF"/>
                </a:solidFill>
              </a:defRPr>
            </a:lvl1pPr>
          </a:lstStyle>
          <a:p>
            <a:pPr/>
            <a:r>
              <a:t>Disponible aux clients et aux PEI</a:t>
            </a:r>
          </a:p>
        </p:txBody>
      </p:sp>
      <p:sp>
        <p:nvSpPr>
          <p:cNvPr id="725" name="Référez 5 clients au service de téléphonie numérique ou à la téléphonie numérique combinée à Internet haute vitesse ou une combinaison des deux et vous pourriez obtenir ce même service GRATUITEMENT!"/>
          <p:cNvSpPr txBox="1"/>
          <p:nvPr/>
        </p:nvSpPr>
        <p:spPr>
          <a:xfrm>
            <a:off x="5184775" y="5410816"/>
            <a:ext cx="17964150" cy="27245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defRPr sz="4000">
                <a:solidFill>
                  <a:srgbClr val="53585F"/>
                </a:solidFill>
              </a:defRPr>
            </a:pPr>
            <a:r>
              <a:t>Référez </a:t>
            </a:r>
            <a:r>
              <a:rPr b="1" sz="4500">
                <a:solidFill>
                  <a:srgbClr val="1B3B7F"/>
                </a:solidFill>
              </a:rPr>
              <a:t>5 clients au service de téléphonie numérique ou à la téléphonie numérique combinée à Internet haute vitesse </a:t>
            </a:r>
            <a:r>
              <a:t>ou une combinaison des deux et </a:t>
            </a:r>
            <a:r>
              <a:rPr b="1" sz="4500">
                <a:solidFill>
                  <a:srgbClr val="1B3B7F"/>
                </a:solidFill>
              </a:rPr>
              <a:t>vous pourriez obtenir ce même service </a:t>
            </a:r>
            <a:r>
              <a:rPr sz="4500">
                <a:solidFill>
                  <a:srgbClr val="11DBE3"/>
                </a:solidFill>
              </a:rPr>
              <a:t>GRATUITEMENT</a:t>
            </a:r>
            <a:r>
              <a:rPr b="1" sz="4500"/>
              <a:t>!</a:t>
            </a:r>
            <a:r>
              <a:rPr b="1"/>
              <a:t> </a:t>
            </a:r>
          </a:p>
        </p:txBody>
      </p:sp>
      <p:sp>
        <p:nvSpPr>
          <p:cNvPr id="726" name="Référez 5 clients au service de téléphonie locale et interurbaine ou à la téléphonie locale et interurbaine combinée à Internet haute vitesse ou une combinaison des deux et obtenez votre service de téléphonie locale et interurbaine GRATUITEMENT!"/>
          <p:cNvSpPr txBox="1"/>
          <p:nvPr/>
        </p:nvSpPr>
        <p:spPr>
          <a:xfrm>
            <a:off x="5184775" y="8566767"/>
            <a:ext cx="17964150" cy="2648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sz="4400">
                <a:solidFill>
                  <a:srgbClr val="53585F"/>
                </a:solidFill>
              </a:defRPr>
            </a:pPr>
            <a:r>
              <a:t>Référez</a:t>
            </a:r>
            <a:r>
              <a:rPr b="1"/>
              <a:t> </a:t>
            </a:r>
            <a:r>
              <a:rPr b="1">
                <a:solidFill>
                  <a:srgbClr val="1B3B7F"/>
                </a:solidFill>
              </a:rPr>
              <a:t>5 clients au service de téléphonie locale et interurbaine ou à la téléphonie locale et interurbaine combinée à Internet haute vitesse </a:t>
            </a:r>
            <a:r>
              <a:t>ou</a:t>
            </a:r>
            <a:r>
              <a:rPr>
                <a:solidFill>
                  <a:srgbClr val="1B3B7F"/>
                </a:solidFill>
              </a:rPr>
              <a:t> </a:t>
            </a:r>
            <a:r>
              <a:rPr b="1">
                <a:solidFill>
                  <a:srgbClr val="1B3B7F"/>
                </a:solidFill>
              </a:rPr>
              <a:t>une combinaison des deux</a:t>
            </a:r>
            <a:r>
              <a:rPr b="1"/>
              <a:t> </a:t>
            </a:r>
            <a:r>
              <a:t>et obtenez votre</a:t>
            </a:r>
            <a:r>
              <a:rPr>
                <a:solidFill>
                  <a:srgbClr val="1B3B7F"/>
                </a:solidFill>
              </a:rPr>
              <a:t> </a:t>
            </a:r>
            <a:r>
              <a:rPr b="1">
                <a:solidFill>
                  <a:srgbClr val="1B3B7F"/>
                </a:solidFill>
              </a:rPr>
              <a:t>service de téléphonie locale et interurbaine</a:t>
            </a:r>
            <a:r>
              <a:t> </a:t>
            </a:r>
            <a:r>
              <a:rPr>
                <a:solidFill>
                  <a:srgbClr val="11DBE3"/>
                </a:solidFill>
              </a:rPr>
              <a:t>GRATUITEMENT</a:t>
            </a:r>
            <a:r>
              <a:rPr b="1" sz="4500">
                <a:solidFill>
                  <a:srgbClr val="1B3B7F"/>
                </a:solidFill>
              </a:rPr>
              <a:t>!</a:t>
            </a:r>
          </a:p>
        </p:txBody>
      </p:sp>
      <p:pic>
        <p:nvPicPr>
          <p:cNvPr id="727" name="image25.png" descr="image25.png"/>
          <p:cNvPicPr>
            <a:picLocks noChangeAspect="1"/>
          </p:cNvPicPr>
          <p:nvPr/>
        </p:nvPicPr>
        <p:blipFill>
          <a:blip r:embed="rId2">
            <a:extLst/>
          </a:blip>
          <a:stretch>
            <a:fillRect/>
          </a:stretch>
        </p:blipFill>
        <p:spPr>
          <a:xfrm>
            <a:off x="2819400" y="5567362"/>
            <a:ext cx="2182813" cy="2182813"/>
          </a:xfrm>
          <a:prstGeom prst="rect">
            <a:avLst/>
          </a:prstGeom>
          <a:ln w="12700">
            <a:miter lim="400000"/>
          </a:ln>
        </p:spPr>
      </p:pic>
      <p:pic>
        <p:nvPicPr>
          <p:cNvPr id="728" name="image28.png" descr="image28.png"/>
          <p:cNvPicPr>
            <a:picLocks noChangeAspect="1"/>
          </p:cNvPicPr>
          <p:nvPr/>
        </p:nvPicPr>
        <p:blipFill>
          <a:blip r:embed="rId3">
            <a:extLst/>
          </a:blip>
          <a:stretch>
            <a:fillRect/>
          </a:stretch>
        </p:blipFill>
        <p:spPr>
          <a:xfrm>
            <a:off x="2833687" y="8812212"/>
            <a:ext cx="2154238" cy="2155826"/>
          </a:xfrm>
          <a:prstGeom prst="rect">
            <a:avLst/>
          </a:prstGeom>
          <a:ln w="12700">
            <a:miter lim="400000"/>
          </a:ln>
        </p:spPr>
      </p:pic>
      <p:sp>
        <p:nvSpPr>
          <p:cNvPr id="729" name="Rectangle"/>
          <p:cNvSpPr/>
          <p:nvPr/>
        </p:nvSpPr>
        <p:spPr>
          <a:xfrm>
            <a:off x="-28575" y="2111375"/>
            <a:ext cx="24517350" cy="1471613"/>
          </a:xfrm>
          <a:prstGeom prst="rect">
            <a:avLst/>
          </a:prstGeom>
          <a:solidFill>
            <a:srgbClr val="53585F">
              <a:alpha val="60391"/>
            </a:srgbClr>
          </a:solidFill>
          <a:ln w="12700">
            <a:miter lim="400000"/>
          </a:ln>
        </p:spPr>
        <p:txBody>
          <a:bodyPr lIns="71436" tIns="71436" rIns="71436" bIns="71436" anchor="ctr"/>
          <a:lstStyle/>
          <a:p>
            <a:pPr algn="ctr" defTabSz="914400">
              <a:defRPr sz="3200">
                <a:solidFill>
                  <a:srgbClr val="FFFFFF"/>
                </a:solidFill>
              </a:defRPr>
            </a:pPr>
          </a:p>
        </p:txBody>
      </p:sp>
      <p:sp>
        <p:nvSpPr>
          <p:cNvPr id="730" name="Lorsque vous recommandez 5 clients qui s’abonnent au même service, vous pouvez obtenir ce même service gratuitement et nourrir un enfant dans le besoin!"/>
          <p:cNvSpPr txBox="1"/>
          <p:nvPr/>
        </p:nvSpPr>
        <p:spPr>
          <a:xfrm>
            <a:off x="5006975" y="3687340"/>
            <a:ext cx="18538825" cy="12279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000">
                <a:solidFill>
                  <a:srgbClr val="53585F"/>
                </a:solidFill>
              </a:defRPr>
            </a:lvl1pPr>
          </a:lstStyle>
          <a:p>
            <a:pPr/>
            <a:r>
              <a:t>Lorsque vous recommandez 5 clients qui s’abonnent au même service, vous pouvez obtenir ce même service gratuitement et nourrir un enfant dans le besoin!</a:t>
            </a:r>
          </a:p>
        </p:txBody>
      </p:sp>
      <p:pic>
        <p:nvPicPr>
          <p:cNvPr id="731" name="image27.jpeg" descr="image27.jpeg"/>
          <p:cNvPicPr>
            <a:picLocks noChangeAspect="1"/>
          </p:cNvPicPr>
          <p:nvPr/>
        </p:nvPicPr>
        <p:blipFill>
          <a:blip r:embed="rId4">
            <a:extLst/>
          </a:blip>
          <a:stretch>
            <a:fillRect/>
          </a:stretch>
        </p:blipFill>
        <p:spPr>
          <a:xfrm>
            <a:off x="20242212" y="2108200"/>
            <a:ext cx="2954338" cy="1477963"/>
          </a:xfrm>
          <a:prstGeom prst="rect">
            <a:avLst/>
          </a:prstGeom>
          <a:ln w="12700">
            <a:miter lim="400000"/>
          </a:ln>
        </p:spPr>
      </p:pic>
      <p:pic>
        <p:nvPicPr>
          <p:cNvPr id="732" name="image33.png" descr="image33.png"/>
          <p:cNvPicPr>
            <a:picLocks noChangeAspect="1"/>
          </p:cNvPicPr>
          <p:nvPr/>
        </p:nvPicPr>
        <p:blipFill>
          <a:blip r:embed="rId5">
            <a:extLst/>
          </a:blip>
          <a:stretch>
            <a:fillRect/>
          </a:stretch>
        </p:blipFill>
        <p:spPr>
          <a:xfrm>
            <a:off x="2349500" y="1716087"/>
            <a:ext cx="17908588" cy="23447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Rectangle"/>
          <p:cNvSpPr/>
          <p:nvPr/>
        </p:nvSpPr>
        <p:spPr>
          <a:xfrm>
            <a:off x="0" y="0"/>
            <a:ext cx="24384000" cy="13716000"/>
          </a:xfrm>
          <a:prstGeom prst="rect">
            <a:avLst/>
          </a:prstGeom>
          <a:solidFill>
            <a:srgbClr val="FFFFFF"/>
          </a:solidFill>
          <a:ln w="12700">
            <a:miter lim="400000"/>
          </a:ln>
        </p:spPr>
        <p:txBody>
          <a:bodyPr lIns="71436" tIns="71436" rIns="71436" bIns="71436" anchor="ctr"/>
          <a:lstStyle/>
          <a:p>
            <a:pPr algn="ctr" defTabSz="825500">
              <a:defRPr sz="3600">
                <a:solidFill>
                  <a:srgbClr val="FFFFFF"/>
                </a:solidFill>
                <a:latin typeface="Helvetica Light"/>
                <a:ea typeface="Helvetica Light"/>
                <a:cs typeface="Helvetica Light"/>
                <a:sym typeface="Helvetica Light"/>
              </a:defRPr>
            </a:pPr>
          </a:p>
        </p:txBody>
      </p:sp>
      <p:sp>
        <p:nvSpPr>
          <p:cNvPr id="735" name="Rectangle"/>
          <p:cNvSpPr/>
          <p:nvPr/>
        </p:nvSpPr>
        <p:spPr>
          <a:xfrm>
            <a:off x="-28575" y="2111375"/>
            <a:ext cx="24517350" cy="1471613"/>
          </a:xfrm>
          <a:prstGeom prst="rect">
            <a:avLst/>
          </a:prstGeom>
          <a:solidFill>
            <a:srgbClr val="53585F">
              <a:alpha val="60391"/>
            </a:srgbClr>
          </a:solidFill>
          <a:ln w="12700">
            <a:miter lim="400000"/>
          </a:ln>
        </p:spPr>
        <p:txBody>
          <a:bodyPr lIns="71436" tIns="71436" rIns="71436" bIns="71436" anchor="ctr"/>
          <a:lstStyle/>
          <a:p>
            <a:pPr algn="ctr" defTabSz="914400">
              <a:defRPr sz="3200">
                <a:solidFill>
                  <a:srgbClr val="FFFFFF"/>
                </a:solidFill>
              </a:defRPr>
            </a:pPr>
          </a:p>
        </p:txBody>
      </p:sp>
      <p:sp>
        <p:nvSpPr>
          <p:cNvPr id="736" name="Rectangle"/>
          <p:cNvSpPr/>
          <p:nvPr/>
        </p:nvSpPr>
        <p:spPr>
          <a:xfrm>
            <a:off x="11679237" y="12369800"/>
            <a:ext cx="12703176" cy="990600"/>
          </a:xfrm>
          <a:prstGeom prst="rect">
            <a:avLst/>
          </a:prstGeom>
          <a:solidFill>
            <a:srgbClr val="53585F">
              <a:alpha val="60391"/>
            </a:srgbClr>
          </a:solidFill>
          <a:ln w="12700">
            <a:miter lim="400000"/>
          </a:ln>
        </p:spPr>
        <p:txBody>
          <a:bodyPr lIns="71436" tIns="71436" rIns="71436" bIns="71436" anchor="ctr"/>
          <a:lstStyle/>
          <a:p>
            <a:pPr algn="ctr" defTabSz="914400">
              <a:defRPr sz="3200">
                <a:solidFill>
                  <a:srgbClr val="FFFFFF"/>
                </a:solidFill>
              </a:defRPr>
            </a:pPr>
          </a:p>
        </p:txBody>
      </p:sp>
      <p:sp>
        <p:nvSpPr>
          <p:cNvPr id="737" name="Text"/>
          <p:cNvSpPr txBox="1"/>
          <p:nvPr/>
        </p:nvSpPr>
        <p:spPr>
          <a:xfrm>
            <a:off x="0" y="6257925"/>
            <a:ext cx="9142413" cy="447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2300">
                <a:latin typeface="Tahoma"/>
                <a:ea typeface="Tahoma"/>
                <a:cs typeface="Tahoma"/>
                <a:sym typeface="Tahoma"/>
              </a:defRPr>
            </a:lvl1pPr>
          </a:lstStyle>
          <a:p>
            <a:pPr/>
            <a:r>
              <a:t> </a:t>
            </a:r>
          </a:p>
        </p:txBody>
      </p:sp>
      <p:sp>
        <p:nvSpPr>
          <p:cNvPr id="738" name="Disponible aux clients et aux PEI"/>
          <p:cNvSpPr txBox="1"/>
          <p:nvPr/>
        </p:nvSpPr>
        <p:spPr>
          <a:xfrm>
            <a:off x="11849100" y="12344400"/>
            <a:ext cx="24477663" cy="8441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5300">
                <a:solidFill>
                  <a:srgbClr val="FFFFFF"/>
                </a:solidFill>
              </a:defRPr>
            </a:lvl1pPr>
          </a:lstStyle>
          <a:p>
            <a:pPr/>
            <a:r>
              <a:t>Disponible aux clients et aux PEI</a:t>
            </a:r>
          </a:p>
        </p:txBody>
      </p:sp>
      <p:sp>
        <p:nvSpPr>
          <p:cNvPr id="739" name="Vos services peuvent être gratuits!"/>
          <p:cNvSpPr txBox="1"/>
          <p:nvPr/>
        </p:nvSpPr>
        <p:spPr>
          <a:xfrm>
            <a:off x="2833687" y="2060575"/>
            <a:ext cx="16604992" cy="13007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8500">
                <a:solidFill>
                  <a:srgbClr val="18457C"/>
                </a:solidFill>
              </a:defRPr>
            </a:lvl1pPr>
          </a:lstStyle>
          <a:p>
            <a:pPr/>
            <a:r>
              <a:t>Vos services peuvent être gratuits!</a:t>
            </a:r>
          </a:p>
        </p:txBody>
      </p:sp>
      <p:pic>
        <p:nvPicPr>
          <p:cNvPr id="740" name="image24.png" descr="image24.png"/>
          <p:cNvPicPr>
            <a:picLocks noChangeAspect="1"/>
          </p:cNvPicPr>
          <p:nvPr/>
        </p:nvPicPr>
        <p:blipFill>
          <a:blip r:embed="rId2">
            <a:extLst/>
          </a:blip>
          <a:stretch>
            <a:fillRect/>
          </a:stretch>
        </p:blipFill>
        <p:spPr>
          <a:xfrm>
            <a:off x="20339050" y="2105025"/>
            <a:ext cx="2819400" cy="1484313"/>
          </a:xfrm>
          <a:prstGeom prst="rect">
            <a:avLst/>
          </a:prstGeom>
          <a:ln w="12700">
            <a:miter lim="400000"/>
          </a:ln>
        </p:spPr>
      </p:pic>
      <p:sp>
        <p:nvSpPr>
          <p:cNvPr id="741" name="Lorsque vous recommandez 5 clients qui s’abonnent au même service, vous pouvez obtenir ce même service gratuitement et nourrir un enfant dans le besoin!"/>
          <p:cNvSpPr txBox="1"/>
          <p:nvPr/>
        </p:nvSpPr>
        <p:spPr>
          <a:xfrm>
            <a:off x="5184774" y="3687340"/>
            <a:ext cx="18562640" cy="12279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000">
                <a:solidFill>
                  <a:srgbClr val="53585F"/>
                </a:solidFill>
              </a:defRPr>
            </a:lvl1pPr>
          </a:lstStyle>
          <a:p>
            <a:pPr/>
            <a:r>
              <a:t>Lorsque vous recommandez 5 clients qui s’abonnent au même service, vous pouvez obtenir ce même service gratuitement et nourrir un enfant dans le besoin!</a:t>
            </a:r>
          </a:p>
        </p:txBody>
      </p:sp>
      <p:sp>
        <p:nvSpPr>
          <p:cNvPr id="742" name="Référez 5 clients au service de téléphonie numérique ou à la téléphonie numérique combinée à Internet haute vitesse ou une combinaison des deux et vous pourriez obtenir ce même service GRATUITEMENT*!"/>
          <p:cNvSpPr txBox="1"/>
          <p:nvPr/>
        </p:nvSpPr>
        <p:spPr>
          <a:xfrm>
            <a:off x="5184774" y="5536229"/>
            <a:ext cx="18562640" cy="1886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defRPr sz="3200">
                <a:solidFill>
                  <a:srgbClr val="53585F"/>
                </a:solidFill>
              </a:defRPr>
            </a:pPr>
            <a:r>
              <a:t>Référez </a:t>
            </a:r>
            <a:r>
              <a:rPr b="1" sz="4000">
                <a:solidFill>
                  <a:srgbClr val="1B3B7F"/>
                </a:solidFill>
              </a:rPr>
              <a:t>5 clients au service de téléphonie numérique ou à la téléphonie numérique combinée à Internet haute vitesse </a:t>
            </a:r>
            <a:r>
              <a:t>ou une combinaison des deux et </a:t>
            </a:r>
            <a:r>
              <a:rPr b="1" sz="4000">
                <a:solidFill>
                  <a:srgbClr val="1B3B7F"/>
                </a:solidFill>
              </a:rPr>
              <a:t>vous pourriez obtenir ce même service </a:t>
            </a:r>
            <a:r>
              <a:rPr sz="4000">
                <a:solidFill>
                  <a:srgbClr val="11DBE3"/>
                </a:solidFill>
              </a:rPr>
              <a:t>GRATUITEMENT*</a:t>
            </a:r>
            <a:r>
              <a:rPr b="1" sz="4500"/>
              <a:t>!</a:t>
            </a:r>
            <a:r>
              <a:t> </a:t>
            </a:r>
          </a:p>
        </p:txBody>
      </p:sp>
      <p:sp>
        <p:nvSpPr>
          <p:cNvPr id="743" name="Référez 5 clients au service de téléphonie locale et interurbaine et obtenez votre service de téléphonie locale et interurbaine GRATUITEMENT*!"/>
          <p:cNvSpPr txBox="1"/>
          <p:nvPr/>
        </p:nvSpPr>
        <p:spPr>
          <a:xfrm>
            <a:off x="5184775" y="7946848"/>
            <a:ext cx="17964150" cy="20641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sz="4500">
                <a:solidFill>
                  <a:srgbClr val="53585F"/>
                </a:solidFill>
              </a:defRPr>
            </a:pPr>
            <a:r>
              <a:t>Référez </a:t>
            </a:r>
            <a:r>
              <a:rPr b="1">
                <a:solidFill>
                  <a:srgbClr val="1B3B7F"/>
                </a:solidFill>
              </a:rPr>
              <a:t>5 clients au service de téléphonie locale et interurbaine</a:t>
            </a:r>
            <a:r>
              <a:rPr b="1"/>
              <a:t> </a:t>
            </a:r>
            <a:r>
              <a:t>et obtenez </a:t>
            </a:r>
            <a:r>
              <a:rPr b="1"/>
              <a:t>votre</a:t>
            </a:r>
            <a:r>
              <a:rPr b="1">
                <a:solidFill>
                  <a:srgbClr val="1B3B7F"/>
                </a:solidFill>
              </a:rPr>
              <a:t> service de téléphonie locale et interurbaine</a:t>
            </a:r>
            <a:r>
              <a:rPr b="1"/>
              <a:t> </a:t>
            </a:r>
            <a:r>
              <a:rPr>
                <a:solidFill>
                  <a:srgbClr val="11DBE3"/>
                </a:solidFill>
              </a:rPr>
              <a:t>GRATUITEMENT*</a:t>
            </a:r>
            <a:r>
              <a:rPr b="1">
                <a:solidFill>
                  <a:srgbClr val="1B3B7F"/>
                </a:solidFill>
              </a:rPr>
              <a:t>!</a:t>
            </a:r>
          </a:p>
        </p:txBody>
      </p:sp>
      <p:sp>
        <p:nvSpPr>
          <p:cNvPr id="744" name="Référez 5 clients à Flash Wireless et vous pouvez obtenir votre service Flash GRATUITEMENT*!"/>
          <p:cNvSpPr txBox="1"/>
          <p:nvPr/>
        </p:nvSpPr>
        <p:spPr>
          <a:xfrm>
            <a:off x="5184775" y="10582892"/>
            <a:ext cx="17964150" cy="1403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sz="4500">
                <a:solidFill>
                  <a:srgbClr val="53585F"/>
                </a:solidFill>
              </a:defRPr>
            </a:pPr>
            <a:r>
              <a:t>Référez </a:t>
            </a:r>
            <a:r>
              <a:rPr b="1">
                <a:solidFill>
                  <a:srgbClr val="1B3B7F"/>
                </a:solidFill>
              </a:rPr>
              <a:t>5</a:t>
            </a:r>
            <a:r>
              <a:t> clients à </a:t>
            </a:r>
            <a:r>
              <a:rPr b="1"/>
              <a:t>Flash Wireless </a:t>
            </a:r>
            <a:r>
              <a:t>et vous pouvez obtenir votre </a:t>
            </a:r>
            <a:r>
              <a:rPr b="1">
                <a:solidFill>
                  <a:srgbClr val="1B3B7F"/>
                </a:solidFill>
              </a:rPr>
              <a:t>service Flash </a:t>
            </a:r>
            <a:r>
              <a:rPr>
                <a:solidFill>
                  <a:srgbClr val="11DBE3"/>
                </a:solidFill>
              </a:rPr>
              <a:t>GRATUITEMENT*</a:t>
            </a:r>
            <a:r>
              <a:rPr b="1">
                <a:solidFill>
                  <a:srgbClr val="1B3B7F"/>
                </a:solidFill>
              </a:rPr>
              <a:t>!</a:t>
            </a:r>
            <a:r>
              <a:t> </a:t>
            </a:r>
          </a:p>
        </p:txBody>
      </p:sp>
      <p:pic>
        <p:nvPicPr>
          <p:cNvPr id="745" name="image25.png" descr="image25.png"/>
          <p:cNvPicPr>
            <a:picLocks noChangeAspect="1"/>
          </p:cNvPicPr>
          <p:nvPr/>
        </p:nvPicPr>
        <p:blipFill>
          <a:blip r:embed="rId3">
            <a:extLst/>
          </a:blip>
          <a:stretch>
            <a:fillRect/>
          </a:stretch>
        </p:blipFill>
        <p:spPr>
          <a:xfrm>
            <a:off x="2819400" y="5207000"/>
            <a:ext cx="2182813" cy="2182813"/>
          </a:xfrm>
          <a:prstGeom prst="rect">
            <a:avLst/>
          </a:prstGeom>
          <a:ln w="12700">
            <a:miter lim="400000"/>
          </a:ln>
        </p:spPr>
      </p:pic>
      <p:pic>
        <p:nvPicPr>
          <p:cNvPr id="746" name="image28.png" descr="image28.png"/>
          <p:cNvPicPr>
            <a:picLocks noChangeAspect="1"/>
          </p:cNvPicPr>
          <p:nvPr/>
        </p:nvPicPr>
        <p:blipFill>
          <a:blip r:embed="rId4">
            <a:extLst/>
          </a:blip>
          <a:stretch>
            <a:fillRect/>
          </a:stretch>
        </p:blipFill>
        <p:spPr>
          <a:xfrm>
            <a:off x="2833687" y="7696200"/>
            <a:ext cx="2154238" cy="2154238"/>
          </a:xfrm>
          <a:prstGeom prst="rect">
            <a:avLst/>
          </a:prstGeom>
          <a:ln w="12700">
            <a:miter lim="400000"/>
          </a:ln>
        </p:spPr>
      </p:pic>
      <p:pic>
        <p:nvPicPr>
          <p:cNvPr id="747" name="image31.png" descr="image31.png"/>
          <p:cNvPicPr>
            <a:picLocks noChangeAspect="1"/>
          </p:cNvPicPr>
          <p:nvPr/>
        </p:nvPicPr>
        <p:blipFill>
          <a:blip r:embed="rId5">
            <a:extLst/>
          </a:blip>
          <a:stretch>
            <a:fillRect/>
          </a:stretch>
        </p:blipFill>
        <p:spPr>
          <a:xfrm>
            <a:off x="2778125" y="10153650"/>
            <a:ext cx="2263775" cy="2262188"/>
          </a:xfrm>
          <a:prstGeom prst="rect">
            <a:avLst/>
          </a:prstGeom>
          <a:ln w="12700">
            <a:miter lim="400000"/>
          </a:ln>
        </p:spPr>
      </p:pic>
      <p:sp>
        <p:nvSpPr>
          <p:cNvPr id="748" name="*Certaines conditions s’appliquent. S’applique aux frais mensuels récurrents uniquement.  Exlut les taxes et les frais supplémentaires. Le service de téléphonie  numérique n’est pas admissible à Puerto Rico."/>
          <p:cNvSpPr txBox="1"/>
          <p:nvPr/>
        </p:nvSpPr>
        <p:spPr>
          <a:xfrm>
            <a:off x="291989" y="12316012"/>
            <a:ext cx="10250709" cy="1010863"/>
          </a:xfrm>
          <a:prstGeom prst="rect">
            <a:avLst/>
          </a:prstGeom>
          <a:ln w="12700">
            <a:miter lim="400000"/>
          </a:ln>
          <a:extLst>
            <a:ext uri="{C572A759-6A51-4108-AA02-DFA0A04FC94B}">
              <ma14:wrappingTextBoxFlag xmlns:ma14="http://schemas.microsoft.com/office/mac/drawingml/2011/main" val="1"/>
            </a:ext>
          </a:extLst>
        </p:spPr>
        <p:txBody>
          <a:bodyPr wrap="none" lIns="71435" tIns="71435" rIns="71435" bIns="71435" anchor="ctr">
            <a:spAutoFit/>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003767"/>
                </a:solidFill>
              </a:defRPr>
            </a:pPr>
            <a:r>
              <a:t>*</a:t>
            </a:r>
            <a:r>
              <a:t>Certaines conditions s’appliquent</a:t>
            </a:r>
            <a:r>
              <a:t>. </a:t>
            </a:r>
            <a:r>
              <a:t>S’applique aux frais mensuels récurrents uniquement. </a:t>
            </a:r>
            <a:br/>
            <a:r>
              <a:t>Exlut les taxes et les frais supplémentaires</a:t>
            </a:r>
            <a:r>
              <a:t>. </a:t>
            </a:r>
            <a:r>
              <a:t>Le service de téléphonie </a:t>
            </a:r>
            <a:br/>
            <a:r>
              <a:t>numérique n’est pas admissible à </a:t>
            </a:r>
            <a:r>
              <a:t>Puerto Rico.</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onfigurez votre sondage sur les services essentiels pour clients"/>
          <p:cNvSpPr txBox="1"/>
          <p:nvPr/>
        </p:nvSpPr>
        <p:spPr>
          <a:xfrm>
            <a:off x="671512" y="1670050"/>
            <a:ext cx="9844088" cy="6087331"/>
          </a:xfrm>
          <a:prstGeom prst="rect">
            <a:avLst/>
          </a:prstGeom>
          <a:ln w="12700">
            <a:miter lim="400000"/>
          </a:ln>
          <a:effectLst>
            <a:outerShdw sx="100000" sy="100000" kx="0" ky="0" algn="b" rotWithShape="0" blurRad="114300" dist="25400" dir="5400000">
              <a:srgbClr val="808080">
                <a:alpha val="34997"/>
              </a:srgbClr>
            </a:outerShdw>
          </a:effectLst>
          <a:extLst>
            <a:ext uri="{C572A759-6A51-4108-AA02-DFA0A04FC94B}">
              <ma14:wrappingTextBoxFlag xmlns:ma14="http://schemas.microsoft.com/office/mac/drawingml/2011/main" val="1"/>
            </a:ext>
          </a:extLst>
        </p:spPr>
        <p:txBody>
          <a:bodyPr lIns="76200" tIns="76200" rIns="76200" bIns="76200">
            <a:spAutoFit/>
          </a:bodyPr>
          <a:lstStyle>
            <a:lvl1pPr algn="ctr" defTabSz="457200">
              <a:defRPr sz="8200">
                <a:solidFill>
                  <a:srgbClr val="FFFFFF"/>
                </a:solidFill>
              </a:defRPr>
            </a:lvl1pPr>
          </a:lstStyle>
          <a:p>
            <a:pPr/>
            <a:r>
              <a:t>Configurez votre sondage sur les services essentiels pour clients</a:t>
            </a:r>
          </a:p>
        </p:txBody>
      </p:sp>
      <p:pic>
        <p:nvPicPr>
          <p:cNvPr id="165" name="image.png" descr="image.png"/>
          <p:cNvPicPr>
            <a:picLocks noChangeAspect="1"/>
          </p:cNvPicPr>
          <p:nvPr/>
        </p:nvPicPr>
        <p:blipFill>
          <a:blip r:embed="rId2">
            <a:extLst/>
          </a:blip>
          <a:stretch>
            <a:fillRect/>
          </a:stretch>
        </p:blipFill>
        <p:spPr>
          <a:xfrm>
            <a:off x="10820400" y="1066800"/>
            <a:ext cx="12430125" cy="10680700"/>
          </a:xfrm>
          <a:prstGeom prst="rect">
            <a:avLst/>
          </a:prstGeom>
          <a:ln w="12700">
            <a:miter lim="400000"/>
          </a:ln>
        </p:spPr>
      </p:pic>
      <p:pic>
        <p:nvPicPr>
          <p:cNvPr id="166" name="image.png" descr="image.png"/>
          <p:cNvPicPr>
            <a:picLocks noChangeAspect="1"/>
          </p:cNvPicPr>
          <p:nvPr/>
        </p:nvPicPr>
        <p:blipFill>
          <a:blip r:embed="rId3">
            <a:extLst/>
          </a:blip>
          <a:stretch>
            <a:fillRect/>
          </a:stretch>
        </p:blipFill>
        <p:spPr>
          <a:xfrm>
            <a:off x="13868400" y="3611562"/>
            <a:ext cx="6477000" cy="3754438"/>
          </a:xfrm>
          <a:prstGeom prst="rect">
            <a:avLst/>
          </a:prstGeom>
          <a:ln w="12700">
            <a:miter lim="400000"/>
          </a:ln>
        </p:spPr>
      </p:pic>
      <p:sp>
        <p:nvSpPr>
          <p:cNvPr id="167" name="Connectez vous à votre Centre de soutien aux PEI et cliquez sur « Activez »"/>
          <p:cNvSpPr txBox="1"/>
          <p:nvPr/>
        </p:nvSpPr>
        <p:spPr>
          <a:xfrm>
            <a:off x="1066800" y="8257946"/>
            <a:ext cx="8947150" cy="6687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457200">
              <a:defRPr sz="1800">
                <a:solidFill>
                  <a:srgbClr val="FFCD30"/>
                </a:solidFill>
              </a:defRPr>
            </a:pPr>
            <a:r>
              <a:t>Connectez vous à votre</a:t>
            </a:r>
            <a:br/>
            <a:r>
              <a:t>Centre de soutien aux PEI et cliquez sur « Activez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Rectangle"/>
          <p:cNvSpPr/>
          <p:nvPr/>
        </p:nvSpPr>
        <p:spPr>
          <a:xfrm>
            <a:off x="0" y="0"/>
            <a:ext cx="24384000" cy="13716000"/>
          </a:xfrm>
          <a:prstGeom prst="rect">
            <a:avLst/>
          </a:prstGeom>
          <a:solidFill>
            <a:srgbClr val="FFFFFF"/>
          </a:solidFill>
          <a:ln w="12700">
            <a:miter lim="400000"/>
          </a:ln>
        </p:spPr>
        <p:txBody>
          <a:bodyPr lIns="71436" tIns="71436" rIns="71436" bIns="71436" anchor="ctr"/>
          <a:lstStyle/>
          <a:p>
            <a:pPr algn="ctr" defTabSz="825500">
              <a:defRPr sz="3600">
                <a:solidFill>
                  <a:srgbClr val="FFFFFF"/>
                </a:solidFill>
                <a:latin typeface="+mj-lt"/>
                <a:ea typeface="+mj-ea"/>
                <a:cs typeface="+mj-cs"/>
                <a:sym typeface="Helvetica Neue"/>
              </a:defRPr>
            </a:pPr>
          </a:p>
        </p:txBody>
      </p:sp>
      <p:sp>
        <p:nvSpPr>
          <p:cNvPr id="751" name="Rectangle"/>
          <p:cNvSpPr/>
          <p:nvPr/>
        </p:nvSpPr>
        <p:spPr>
          <a:xfrm>
            <a:off x="1131887" y="5740400"/>
            <a:ext cx="4683126" cy="6794500"/>
          </a:xfrm>
          <a:prstGeom prst="rect">
            <a:avLst/>
          </a:prstGeom>
          <a:solidFill>
            <a:srgbClr val="FFFFFF"/>
          </a:solidFill>
          <a:ln w="25400">
            <a:solidFill>
              <a:srgbClr val="F7941D"/>
            </a:solidFill>
            <a:bevel/>
          </a:ln>
          <a:effectLst>
            <a:outerShdw sx="100000" sy="100000" kx="0" ky="0" algn="b" rotWithShape="0" blurRad="50800" dist="25400" dir="5400000">
              <a:srgbClr val="808080">
                <a:alpha val="50000"/>
              </a:srgbClr>
            </a:outerShdw>
          </a:effectLst>
        </p:spPr>
        <p:txBody>
          <a:bodyPr lIns="71436" tIns="71436" rIns="71436" bIns="71436" anchor="ctr"/>
          <a:lstStyle/>
          <a:p>
            <a:pPr algn="ctr">
              <a:defRPr sz="1200">
                <a:latin typeface="+mj-lt"/>
                <a:ea typeface="+mj-ea"/>
                <a:cs typeface="+mj-cs"/>
                <a:sym typeface="Helvetica Neue"/>
              </a:defRPr>
            </a:pPr>
          </a:p>
        </p:txBody>
      </p:sp>
      <p:sp>
        <p:nvSpPr>
          <p:cNvPr id="752" name="Rectangle"/>
          <p:cNvSpPr/>
          <p:nvPr/>
        </p:nvSpPr>
        <p:spPr>
          <a:xfrm>
            <a:off x="6338887" y="5740400"/>
            <a:ext cx="4683126" cy="6794500"/>
          </a:xfrm>
          <a:prstGeom prst="rect">
            <a:avLst/>
          </a:prstGeom>
          <a:solidFill>
            <a:srgbClr val="FFFFFF"/>
          </a:solidFill>
          <a:ln w="25400">
            <a:solidFill>
              <a:srgbClr val="F7941D"/>
            </a:solidFill>
            <a:bevel/>
          </a:ln>
          <a:effectLst>
            <a:outerShdw sx="100000" sy="100000" kx="0" ky="0" algn="b" rotWithShape="0" blurRad="50800" dist="25400" dir="5400000">
              <a:srgbClr val="808080">
                <a:alpha val="50000"/>
              </a:srgbClr>
            </a:outerShdw>
          </a:effectLst>
        </p:spPr>
        <p:txBody>
          <a:bodyPr lIns="71436" tIns="71436" rIns="71436" bIns="71436" anchor="ctr"/>
          <a:lstStyle/>
          <a:p>
            <a:pPr algn="ctr">
              <a:defRPr sz="1200">
                <a:latin typeface="+mj-lt"/>
                <a:ea typeface="+mj-ea"/>
                <a:cs typeface="+mj-cs"/>
                <a:sym typeface="Helvetica Neue"/>
              </a:defRPr>
            </a:pPr>
          </a:p>
        </p:txBody>
      </p:sp>
      <p:sp>
        <p:nvSpPr>
          <p:cNvPr id="753" name="Rectangle"/>
          <p:cNvSpPr/>
          <p:nvPr/>
        </p:nvSpPr>
        <p:spPr>
          <a:xfrm>
            <a:off x="13361987" y="5740400"/>
            <a:ext cx="4683126" cy="6762750"/>
          </a:xfrm>
          <a:prstGeom prst="rect">
            <a:avLst/>
          </a:prstGeom>
          <a:solidFill>
            <a:srgbClr val="FFFFFF"/>
          </a:solidFill>
          <a:ln w="25400">
            <a:solidFill>
              <a:srgbClr val="97C93F"/>
            </a:solidFill>
            <a:bevel/>
          </a:ln>
          <a:effectLst>
            <a:outerShdw sx="100000" sy="100000" kx="0" ky="0" algn="b" rotWithShape="0" blurRad="50800" dist="25400" dir="5400000">
              <a:srgbClr val="808080">
                <a:alpha val="50000"/>
              </a:srgbClr>
            </a:outerShdw>
          </a:effectLst>
        </p:spPr>
        <p:txBody>
          <a:bodyPr lIns="71436" tIns="71436" rIns="71436" bIns="71436" anchor="ctr"/>
          <a:lstStyle/>
          <a:p>
            <a:pPr algn="ctr">
              <a:defRPr sz="1200">
                <a:latin typeface="+mj-lt"/>
                <a:ea typeface="+mj-ea"/>
                <a:cs typeface="+mj-cs"/>
                <a:sym typeface="Helvetica Neue"/>
              </a:defRPr>
            </a:pPr>
          </a:p>
        </p:txBody>
      </p:sp>
      <p:sp>
        <p:nvSpPr>
          <p:cNvPr id="754" name="Rectangle"/>
          <p:cNvSpPr/>
          <p:nvPr/>
        </p:nvSpPr>
        <p:spPr>
          <a:xfrm>
            <a:off x="18568987" y="5740400"/>
            <a:ext cx="4683126" cy="6794500"/>
          </a:xfrm>
          <a:prstGeom prst="rect">
            <a:avLst/>
          </a:prstGeom>
          <a:solidFill>
            <a:srgbClr val="FFFFFF"/>
          </a:solidFill>
          <a:ln w="25400">
            <a:solidFill>
              <a:srgbClr val="97C93F"/>
            </a:solidFill>
            <a:bevel/>
          </a:ln>
          <a:effectLst>
            <a:outerShdw sx="100000" sy="100000" kx="0" ky="0" algn="b" rotWithShape="0" blurRad="50800" dist="25400" dir="5400000">
              <a:srgbClr val="808080">
                <a:alpha val="50000"/>
              </a:srgbClr>
            </a:outerShdw>
          </a:effectLst>
        </p:spPr>
        <p:txBody>
          <a:bodyPr lIns="71436" tIns="71436" rIns="71436" bIns="71436" anchor="ctr"/>
          <a:lstStyle/>
          <a:p>
            <a:pPr algn="ctr">
              <a:defRPr sz="1200">
                <a:latin typeface="+mj-lt"/>
                <a:ea typeface="+mj-ea"/>
                <a:cs typeface="+mj-cs"/>
                <a:sym typeface="Helvetica Neue"/>
              </a:defRPr>
            </a:pPr>
          </a:p>
        </p:txBody>
      </p:sp>
      <p:grpSp>
        <p:nvGrpSpPr>
          <p:cNvPr id="759" name="Group"/>
          <p:cNvGrpSpPr/>
          <p:nvPr/>
        </p:nvGrpSpPr>
        <p:grpSpPr>
          <a:xfrm>
            <a:off x="2195512" y="9601200"/>
            <a:ext cx="20115213" cy="2830513"/>
            <a:chOff x="0" y="0"/>
            <a:chExt cx="20115211" cy="2830512"/>
          </a:xfrm>
        </p:grpSpPr>
        <p:pic>
          <p:nvPicPr>
            <p:cNvPr id="755" name="image.png" descr="image.png"/>
            <p:cNvPicPr>
              <a:picLocks noChangeAspect="1"/>
            </p:cNvPicPr>
            <p:nvPr/>
          </p:nvPicPr>
          <p:blipFill>
            <a:blip r:embed="rId2">
              <a:extLst/>
            </a:blip>
            <a:stretch>
              <a:fillRect/>
            </a:stretch>
          </p:blipFill>
          <p:spPr>
            <a:xfrm>
              <a:off x="-1" y="304820"/>
              <a:ext cx="2605269" cy="2525693"/>
            </a:xfrm>
            <a:prstGeom prst="rect">
              <a:avLst/>
            </a:prstGeom>
            <a:ln w="12700" cap="flat">
              <a:noFill/>
              <a:miter lim="400000"/>
            </a:ln>
            <a:effectLst/>
          </p:spPr>
        </p:pic>
        <p:pic>
          <p:nvPicPr>
            <p:cNvPr id="756" name="image.png" descr="image.png"/>
            <p:cNvPicPr>
              <a:picLocks noChangeAspect="1"/>
            </p:cNvPicPr>
            <p:nvPr/>
          </p:nvPicPr>
          <p:blipFill>
            <a:blip r:embed="rId3">
              <a:extLst/>
            </a:blip>
            <a:stretch>
              <a:fillRect/>
            </a:stretch>
          </p:blipFill>
          <p:spPr>
            <a:xfrm>
              <a:off x="5195956" y="304820"/>
              <a:ext cx="2605270" cy="2519213"/>
            </a:xfrm>
            <a:prstGeom prst="rect">
              <a:avLst/>
            </a:prstGeom>
            <a:ln w="12700" cap="flat">
              <a:noFill/>
              <a:miter lim="400000"/>
            </a:ln>
            <a:effectLst/>
          </p:spPr>
        </p:pic>
        <p:pic>
          <p:nvPicPr>
            <p:cNvPr id="757" name="image.png" descr="image.png"/>
            <p:cNvPicPr>
              <a:picLocks noChangeAspect="1"/>
            </p:cNvPicPr>
            <p:nvPr/>
          </p:nvPicPr>
          <p:blipFill>
            <a:blip r:embed="rId4">
              <a:extLst/>
            </a:blip>
            <a:stretch>
              <a:fillRect/>
            </a:stretch>
          </p:blipFill>
          <p:spPr>
            <a:xfrm>
              <a:off x="17539828" y="0"/>
              <a:ext cx="2575384" cy="2496720"/>
            </a:xfrm>
            <a:prstGeom prst="rect">
              <a:avLst/>
            </a:prstGeom>
            <a:ln w="12700" cap="flat">
              <a:noFill/>
              <a:miter lim="400000"/>
            </a:ln>
            <a:effectLst/>
          </p:spPr>
        </p:pic>
        <p:pic>
          <p:nvPicPr>
            <p:cNvPr id="758" name="image.png" descr="image.png"/>
            <p:cNvPicPr>
              <a:picLocks noChangeAspect="1"/>
            </p:cNvPicPr>
            <p:nvPr/>
          </p:nvPicPr>
          <p:blipFill>
            <a:blip r:embed="rId5">
              <a:extLst/>
            </a:blip>
            <a:stretch>
              <a:fillRect/>
            </a:stretch>
          </p:blipFill>
          <p:spPr>
            <a:xfrm>
              <a:off x="12491519" y="152409"/>
              <a:ext cx="2533819" cy="2450122"/>
            </a:xfrm>
            <a:prstGeom prst="rect">
              <a:avLst/>
            </a:prstGeom>
            <a:ln w="12700" cap="flat">
              <a:noFill/>
              <a:miter lim="400000"/>
            </a:ln>
            <a:effectLst/>
          </p:spPr>
        </p:pic>
      </p:grpSp>
      <p:pic>
        <p:nvPicPr>
          <p:cNvPr id="760" name="image.png" descr="image.png"/>
          <p:cNvPicPr>
            <a:picLocks noChangeAspect="1"/>
          </p:cNvPicPr>
          <p:nvPr/>
        </p:nvPicPr>
        <p:blipFill>
          <a:blip r:embed="rId6">
            <a:extLst/>
          </a:blip>
          <a:stretch>
            <a:fillRect/>
          </a:stretch>
        </p:blipFill>
        <p:spPr>
          <a:xfrm>
            <a:off x="20745450" y="842962"/>
            <a:ext cx="1244600" cy="655638"/>
          </a:xfrm>
          <a:prstGeom prst="rect">
            <a:avLst/>
          </a:prstGeom>
          <a:ln w="12700">
            <a:miter lim="400000"/>
          </a:ln>
        </p:spPr>
      </p:pic>
      <p:pic>
        <p:nvPicPr>
          <p:cNvPr id="761" name="image.jpeg" descr="image.jpeg"/>
          <p:cNvPicPr>
            <a:picLocks noChangeAspect="1"/>
          </p:cNvPicPr>
          <p:nvPr/>
        </p:nvPicPr>
        <p:blipFill>
          <a:blip r:embed="rId7">
            <a:extLst/>
          </a:blip>
          <a:stretch>
            <a:fillRect/>
          </a:stretch>
        </p:blipFill>
        <p:spPr>
          <a:xfrm>
            <a:off x="22253575" y="842962"/>
            <a:ext cx="1309688" cy="655638"/>
          </a:xfrm>
          <a:prstGeom prst="rect">
            <a:avLst/>
          </a:prstGeom>
          <a:ln w="12700">
            <a:miter lim="400000"/>
          </a:ln>
        </p:spPr>
      </p:pic>
      <p:pic>
        <p:nvPicPr>
          <p:cNvPr id="762" name="image.png" descr="image.png"/>
          <p:cNvPicPr>
            <a:picLocks noChangeAspect="1"/>
          </p:cNvPicPr>
          <p:nvPr/>
        </p:nvPicPr>
        <p:blipFill>
          <a:blip r:embed="rId8">
            <a:extLst/>
          </a:blip>
          <a:stretch>
            <a:fillRect/>
          </a:stretch>
        </p:blipFill>
        <p:spPr>
          <a:xfrm>
            <a:off x="15411450" y="2070100"/>
            <a:ext cx="5797550" cy="1544638"/>
          </a:xfrm>
          <a:prstGeom prst="rect">
            <a:avLst/>
          </a:prstGeom>
          <a:ln w="12700">
            <a:miter lim="400000"/>
          </a:ln>
        </p:spPr>
      </p:pic>
      <p:pic>
        <p:nvPicPr>
          <p:cNvPr id="763" name="image.png" descr="image.png"/>
          <p:cNvPicPr>
            <a:picLocks noChangeAspect="1"/>
          </p:cNvPicPr>
          <p:nvPr/>
        </p:nvPicPr>
        <p:blipFill>
          <a:blip r:embed="rId9">
            <a:extLst/>
          </a:blip>
          <a:stretch>
            <a:fillRect/>
          </a:stretch>
        </p:blipFill>
        <p:spPr>
          <a:xfrm>
            <a:off x="2330450" y="1524000"/>
            <a:ext cx="8108950" cy="2636838"/>
          </a:xfrm>
          <a:prstGeom prst="rect">
            <a:avLst/>
          </a:prstGeom>
          <a:ln w="12700">
            <a:miter lim="400000"/>
          </a:ln>
        </p:spPr>
      </p:pic>
      <p:sp>
        <p:nvSpPr>
          <p:cNvPr id="764" name="Line"/>
          <p:cNvSpPr/>
          <p:nvPr/>
        </p:nvSpPr>
        <p:spPr>
          <a:xfrm flipH="1" flipV="1">
            <a:off x="12191999" y="503237"/>
            <a:ext cx="50802" cy="12031664"/>
          </a:xfrm>
          <a:prstGeom prst="line">
            <a:avLst/>
          </a:prstGeom>
          <a:ln w="25400">
            <a:solidFill>
              <a:schemeClr val="accent1"/>
            </a:solidFill>
            <a:bevel/>
          </a:ln>
          <a:effectLst>
            <a:outerShdw sx="100000" sy="100000" kx="0" ky="0" algn="b" rotWithShape="0" blurRad="50800" dist="25400" dir="5400000">
              <a:srgbClr val="808080">
                <a:alpha val="50000"/>
              </a:srgbClr>
            </a:outerShdw>
          </a:effectLst>
        </p:spPr>
        <p:txBody>
          <a:bodyPr lIns="45719" rIns="45719"/>
          <a:lstStyle/>
          <a:p>
            <a:pPr/>
          </a:p>
        </p:txBody>
      </p:sp>
      <p:sp>
        <p:nvSpPr>
          <p:cNvPr id="765" name="Accessible à tous les PEI aux États-Unis et au Canada dans les marchés de XOOM Energy"/>
          <p:cNvSpPr txBox="1"/>
          <p:nvPr/>
        </p:nvSpPr>
        <p:spPr>
          <a:xfrm>
            <a:off x="4876800" y="3813970"/>
            <a:ext cx="5759450" cy="752473"/>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lvl1pPr algn="r">
              <a:defRPr i="1" sz="2000">
                <a:solidFill>
                  <a:srgbClr val="535353"/>
                </a:solidFill>
                <a:latin typeface="+mn-lt"/>
                <a:ea typeface="+mn-ea"/>
                <a:cs typeface="+mn-cs"/>
                <a:sym typeface="Helvetica"/>
              </a:defRPr>
            </a:lvl1pPr>
          </a:lstStyle>
          <a:p>
            <a:pPr/>
            <a:r>
              <a:t>Accessible à tous les PEI aux États-Unis et au Canada dans les marchés de XOOM Energy</a:t>
            </a:r>
          </a:p>
        </p:txBody>
      </p:sp>
      <p:sp>
        <p:nvSpPr>
          <p:cNvPr id="766" name="Offert par ACN Opportunity, LLC et All Communications Network of Canada Co."/>
          <p:cNvSpPr txBox="1"/>
          <p:nvPr/>
        </p:nvSpPr>
        <p:spPr>
          <a:xfrm>
            <a:off x="12242800" y="3992563"/>
            <a:ext cx="12134850" cy="447673"/>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lvl1pPr algn="ctr">
              <a:defRPr i="1" sz="2000">
                <a:solidFill>
                  <a:srgbClr val="535353"/>
                </a:solidFill>
                <a:latin typeface="+mn-lt"/>
                <a:ea typeface="+mn-ea"/>
                <a:cs typeface="+mn-cs"/>
                <a:sym typeface="Helvetica"/>
              </a:defRPr>
            </a:lvl1pPr>
          </a:lstStyle>
          <a:p>
            <a:pPr/>
            <a:r>
              <a:t>Offert par ACN Opportunity, LLC et All Communications Network of Canada Co.</a:t>
            </a:r>
          </a:p>
        </p:txBody>
      </p:sp>
      <p:sp>
        <p:nvSpPr>
          <p:cNvPr id="767" name="Accessible à tous les PEI aux États-Unis et au Canada dans les marchés de XOOM Energy"/>
          <p:cNvSpPr txBox="1"/>
          <p:nvPr/>
        </p:nvSpPr>
        <p:spPr>
          <a:xfrm>
            <a:off x="-36513" y="4609189"/>
            <a:ext cx="12226926" cy="994009"/>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algn="ctr" defTabSz="457200">
              <a:defRPr sz="3000">
                <a:solidFill>
                  <a:srgbClr val="535353"/>
                </a:solidFill>
              </a:defRPr>
            </a:pPr>
            <a:r>
              <a:t>Accessible à tous les PEI aux États-Unis et</a:t>
            </a:r>
            <a:br/>
            <a:r>
              <a:t>au Canada dans les marchés de XOOM Energy</a:t>
            </a:r>
          </a:p>
        </p:txBody>
      </p:sp>
      <p:sp>
        <p:nvSpPr>
          <p:cNvPr id="768" name="Accessible à tous les PEI aux États-Unis et au Canada qui ne sont pas encore clients résidentiels de XOOM Energy"/>
          <p:cNvSpPr txBox="1"/>
          <p:nvPr/>
        </p:nvSpPr>
        <p:spPr>
          <a:xfrm>
            <a:off x="12196762" y="4607602"/>
            <a:ext cx="12226927" cy="994009"/>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lvl1pPr algn="ctr" defTabSz="457200">
              <a:defRPr sz="3000">
                <a:solidFill>
                  <a:srgbClr val="535353"/>
                </a:solidFill>
              </a:defRPr>
            </a:lvl1pPr>
          </a:lstStyle>
          <a:p>
            <a:pPr/>
            <a:r>
              <a:t>Accessible à tous les PEI aux États-Unis et au Canada qui ne sont pas encore clients résidentiels de XOOM Energy</a:t>
            </a:r>
          </a:p>
        </p:txBody>
      </p:sp>
      <p:sp>
        <p:nvSpPr>
          <p:cNvPr id="769" name="Abonnez 10 clients résidentiels aux services d’alimentation en gaz résidentiels de XOOM Energy et votre propre service pourrait  résidentiel être GRATUIT!*"/>
          <p:cNvSpPr txBox="1"/>
          <p:nvPr/>
        </p:nvSpPr>
        <p:spPr>
          <a:xfrm>
            <a:off x="1249362" y="5930197"/>
            <a:ext cx="4449763" cy="3927293"/>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indent="152400" algn="ctr" defTabSz="457200">
              <a:spcBef>
                <a:spcPts val="400"/>
              </a:spcBef>
              <a:tabLst>
                <a:tab pos="482600" algn="l"/>
              </a:tabLst>
              <a:defRPr sz="3500">
                <a:solidFill>
                  <a:srgbClr val="8F979D"/>
                </a:solidFill>
              </a:defRPr>
            </a:pPr>
            <a:r>
              <a:t>Abonnez </a:t>
            </a:r>
            <a:r>
              <a:rPr b="1" sz="4100">
                <a:solidFill>
                  <a:srgbClr val="003C68"/>
                </a:solidFill>
              </a:rPr>
              <a:t>10</a:t>
            </a:r>
            <a:br>
              <a:rPr b="1" sz="4100">
                <a:solidFill>
                  <a:srgbClr val="003C68"/>
                </a:solidFill>
              </a:rPr>
            </a:br>
            <a:r>
              <a:rPr sz="3100"/>
              <a:t>clients résidentiels </a:t>
            </a:r>
            <a:r>
              <a:rPr sz="3100">
                <a:solidFill>
                  <a:srgbClr val="003C68"/>
                </a:solidFill>
              </a:rPr>
              <a:t>aux services d’alimentation en gaz résidentiels de XOOM Energy </a:t>
            </a:r>
            <a:r>
              <a:rPr sz="3100"/>
              <a:t>et votre propre </a:t>
            </a:r>
            <a:r>
              <a:rPr b="1" sz="3100">
                <a:solidFill>
                  <a:srgbClr val="003C68"/>
                </a:solidFill>
              </a:rPr>
              <a:t>service pourrait  résidentiel être</a:t>
            </a:r>
            <a:r>
              <a:rPr sz="3100">
                <a:solidFill>
                  <a:srgbClr val="003C68"/>
                </a:solidFill>
              </a:rPr>
              <a:t> </a:t>
            </a:r>
            <a:r>
              <a:rPr b="1" sz="3100">
                <a:solidFill>
                  <a:srgbClr val="FF9300"/>
                </a:solidFill>
              </a:rPr>
              <a:t>GRATUIT!</a:t>
            </a:r>
            <a:r>
              <a:rPr sz="3100">
                <a:solidFill>
                  <a:srgbClr val="FF9300"/>
                </a:solidFill>
              </a:rPr>
              <a:t>*</a:t>
            </a:r>
          </a:p>
        </p:txBody>
      </p:sp>
      <p:pic>
        <p:nvPicPr>
          <p:cNvPr id="770" name="image.png" descr="image.png"/>
          <p:cNvPicPr>
            <a:picLocks noChangeAspect="1"/>
          </p:cNvPicPr>
          <p:nvPr/>
        </p:nvPicPr>
        <p:blipFill>
          <a:blip r:embed="rId10">
            <a:extLst/>
          </a:blip>
          <a:stretch>
            <a:fillRect/>
          </a:stretch>
        </p:blipFill>
        <p:spPr>
          <a:xfrm>
            <a:off x="0" y="12831762"/>
            <a:ext cx="24377650" cy="884238"/>
          </a:xfrm>
          <a:prstGeom prst="rect">
            <a:avLst/>
          </a:prstGeom>
          <a:ln w="12700">
            <a:miter lim="400000"/>
          </a:ln>
        </p:spPr>
      </p:pic>
      <p:sp>
        <p:nvSpPr>
          <p:cNvPr id="771" name="Abonnez 10 clients résidentiels aux services d’alimentation en électricité résidentiels de XOOM Energy et votre propre service pourrait résidentiel être GRATUIT!*"/>
          <p:cNvSpPr txBox="1"/>
          <p:nvPr/>
        </p:nvSpPr>
        <p:spPr>
          <a:xfrm>
            <a:off x="6294437" y="5915910"/>
            <a:ext cx="4754563" cy="3927293"/>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indent="152400" algn="ctr" defTabSz="457200">
              <a:spcBef>
                <a:spcPts val="400"/>
              </a:spcBef>
              <a:tabLst>
                <a:tab pos="482600" algn="l"/>
              </a:tabLst>
              <a:defRPr sz="3500">
                <a:solidFill>
                  <a:srgbClr val="8F979D"/>
                </a:solidFill>
              </a:defRPr>
            </a:pPr>
            <a:r>
              <a:t>Abonnez </a:t>
            </a:r>
            <a:r>
              <a:rPr b="1" sz="4100">
                <a:solidFill>
                  <a:srgbClr val="003C68"/>
                </a:solidFill>
              </a:rPr>
              <a:t>10</a:t>
            </a:r>
            <a:br>
              <a:rPr b="1" sz="4100">
                <a:solidFill>
                  <a:srgbClr val="003C68"/>
                </a:solidFill>
              </a:rPr>
            </a:br>
            <a:r>
              <a:rPr sz="3100"/>
              <a:t>clients résidentiels </a:t>
            </a:r>
            <a:r>
              <a:rPr sz="3100">
                <a:solidFill>
                  <a:srgbClr val="003C68"/>
                </a:solidFill>
              </a:rPr>
              <a:t>aux services d’alimentation en électricité résidentiels de XOOM Energy </a:t>
            </a:r>
            <a:r>
              <a:rPr sz="3100"/>
              <a:t>et votre propre </a:t>
            </a:r>
            <a:r>
              <a:rPr b="1" sz="3100">
                <a:solidFill>
                  <a:srgbClr val="003C68"/>
                </a:solidFill>
              </a:rPr>
              <a:t>service pourrait résidentiel être</a:t>
            </a:r>
            <a:r>
              <a:rPr sz="3100">
                <a:solidFill>
                  <a:srgbClr val="003C68"/>
                </a:solidFill>
              </a:rPr>
              <a:t> </a:t>
            </a:r>
            <a:r>
              <a:rPr b="1" sz="3100">
                <a:solidFill>
                  <a:srgbClr val="FF9300"/>
                </a:solidFill>
              </a:rPr>
              <a:t>GRATUIT!</a:t>
            </a:r>
            <a:r>
              <a:rPr sz="3100">
                <a:solidFill>
                  <a:srgbClr val="FF9300"/>
                </a:solidFill>
              </a:rPr>
              <a:t>*</a:t>
            </a:r>
          </a:p>
        </p:txBody>
      </p:sp>
      <p:sp>
        <p:nvSpPr>
          <p:cNvPr id="772" name="Abonnez 12 clients résidentiels aux services d’alimentation en électricité de XOOM Énergy et recevez un BONUS égal à la moyenne des factures d’électricité de ces clients!"/>
          <p:cNvSpPr txBox="1"/>
          <p:nvPr/>
        </p:nvSpPr>
        <p:spPr>
          <a:xfrm>
            <a:off x="13487400" y="5777174"/>
            <a:ext cx="4449763" cy="3979339"/>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indent="152400" algn="ctr" defTabSz="457200">
              <a:spcBef>
                <a:spcPts val="400"/>
              </a:spcBef>
              <a:tabLst>
                <a:tab pos="482600" algn="l"/>
              </a:tabLst>
              <a:defRPr sz="3500">
                <a:solidFill>
                  <a:srgbClr val="8F979D"/>
                </a:solidFill>
              </a:defRPr>
            </a:pPr>
            <a:r>
              <a:t>Abonnez </a:t>
            </a:r>
            <a:r>
              <a:rPr b="1" sz="4100">
                <a:solidFill>
                  <a:srgbClr val="003C68"/>
                </a:solidFill>
              </a:rPr>
              <a:t>12</a:t>
            </a:r>
            <a:br>
              <a:rPr b="1" sz="4100">
                <a:solidFill>
                  <a:srgbClr val="003C68"/>
                </a:solidFill>
              </a:rPr>
            </a:br>
            <a:r>
              <a:rPr sz="2800"/>
              <a:t>clients résidentiels </a:t>
            </a:r>
            <a:r>
              <a:rPr sz="2800">
                <a:solidFill>
                  <a:srgbClr val="003C68"/>
                </a:solidFill>
              </a:rPr>
              <a:t>aux services d’alimentation en électricité de XOOM Énergy </a:t>
            </a:r>
            <a:r>
              <a:rPr sz="2800"/>
              <a:t>et recevez un </a:t>
            </a:r>
            <a:r>
              <a:rPr b="1" sz="2800">
                <a:solidFill>
                  <a:srgbClr val="003C68"/>
                </a:solidFill>
              </a:rPr>
              <a:t>BONUS égal à la moyenne des factures d’électricité de ces clients! </a:t>
            </a:r>
          </a:p>
        </p:txBody>
      </p:sp>
      <p:sp>
        <p:nvSpPr>
          <p:cNvPr id="773" name="Abonnez 12 clients résidentiels aux services d’alimentation en gaz de XOOM Énergy et recevez un BONUS égal à la moyenne des factures de gaz de ces clients!"/>
          <p:cNvSpPr txBox="1"/>
          <p:nvPr/>
        </p:nvSpPr>
        <p:spPr>
          <a:xfrm>
            <a:off x="18669000" y="5765268"/>
            <a:ext cx="4449763" cy="3572939"/>
          </a:xfrm>
          <a:prstGeom prst="rect">
            <a:avLst/>
          </a:prstGeom>
          <a:ln w="12700">
            <a:miter lim="400000"/>
          </a:ln>
          <a:extLst>
            <a:ext uri="{C572A759-6A51-4108-AA02-DFA0A04FC94B}">
              <ma14:wrappingTextBoxFlag xmlns:ma14="http://schemas.microsoft.com/office/mac/drawingml/2011/main" val="1"/>
            </a:ext>
          </a:extLst>
        </p:spPr>
        <p:txBody>
          <a:bodyPr lIns="71435" tIns="71435" rIns="71435" bIns="71435" anchor="ctr">
            <a:spAutoFit/>
          </a:bodyPr>
          <a:lstStyle/>
          <a:p>
            <a:pPr indent="152400" algn="ctr" defTabSz="457200">
              <a:spcBef>
                <a:spcPts val="400"/>
              </a:spcBef>
              <a:tabLst>
                <a:tab pos="482600" algn="l"/>
              </a:tabLst>
              <a:defRPr sz="3500">
                <a:solidFill>
                  <a:srgbClr val="8F979D"/>
                </a:solidFill>
              </a:defRPr>
            </a:pPr>
            <a:r>
              <a:t>Abonnez </a:t>
            </a:r>
            <a:r>
              <a:rPr b="1" sz="4100">
                <a:solidFill>
                  <a:srgbClr val="003C68"/>
                </a:solidFill>
              </a:rPr>
              <a:t>12</a:t>
            </a:r>
            <a:br>
              <a:rPr b="1" sz="4100">
                <a:solidFill>
                  <a:srgbClr val="003C68"/>
                </a:solidFill>
              </a:rPr>
            </a:br>
            <a:r>
              <a:rPr sz="2800"/>
              <a:t>clients résidentiels </a:t>
            </a:r>
            <a:r>
              <a:rPr sz="2800">
                <a:solidFill>
                  <a:srgbClr val="003C68"/>
                </a:solidFill>
              </a:rPr>
              <a:t>aux services d’alimentation en gaz de XOOM Énergy </a:t>
            </a:r>
            <a:r>
              <a:rPr sz="2800"/>
              <a:t>et recevez un </a:t>
            </a:r>
            <a:r>
              <a:rPr b="1" sz="2800">
                <a:solidFill>
                  <a:srgbClr val="003C68"/>
                </a:solidFill>
              </a:rPr>
              <a:t>BONUS égal à la moyenne des factures de gaz de ces clients! </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5" name="Utilisez des stratégies de"/>
          <p:cNvSpPr txBox="1"/>
          <p:nvPr>
            <p:ph type="title" idx="4294967295"/>
          </p:nvPr>
        </p:nvSpPr>
        <p:spPr>
          <a:xfrm>
            <a:off x="2081212" y="627062"/>
            <a:ext cx="11949113" cy="2863851"/>
          </a:xfrm>
          <a:prstGeom prst="rect">
            <a:avLst/>
          </a:prstGeom>
        </p:spPr>
        <p:txBody>
          <a:bodyPr>
            <a:normAutofit fontScale="100000" lnSpcReduction="0"/>
          </a:bodyPr>
          <a:lstStyle>
            <a:lvl1pPr defTabSz="808037">
              <a:defRPr sz="8000"/>
            </a:lvl1pPr>
          </a:lstStyle>
          <a:p>
            <a:pPr/>
            <a:r>
              <a:t>Utilisez des stratégies de</a:t>
            </a:r>
          </a:p>
        </p:txBody>
      </p:sp>
      <p:sp>
        <p:nvSpPr>
          <p:cNvPr id="776" name="Ceux avec qui vous faites affaires « Si vous leur donnez de l’argent, ils devraient être vos clients.»…"/>
          <p:cNvSpPr txBox="1"/>
          <p:nvPr>
            <p:ph type="body" idx="4294967295"/>
          </p:nvPr>
        </p:nvSpPr>
        <p:spPr>
          <a:xfrm>
            <a:off x="2171700" y="5495925"/>
            <a:ext cx="21005800" cy="10090150"/>
          </a:xfrm>
          <a:prstGeom prst="rect">
            <a:avLst/>
          </a:prstGeom>
        </p:spPr>
        <p:txBody>
          <a:bodyPr>
            <a:normAutofit fontScale="100000" lnSpcReduction="0"/>
          </a:bodyPr>
          <a:lstStyle/>
          <a:p>
            <a:pPr marL="1190625" indent="-1190625">
              <a:spcBef>
                <a:spcPts val="5800"/>
              </a:spcBef>
              <a:buClr>
                <a:srgbClr val="FFFFFF"/>
              </a:buClr>
              <a:defRPr sz="7000"/>
            </a:pPr>
            <a:r>
              <a:t>Ceux avec qui vous faites affaires</a:t>
            </a:r>
            <a:br/>
            <a:r>
              <a:rPr sz="4000"/>
              <a:t>« Si vous leur donnez de l’argent, ils devraient être vos clients.»</a:t>
            </a:r>
            <a:endParaRPr sz="4000">
              <a:solidFill>
                <a:srgbClr val="000000"/>
              </a:solidFill>
            </a:endParaRPr>
          </a:p>
          <a:p>
            <a:pPr marL="1190625" indent="-1190625">
              <a:spcBef>
                <a:spcPts val="5800"/>
              </a:spcBef>
              <a:buClr>
                <a:srgbClr val="FFFFFF"/>
              </a:buClr>
              <a:defRPr sz="7000"/>
            </a:pPr>
            <a:r>
              <a:t>Ceux qui soutiennent des organismes de charité</a:t>
            </a:r>
            <a:endParaRPr sz="1800">
              <a:solidFill>
                <a:srgbClr val="000000"/>
              </a:solidFill>
            </a:endParaRPr>
          </a:p>
          <a:p>
            <a:pPr marL="1190625" indent="-1190625">
              <a:spcBef>
                <a:spcPts val="5800"/>
              </a:spcBef>
              <a:buClr>
                <a:srgbClr val="FFFFFF"/>
              </a:buClr>
              <a:defRPr sz="7000"/>
            </a:pPr>
            <a:r>
              <a:t>Faites une liste – aide-mémoire</a:t>
            </a:r>
          </a:p>
        </p:txBody>
      </p:sp>
      <p:sp>
        <p:nvSpPr>
          <p:cNvPr id="777" name="sollicitation directe"/>
          <p:cNvSpPr txBox="1"/>
          <p:nvPr/>
        </p:nvSpPr>
        <p:spPr>
          <a:xfrm>
            <a:off x="2106612" y="2402136"/>
            <a:ext cx="11777166" cy="1734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defRPr sz="11200">
                <a:solidFill>
                  <a:srgbClr val="FFFFFF"/>
                </a:solidFill>
              </a:defRPr>
            </a:lvl1pPr>
          </a:lstStyle>
          <a:p>
            <a:pPr/>
            <a:r>
              <a:t>sollicitation directe</a:t>
            </a:r>
          </a:p>
        </p:txBody>
      </p:sp>
      <p:pic>
        <p:nvPicPr>
          <p:cNvPr id="778" name="Project Feeding Kids Logo_FR_Reverse.pdf" descr="Project Feeding Kids Logo_FR_Reverse.pdf"/>
          <p:cNvPicPr>
            <a:picLocks noChangeAspect="1"/>
          </p:cNvPicPr>
          <p:nvPr/>
        </p:nvPicPr>
        <p:blipFill>
          <a:blip r:embed="rId2">
            <a:extLst/>
          </a:blip>
          <a:stretch>
            <a:fillRect/>
          </a:stretch>
        </p:blipFill>
        <p:spPr>
          <a:xfrm>
            <a:off x="153543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0" name="Sources de client"/>
          <p:cNvSpPr txBox="1"/>
          <p:nvPr>
            <p:ph type="title" idx="4294967295"/>
          </p:nvPr>
        </p:nvSpPr>
        <p:spPr>
          <a:xfrm>
            <a:off x="2247900" y="1133475"/>
            <a:ext cx="11871325" cy="2863850"/>
          </a:xfrm>
          <a:prstGeom prst="rect">
            <a:avLst/>
          </a:prstGeom>
        </p:spPr>
        <p:txBody>
          <a:bodyPr>
            <a:normAutofit fontScale="100000" lnSpcReduction="0"/>
          </a:bodyPr>
          <a:lstStyle>
            <a:lvl1pPr defTabSz="774700">
              <a:defRPr sz="11900"/>
            </a:lvl1pPr>
          </a:lstStyle>
          <a:p>
            <a:pPr/>
            <a:r>
              <a:t>Sources de client</a:t>
            </a:r>
          </a:p>
        </p:txBody>
      </p:sp>
      <p:sp>
        <p:nvSpPr>
          <p:cNvPr id="781" name="Vous-même…"/>
          <p:cNvSpPr txBox="1"/>
          <p:nvPr>
            <p:ph type="body" idx="4294967295"/>
          </p:nvPr>
        </p:nvSpPr>
        <p:spPr>
          <a:xfrm>
            <a:off x="2298700" y="4330700"/>
            <a:ext cx="21005800" cy="10090150"/>
          </a:xfrm>
          <a:prstGeom prst="rect">
            <a:avLst/>
          </a:prstGeom>
        </p:spPr>
        <p:txBody>
          <a:bodyPr>
            <a:normAutofit fontScale="100000" lnSpcReduction="0"/>
          </a:bodyPr>
          <a:lstStyle/>
          <a:p>
            <a:pPr marL="889000" indent="-889000">
              <a:spcBef>
                <a:spcPts val="9100"/>
              </a:spcBef>
              <a:buClr>
                <a:srgbClr val="FFFFFF"/>
              </a:buClr>
              <a:buSzPct val="100000"/>
              <a:buAutoNum type="arabicPeriod" startAt="1"/>
              <a:defRPr sz="6500"/>
            </a:pPr>
            <a:r>
              <a:t> Vous-même</a:t>
            </a:r>
            <a:endParaRPr>
              <a:solidFill>
                <a:srgbClr val="000000"/>
              </a:solidFill>
            </a:endParaRPr>
          </a:p>
          <a:p>
            <a:pPr marL="889000" indent="-889000">
              <a:spcBef>
                <a:spcPts val="9100"/>
              </a:spcBef>
              <a:buClr>
                <a:srgbClr val="FFFFFF"/>
              </a:buClr>
              <a:buSzPct val="100000"/>
              <a:buAutoNum type="arabicPeriod" startAt="1"/>
              <a:defRPr sz="6500"/>
            </a:pPr>
            <a:r>
              <a:t> Clients potentiels qui ne deviennent pas des PEI</a:t>
            </a:r>
            <a:endParaRPr>
              <a:solidFill>
                <a:srgbClr val="000000"/>
              </a:solidFill>
            </a:endParaRPr>
          </a:p>
          <a:p>
            <a:pPr marL="889000" indent="-889000">
              <a:spcBef>
                <a:spcPts val="9100"/>
              </a:spcBef>
              <a:buClr>
                <a:srgbClr val="FFFFFF"/>
              </a:buClr>
              <a:buSzPct val="100000"/>
              <a:buAutoNum type="arabicPeriod" startAt="1"/>
              <a:defRPr sz="6500"/>
            </a:pPr>
            <a:r>
              <a:t> Recommandations et tous les autres – sollicitation directe</a:t>
            </a:r>
          </a:p>
        </p:txBody>
      </p:sp>
      <p:pic>
        <p:nvPicPr>
          <p:cNvPr id="782" name="Project Feeding Kids Logo_FR_Reverse.ai" descr="Project Feeding Kids Logo_FR_Reverse.ai"/>
          <p:cNvPicPr>
            <a:picLocks noChangeAspect="1"/>
          </p:cNvPicPr>
          <p:nvPr/>
        </p:nvPicPr>
        <p:blipFill>
          <a:blip r:embed="rId2">
            <a:extLst/>
          </a:blip>
          <a:stretch>
            <a:fillRect/>
          </a:stretch>
        </p:blipFill>
        <p:spPr>
          <a:xfrm>
            <a:off x="153543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4" name="sondage pour les clients"/>
          <p:cNvSpPr txBox="1"/>
          <p:nvPr>
            <p:ph type="body" idx="4294967295"/>
          </p:nvPr>
        </p:nvSpPr>
        <p:spPr>
          <a:xfrm>
            <a:off x="-381000" y="5943600"/>
            <a:ext cx="26365200" cy="7620000"/>
          </a:xfrm>
          <a:prstGeom prst="rect">
            <a:avLst/>
          </a:prstGeom>
        </p:spPr>
        <p:txBody>
          <a:bodyPr>
            <a:normAutofit fontScale="100000" lnSpcReduction="0"/>
          </a:bodyPr>
          <a:lstStyle>
            <a:lvl1pPr marL="0" indent="0" algn="ctr">
              <a:spcBef>
                <a:spcPts val="0"/>
              </a:spcBef>
              <a:buSzTx/>
              <a:buNone/>
              <a:defRPr sz="14000">
                <a:solidFill>
                  <a:srgbClr val="EDEDED"/>
                </a:solidFill>
              </a:defRPr>
            </a:lvl1pPr>
          </a:lstStyle>
          <a:p>
            <a:pPr/>
            <a:r>
              <a:t>sondage pour les clients</a:t>
            </a:r>
          </a:p>
        </p:txBody>
      </p:sp>
      <p:sp>
        <p:nvSpPr>
          <p:cNvPr id="785" name="APPROCHE AVEC"/>
          <p:cNvSpPr txBox="1"/>
          <p:nvPr/>
        </p:nvSpPr>
        <p:spPr>
          <a:xfrm>
            <a:off x="2590800" y="4577649"/>
            <a:ext cx="15024434" cy="210483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spcBef>
                <a:spcPts val="5900"/>
              </a:spcBef>
              <a:defRPr sz="13800">
                <a:solidFill>
                  <a:srgbClr val="FFCD30"/>
                </a:solidFill>
              </a:defRPr>
            </a:lvl1pPr>
          </a:lstStyle>
          <a:p>
            <a:pPr/>
            <a:r>
              <a:t>APPROCHE AVEC</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7" name="image.png" descr="image.png"/>
          <p:cNvPicPr>
            <a:picLocks noChangeAspect="1"/>
          </p:cNvPicPr>
          <p:nvPr/>
        </p:nvPicPr>
        <p:blipFill>
          <a:blip r:embed="rId2">
            <a:extLst/>
          </a:blip>
          <a:stretch>
            <a:fillRect/>
          </a:stretch>
        </p:blipFill>
        <p:spPr>
          <a:xfrm>
            <a:off x="1219200" y="1371600"/>
            <a:ext cx="12430125" cy="10680700"/>
          </a:xfrm>
          <a:prstGeom prst="rect">
            <a:avLst/>
          </a:prstGeom>
          <a:ln w="12700">
            <a:miter lim="400000"/>
          </a:ln>
        </p:spPr>
      </p:pic>
      <p:sp>
        <p:nvSpPr>
          <p:cNvPr id="788" name="Sondage  électronique  sur les services essentiels…"/>
          <p:cNvSpPr txBox="1"/>
          <p:nvPr>
            <p:ph type="body" sz="half" idx="4294967295"/>
          </p:nvPr>
        </p:nvSpPr>
        <p:spPr>
          <a:xfrm>
            <a:off x="13944600" y="2057399"/>
            <a:ext cx="9296400" cy="9994902"/>
          </a:xfrm>
          <a:prstGeom prst="rect">
            <a:avLst/>
          </a:prstGeom>
        </p:spPr>
        <p:txBody>
          <a:bodyPr>
            <a:normAutofit fontScale="100000" lnSpcReduction="0"/>
          </a:bodyPr>
          <a:lstStyle/>
          <a:p>
            <a:pPr marL="0" indent="0" algn="ctr" defTabSz="457200">
              <a:spcBef>
                <a:spcPts val="0"/>
              </a:spcBef>
              <a:buSzTx/>
              <a:buNone/>
              <a:defRPr b="1" sz="8000">
                <a:solidFill>
                  <a:srgbClr val="43BCE4"/>
                </a:solidFill>
              </a:defRPr>
            </a:pPr>
            <a:r>
              <a:t>Sondage  électronique </a:t>
            </a:r>
            <a:br/>
            <a:r>
              <a:t>sur les services essentiels</a:t>
            </a:r>
          </a:p>
          <a:p>
            <a:pPr marL="0" indent="0" algn="ctr" defTabSz="457200">
              <a:spcBef>
                <a:spcPts val="0"/>
              </a:spcBef>
              <a:buSzTx/>
              <a:buNone/>
              <a:defRPr b="1" sz="3200">
                <a:solidFill>
                  <a:srgbClr val="43BCE4"/>
                </a:solidFill>
              </a:defRPr>
            </a:pPr>
          </a:p>
          <a:p>
            <a:pPr marL="0" indent="0" algn="ctr" defTabSz="457200">
              <a:spcBef>
                <a:spcPts val="0"/>
              </a:spcBef>
              <a:buSzTx/>
              <a:buNone/>
              <a:defRPr b="1" sz="8800"/>
            </a:pPr>
            <a:r>
              <a:t>Disponible à </a:t>
            </a:r>
            <a:br/>
            <a:r>
              <a:t>tous les PEI!</a:t>
            </a:r>
          </a:p>
        </p:txBody>
      </p:sp>
      <p:pic>
        <p:nvPicPr>
          <p:cNvPr id="789" name="image.png" descr="image.png"/>
          <p:cNvPicPr>
            <a:picLocks noChangeAspect="1"/>
          </p:cNvPicPr>
          <p:nvPr/>
        </p:nvPicPr>
        <p:blipFill>
          <a:blip r:embed="rId3">
            <a:extLst/>
          </a:blip>
          <a:stretch>
            <a:fillRect/>
          </a:stretch>
        </p:blipFill>
        <p:spPr>
          <a:xfrm>
            <a:off x="4419600" y="3962400"/>
            <a:ext cx="6477000" cy="3754438"/>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Nouveau sondage électronique – Facile à utiliser"/>
          <p:cNvSpPr txBox="1"/>
          <p:nvPr/>
        </p:nvSpPr>
        <p:spPr>
          <a:xfrm>
            <a:off x="1425575" y="1143000"/>
            <a:ext cx="21994813" cy="1053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6800">
                <a:solidFill>
                  <a:srgbClr val="FFCD32"/>
                </a:solidFill>
              </a:defRPr>
            </a:lvl1pPr>
          </a:lstStyle>
          <a:p>
            <a:pPr/>
            <a:r>
              <a:t>Nouveau sondage électronique – Facile à utiliser</a:t>
            </a:r>
          </a:p>
        </p:txBody>
      </p:sp>
      <p:sp>
        <p:nvSpPr>
          <p:cNvPr id="792" name="Les PEI auront un lien personnalisé vers le sondage qui reflète leur boutique en ligne et leur site web du distributeur.…"/>
          <p:cNvSpPr txBox="1"/>
          <p:nvPr/>
        </p:nvSpPr>
        <p:spPr>
          <a:xfrm>
            <a:off x="1385888" y="2770187"/>
            <a:ext cx="21245512" cy="95075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270000" indent="-1270000" defTabSz="457200">
              <a:spcBef>
                <a:spcPts val="4800"/>
              </a:spcBef>
              <a:buSzPct val="100000"/>
              <a:buAutoNum type="arabicPeriod" startAt="1"/>
              <a:defRPr sz="4800">
                <a:solidFill>
                  <a:srgbClr val="FFFFFF"/>
                </a:solidFill>
              </a:defRPr>
            </a:pPr>
            <a:r>
              <a:t>Les PEI auront un lien personnalisé vers le sondage qui reflète leur boutique en ligne et leur site web du distributeur.</a:t>
            </a:r>
          </a:p>
          <a:p>
            <a:pPr lvl="4" defTabSz="457200">
              <a:spcBef>
                <a:spcPts val="2100"/>
              </a:spcBef>
              <a:defRPr sz="4800" u="sng">
                <a:solidFill>
                  <a:srgbClr val="52B3AF"/>
                </a:solidFill>
              </a:defRPr>
            </a:pPr>
            <a:r>
              <a:rPr>
                <a:solidFill>
                  <a:srgbClr val="0000FF"/>
                </a:solidFill>
                <a:uFill>
                  <a:solidFill>
                    <a:srgbClr val="0000FF"/>
                  </a:solidFill>
                </a:uFill>
                <a:hlinkClick r:id="rId2" invalidUrl="" action="" tgtFrame="" tooltip="" history="1" highlightClick="0" endSnd="0"/>
              </a:rPr>
              <a:t>YOURNAME.Services4U.com</a:t>
            </a:r>
            <a:endParaRPr b="1">
              <a:solidFill>
                <a:srgbClr val="FFFFFF"/>
              </a:solidFill>
            </a:endParaRPr>
          </a:p>
          <a:p>
            <a:pPr marL="1270000" indent="-1270000" defTabSz="457200">
              <a:spcBef>
                <a:spcPts val="4300"/>
              </a:spcBef>
              <a:buSzPct val="100000"/>
              <a:buAutoNum type="arabicPeriod" startAt="2"/>
              <a:defRPr b="1" sz="4800">
                <a:solidFill>
                  <a:srgbClr val="FFFFFF"/>
                </a:solidFill>
              </a:defRPr>
            </a:pPr>
            <a:r>
              <a:t>Lien vers le sondage :</a:t>
            </a:r>
            <a:r>
              <a:rPr b="0"/>
              <a:t> Peut être envoyé au client potentiel par courriel ou par texto.</a:t>
            </a:r>
          </a:p>
          <a:p>
            <a:pPr marL="1270000" indent="-1270000" defTabSz="457200">
              <a:spcBef>
                <a:spcPts val="4300"/>
              </a:spcBef>
              <a:buSzPct val="100000"/>
              <a:buAutoNum type="arabicPeriod" startAt="2"/>
              <a:defRPr b="1" sz="4800">
                <a:solidFill>
                  <a:srgbClr val="FFFFFF"/>
                </a:solidFill>
              </a:defRPr>
            </a:pPr>
            <a:r>
              <a:t>Sondage électronique : </a:t>
            </a:r>
            <a:r>
              <a:rPr b="0"/>
              <a:t>Fonctionne sur les téléphones intelligents et les tablettes.</a:t>
            </a:r>
          </a:p>
          <a:p>
            <a:pPr marL="1270000" indent="-1270000" defTabSz="457200">
              <a:spcBef>
                <a:spcPts val="4300"/>
              </a:spcBef>
              <a:buSzPct val="100000"/>
              <a:buAutoNum type="arabicPeriod" startAt="2"/>
              <a:defRPr sz="4800">
                <a:solidFill>
                  <a:srgbClr val="FFFFFF"/>
                </a:solidFill>
              </a:defRPr>
            </a:pPr>
            <a:r>
              <a:t>Facile à remplir.</a:t>
            </a:r>
          </a:p>
          <a:p>
            <a:pPr marL="1270000" indent="-1270000" defTabSz="457200">
              <a:spcBef>
                <a:spcPts val="4300"/>
              </a:spcBef>
              <a:buSzPct val="100000"/>
              <a:buAutoNum type="arabicPeriod" startAt="2"/>
              <a:defRPr sz="4800">
                <a:solidFill>
                  <a:srgbClr val="FFFFFF"/>
                </a:solidFill>
              </a:defRPr>
            </a:pPr>
            <a:r>
              <a:t>Commence par une courte vidéo d’introduction qui explique l’importance du sondage.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Permet d’économiser du temps.…"/>
          <p:cNvSpPr txBox="1"/>
          <p:nvPr/>
        </p:nvSpPr>
        <p:spPr>
          <a:xfrm>
            <a:off x="1603375" y="3124200"/>
            <a:ext cx="20494625" cy="65041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1362" indent="-741362" defTabSz="457200">
              <a:spcBef>
                <a:spcPts val="4900"/>
              </a:spcBef>
              <a:buSzPct val="100000"/>
              <a:buAutoNum type="arabicPeriod" startAt="1"/>
              <a:defRPr sz="6300">
                <a:solidFill>
                  <a:srgbClr val="FFFFFF"/>
                </a:solidFill>
              </a:defRPr>
            </a:pPr>
            <a:r>
              <a:t>Permet d’économiser du temps.</a:t>
            </a:r>
          </a:p>
          <a:p>
            <a:pPr marL="741362" indent="-741362" defTabSz="457200">
              <a:spcBef>
                <a:spcPts val="4900"/>
              </a:spcBef>
              <a:buSzPct val="100000"/>
              <a:buAutoNum type="arabicPeriod" startAt="1"/>
              <a:defRPr sz="6300">
                <a:solidFill>
                  <a:srgbClr val="FFFFFF"/>
                </a:solidFill>
              </a:defRPr>
            </a:pPr>
            <a:r>
              <a:t>Plus efficace pour les clients et les PEI.</a:t>
            </a:r>
          </a:p>
          <a:p>
            <a:pPr marL="741362" indent="-741362" defTabSz="457200">
              <a:spcBef>
                <a:spcPts val="4900"/>
              </a:spcBef>
              <a:buSzPct val="100000"/>
              <a:buAutoNum type="arabicPeriod" startAt="1"/>
              <a:defRPr sz="6300">
                <a:solidFill>
                  <a:srgbClr val="FFFFFF"/>
                </a:solidFill>
              </a:defRPr>
            </a:pPr>
            <a:r>
              <a:t>Accès facile aux résultats de tous les sondages dans vos courriels afin d’en faire un suivi.</a:t>
            </a:r>
          </a:p>
          <a:p>
            <a:pPr marL="741362" indent="-741362" defTabSz="457200">
              <a:spcBef>
                <a:spcPts val="4900"/>
              </a:spcBef>
              <a:buSzPct val="100000"/>
              <a:buAutoNum type="arabicPeriod" startAt="1"/>
              <a:defRPr sz="6300">
                <a:solidFill>
                  <a:srgbClr val="FFFFFF"/>
                </a:solidFill>
              </a:defRPr>
            </a:pPr>
            <a:r>
              <a:t>Crée de la confiance en soi chez les nouveaux PEI.</a:t>
            </a:r>
          </a:p>
        </p:txBody>
      </p:sp>
      <p:sp>
        <p:nvSpPr>
          <p:cNvPr id="795" name="Sondage en ligne personnalisé – Avantages"/>
          <p:cNvSpPr txBox="1"/>
          <p:nvPr/>
        </p:nvSpPr>
        <p:spPr>
          <a:xfrm>
            <a:off x="1524000" y="1450975"/>
            <a:ext cx="26822400" cy="119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sz="8400">
                <a:solidFill>
                  <a:srgbClr val="FFCD32"/>
                </a:solidFill>
              </a:defRPr>
            </a:pPr>
            <a:r>
              <a:t>Sondage</a:t>
            </a:r>
            <a:r>
              <a:rPr>
                <a:solidFill>
                  <a:srgbClr val="93E1B6"/>
                </a:solidFill>
              </a:rPr>
              <a:t> </a:t>
            </a:r>
            <a:r>
              <a:t>en ligne personnalisé – Avantages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7" name="caritative"/>
          <p:cNvSpPr txBox="1"/>
          <p:nvPr>
            <p:ph type="body" idx="4294967295"/>
          </p:nvPr>
        </p:nvSpPr>
        <p:spPr>
          <a:xfrm>
            <a:off x="6426200" y="5867400"/>
            <a:ext cx="21005800" cy="10090150"/>
          </a:xfrm>
          <a:prstGeom prst="rect">
            <a:avLst/>
          </a:prstGeom>
        </p:spPr>
        <p:txBody>
          <a:bodyPr>
            <a:normAutofit fontScale="100000" lnSpcReduction="0"/>
          </a:bodyPr>
          <a:lstStyle>
            <a:lvl1pPr marL="0" indent="0">
              <a:buSzTx/>
              <a:buNone/>
              <a:defRPr sz="25000"/>
            </a:lvl1pPr>
          </a:lstStyle>
          <a:p>
            <a:pPr/>
            <a:r>
              <a:t>caritative</a:t>
            </a:r>
          </a:p>
        </p:txBody>
      </p:sp>
      <p:sp>
        <p:nvSpPr>
          <p:cNvPr id="798" name="APPROCHE"/>
          <p:cNvSpPr txBox="1"/>
          <p:nvPr/>
        </p:nvSpPr>
        <p:spPr>
          <a:xfrm>
            <a:off x="2438400" y="4724493"/>
            <a:ext cx="9991700" cy="210483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spcBef>
                <a:spcPts val="5900"/>
              </a:spcBef>
              <a:defRPr sz="13800">
                <a:solidFill>
                  <a:srgbClr val="FFCD30"/>
                </a:solidFill>
              </a:defRPr>
            </a:lvl1pPr>
          </a:lstStyle>
          <a:p>
            <a:pPr/>
            <a:r>
              <a:t>APPROCHE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0" name="Project Feeding Kids Logo_FR_Reverse.ai" descr="Project Feeding Kids Logo_FR_Reverse.ai"/>
          <p:cNvPicPr>
            <a:picLocks noChangeAspect="1"/>
          </p:cNvPicPr>
          <p:nvPr/>
        </p:nvPicPr>
        <p:blipFill>
          <a:blip r:embed="rId2">
            <a:extLst/>
          </a:blip>
          <a:stretch>
            <a:fillRect/>
          </a:stretch>
        </p:blipFill>
        <p:spPr>
          <a:xfrm>
            <a:off x="2300287" y="3730625"/>
            <a:ext cx="19781838" cy="62531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Rectangle"/>
          <p:cNvSpPr/>
          <p:nvPr/>
        </p:nvSpPr>
        <p:spPr>
          <a:xfrm>
            <a:off x="0" y="5943600"/>
            <a:ext cx="24384000" cy="4408488"/>
          </a:xfrm>
          <a:prstGeom prst="rect">
            <a:avLst/>
          </a:prstGeom>
          <a:solidFill>
            <a:srgbClr val="FFFFFF"/>
          </a:solidFill>
          <a:ln w="12700">
            <a:miter lim="400000"/>
          </a:ln>
        </p:spPr>
        <p:txBody>
          <a:bodyPr lIns="71436" tIns="71436" rIns="71436" bIns="71436" anchor="ctr"/>
          <a:lstStyle/>
          <a:p>
            <a:pPr algn="ctr" defTabSz="825500">
              <a:defRPr sz="3600">
                <a:solidFill>
                  <a:srgbClr val="FFFFFF"/>
                </a:solidFill>
                <a:latin typeface="Helvetica Light"/>
                <a:ea typeface="Helvetica Light"/>
                <a:cs typeface="Helvetica Light"/>
                <a:sym typeface="Helvetica Light"/>
              </a:defRPr>
            </a:pPr>
          </a:p>
        </p:txBody>
      </p:sp>
      <p:sp>
        <p:nvSpPr>
          <p:cNvPr id="803" name="Créer un monde meilleur"/>
          <p:cNvSpPr txBox="1"/>
          <p:nvPr/>
        </p:nvSpPr>
        <p:spPr>
          <a:xfrm>
            <a:off x="1060450" y="2810197"/>
            <a:ext cx="22261513" cy="1845618"/>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12000">
                <a:solidFill>
                  <a:srgbClr val="FFFFFF"/>
                </a:solidFill>
              </a:defRPr>
            </a:lvl1pPr>
          </a:lstStyle>
          <a:p>
            <a:pPr/>
            <a:r>
              <a:t>Créer un monde meilleur</a:t>
            </a:r>
          </a:p>
        </p:txBody>
      </p:sp>
      <p:sp>
        <p:nvSpPr>
          <p:cNvPr id="804" name="En aidant à mettre un terme à la faim chez les enfants ici-même"/>
          <p:cNvSpPr txBox="1"/>
          <p:nvPr/>
        </p:nvSpPr>
        <p:spPr>
          <a:xfrm>
            <a:off x="50800" y="4638988"/>
            <a:ext cx="24280813" cy="93282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5500">
                <a:solidFill>
                  <a:srgbClr val="FFFFFF"/>
                </a:solidFill>
              </a:defRPr>
            </a:lvl1pPr>
          </a:lstStyle>
          <a:p>
            <a:pPr/>
            <a:r>
              <a:t>En aidant à mettre un terme à la faim chez les enfants ici-même</a:t>
            </a:r>
          </a:p>
        </p:txBody>
      </p:sp>
      <p:pic>
        <p:nvPicPr>
          <p:cNvPr id="805" name="Project Feeding Kids Logo_FR.pdf" descr="Project Feeding Kids Logo_FR.pdf"/>
          <p:cNvPicPr>
            <a:picLocks noChangeAspect="1"/>
          </p:cNvPicPr>
          <p:nvPr/>
        </p:nvPicPr>
        <p:blipFill>
          <a:blip r:embed="rId2">
            <a:extLst/>
          </a:blip>
          <a:stretch>
            <a:fillRect/>
          </a:stretch>
        </p:blipFill>
        <p:spPr>
          <a:xfrm>
            <a:off x="8648700" y="6986587"/>
            <a:ext cx="7783513" cy="3844926"/>
          </a:xfrm>
          <a:prstGeom prst="rect">
            <a:avLst/>
          </a:prstGeom>
          <a:ln w="12700">
            <a:miter lim="400000"/>
          </a:ln>
        </p:spPr>
      </p:pic>
      <p:grpSp>
        <p:nvGrpSpPr>
          <p:cNvPr id="810" name="Group"/>
          <p:cNvGrpSpPr/>
          <p:nvPr/>
        </p:nvGrpSpPr>
        <p:grpSpPr>
          <a:xfrm>
            <a:off x="1455737" y="6400800"/>
            <a:ext cx="19547408" cy="3138489"/>
            <a:chOff x="0" y="0"/>
            <a:chExt cx="19547407" cy="3138488"/>
          </a:xfrm>
        </p:grpSpPr>
        <p:grpSp>
          <p:nvGrpSpPr>
            <p:cNvPr id="808" name="Group"/>
            <p:cNvGrpSpPr/>
            <p:nvPr/>
          </p:nvGrpSpPr>
          <p:grpSpPr>
            <a:xfrm>
              <a:off x="0" y="0"/>
              <a:ext cx="18041938" cy="3138489"/>
              <a:chOff x="0" y="0"/>
              <a:chExt cx="18041937" cy="3138488"/>
            </a:xfrm>
          </p:grpSpPr>
          <p:pic>
            <p:nvPicPr>
              <p:cNvPr id="806" name="image50.png" descr="image50.png"/>
              <p:cNvPicPr>
                <a:picLocks noChangeAspect="1"/>
              </p:cNvPicPr>
              <p:nvPr/>
            </p:nvPicPr>
            <p:blipFill>
              <a:blip r:embed="rId3">
                <a:extLst/>
              </a:blip>
              <a:stretch>
                <a:fillRect/>
              </a:stretch>
            </p:blipFill>
            <p:spPr>
              <a:xfrm>
                <a:off x="0" y="0"/>
                <a:ext cx="5981700" cy="3071814"/>
              </a:xfrm>
              <a:prstGeom prst="rect">
                <a:avLst/>
              </a:prstGeom>
              <a:ln w="12700" cap="flat">
                <a:noFill/>
                <a:miter lim="400000"/>
              </a:ln>
              <a:effectLst/>
            </p:spPr>
          </p:pic>
          <p:pic>
            <p:nvPicPr>
              <p:cNvPr id="807" name="image51.png" descr="image51.png"/>
              <p:cNvPicPr>
                <a:picLocks noChangeAspect="1"/>
              </p:cNvPicPr>
              <p:nvPr/>
            </p:nvPicPr>
            <p:blipFill>
              <a:blip r:embed="rId4">
                <a:extLst/>
              </a:blip>
              <a:srcRect l="62442" t="0" r="0" b="0"/>
              <a:stretch>
                <a:fillRect/>
              </a:stretch>
            </p:blipFill>
            <p:spPr>
              <a:xfrm>
                <a:off x="15925800" y="288924"/>
                <a:ext cx="2116138" cy="2849565"/>
              </a:xfrm>
              <a:prstGeom prst="rect">
                <a:avLst/>
              </a:prstGeom>
              <a:ln w="12700" cap="flat">
                <a:noFill/>
                <a:miter lim="400000"/>
              </a:ln>
              <a:effectLst/>
            </p:spPr>
          </p:pic>
        </p:grpSp>
        <p:sp>
          <p:nvSpPr>
            <p:cNvPr id="809" name="Banques…"/>
            <p:cNvSpPr txBox="1"/>
            <p:nvPr/>
          </p:nvSpPr>
          <p:spPr>
            <a:xfrm>
              <a:off x="18095912" y="2129131"/>
              <a:ext cx="1451496" cy="883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defTabSz="914400">
                <a:lnSpc>
                  <a:spcPct val="90000"/>
                </a:lnSpc>
                <a:defRPr sz="1800"/>
              </a:pPr>
              <a:r>
                <a:t>Banques </a:t>
              </a:r>
            </a:p>
            <a:p>
              <a:pPr defTabSz="914400">
                <a:lnSpc>
                  <a:spcPct val="90000"/>
                </a:lnSpc>
                <a:defRPr sz="1800"/>
              </a:pPr>
              <a:r>
                <a:t>alimentaires</a:t>
              </a:r>
            </a:p>
            <a:p>
              <a:pPr defTabSz="914400">
                <a:lnSpc>
                  <a:spcPct val="90000"/>
                </a:lnSpc>
                <a:defRPr sz="1800"/>
              </a:pPr>
              <a:r>
                <a:t>Canada</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Déterminez votre « POURQUOI »…"/>
          <p:cNvSpPr txBox="1"/>
          <p:nvPr/>
        </p:nvSpPr>
        <p:spPr>
          <a:xfrm>
            <a:off x="228600" y="1971675"/>
            <a:ext cx="10158413" cy="9653719"/>
          </a:xfrm>
          <a:prstGeom prst="rect">
            <a:avLst/>
          </a:prstGeom>
          <a:ln w="12700">
            <a:miter lim="400000"/>
          </a:ln>
          <a:effectLst>
            <a:outerShdw sx="100000" sy="100000" kx="0" ky="0" algn="b" rotWithShape="0" blurRad="114300" dist="25400" dir="5400000">
              <a:srgbClr val="808080">
                <a:alpha val="34997"/>
              </a:srgbClr>
            </a:outerShdw>
          </a:effectLst>
          <a:extLst>
            <a:ext uri="{C572A759-6A51-4108-AA02-DFA0A04FC94B}">
              <ma14:wrappingTextBoxFlag xmlns:ma14="http://schemas.microsoft.com/office/mac/drawingml/2011/main" val="1"/>
            </a:ext>
          </a:extLst>
        </p:spPr>
        <p:txBody>
          <a:bodyPr lIns="76200" tIns="76200" rIns="76200" bIns="76200">
            <a:spAutoFit/>
          </a:bodyPr>
          <a:lstStyle/>
          <a:p>
            <a:pPr algn="ctr" defTabSz="457200">
              <a:defRPr sz="12000">
                <a:solidFill>
                  <a:srgbClr val="FFFFFF"/>
                </a:solidFill>
              </a:defRPr>
            </a:pPr>
            <a:r>
              <a:t>Déterminez votre « </a:t>
            </a:r>
            <a:r>
              <a:rPr sz="10000"/>
              <a:t>POURQUOI</a:t>
            </a:r>
            <a:r>
              <a:t> »</a:t>
            </a:r>
            <a:br/>
          </a:p>
          <a:p>
            <a:pPr algn="ctr" defTabSz="457200">
              <a:defRPr sz="5700">
                <a:solidFill>
                  <a:srgbClr val="FFCD30"/>
                </a:solidFill>
              </a:defRPr>
            </a:pPr>
            <a:r>
              <a:t>La raison pour laquelle VOUS avez choisi de faire affaire dans ce domaine</a:t>
            </a:r>
          </a:p>
        </p:txBody>
      </p:sp>
      <p:sp>
        <p:nvSpPr>
          <p:cNvPr id="170" name="Passer du temps en famille…"/>
          <p:cNvSpPr txBox="1"/>
          <p:nvPr/>
        </p:nvSpPr>
        <p:spPr>
          <a:xfrm>
            <a:off x="10668000" y="2289175"/>
            <a:ext cx="12760325" cy="5910958"/>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marL="495300" indent="-495300" defTabSz="914400">
              <a:spcBef>
                <a:spcPts val="2500"/>
              </a:spcBef>
              <a:buClr>
                <a:srgbClr val="FFFFFF"/>
              </a:buClr>
              <a:buSzPct val="100000"/>
              <a:buFont typeface="Arial Rounded MT Bold"/>
              <a:buChar char="•"/>
              <a:defRPr sz="4800">
                <a:solidFill>
                  <a:srgbClr val="FFFFFF"/>
                </a:solidFill>
              </a:defRPr>
            </a:pPr>
            <a:r>
              <a:t>Passer du temps en famille</a:t>
            </a:r>
          </a:p>
          <a:p>
            <a:pPr marL="495300" indent="-495300" defTabSz="914400">
              <a:spcBef>
                <a:spcPts val="2500"/>
              </a:spcBef>
              <a:buClr>
                <a:srgbClr val="FFFFFF"/>
              </a:buClr>
              <a:buSzPct val="100000"/>
              <a:buFont typeface="Arial Rounded MT Bold"/>
              <a:buChar char="•"/>
              <a:defRPr sz="4800">
                <a:solidFill>
                  <a:srgbClr val="FFFFFF"/>
                </a:solidFill>
              </a:defRPr>
            </a:pPr>
            <a:r>
              <a:t>Payer des factures</a:t>
            </a:r>
          </a:p>
          <a:p>
            <a:pPr marL="495300" indent="-495300" defTabSz="914400">
              <a:spcBef>
                <a:spcPts val="2500"/>
              </a:spcBef>
              <a:buClr>
                <a:srgbClr val="FFFFFF"/>
              </a:buClr>
              <a:buSzPct val="100000"/>
              <a:buFont typeface="Arial Rounded MT Bold"/>
              <a:buChar char="•"/>
              <a:defRPr sz="4800">
                <a:solidFill>
                  <a:srgbClr val="FFFFFF"/>
                </a:solidFill>
              </a:defRPr>
            </a:pPr>
            <a:r>
              <a:t>Payer les études universitaires des enfants</a:t>
            </a:r>
          </a:p>
          <a:p>
            <a:pPr marL="495300" indent="-495300" defTabSz="914400">
              <a:spcBef>
                <a:spcPts val="2500"/>
              </a:spcBef>
              <a:buClr>
                <a:srgbClr val="FFFFFF"/>
              </a:buClr>
              <a:buSzPct val="100000"/>
              <a:buFont typeface="Arial Rounded MT Bold"/>
              <a:buChar char="•"/>
              <a:defRPr sz="4800">
                <a:solidFill>
                  <a:srgbClr val="FFFFFF"/>
                </a:solidFill>
              </a:defRPr>
            </a:pPr>
            <a:r>
              <a:t>Aider des parents</a:t>
            </a:r>
          </a:p>
          <a:p>
            <a:pPr marL="495300" indent="-495300" defTabSz="914400">
              <a:spcBef>
                <a:spcPts val="2500"/>
              </a:spcBef>
              <a:buClr>
                <a:srgbClr val="FFFFFF"/>
              </a:buClr>
              <a:buSzPct val="100000"/>
              <a:buFont typeface="Arial Rounded MT Bold"/>
              <a:buChar char="•"/>
              <a:defRPr sz="4800">
                <a:solidFill>
                  <a:srgbClr val="FFFFFF"/>
                </a:solidFill>
              </a:defRPr>
            </a:pPr>
            <a:r>
              <a:t>Passer des vacances en famille</a:t>
            </a:r>
          </a:p>
          <a:p>
            <a:pPr marL="495300" indent="-495300" defTabSz="914400">
              <a:spcBef>
                <a:spcPts val="2500"/>
              </a:spcBef>
              <a:buClr>
                <a:srgbClr val="FFFFFF"/>
              </a:buClr>
              <a:buSzPct val="100000"/>
              <a:buFont typeface="Arial Rounded MT Bold"/>
              <a:buChar char="•"/>
              <a:defRPr sz="4800">
                <a:solidFill>
                  <a:srgbClr val="FFFFFF"/>
                </a:solidFill>
              </a:defRPr>
            </a:pPr>
            <a:r>
              <a:t>Donner plus à des organismes caritatifs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Notre contribution provient"/>
          <p:cNvSpPr txBox="1"/>
          <p:nvPr>
            <p:ph type="title" idx="4294967295"/>
          </p:nvPr>
        </p:nvSpPr>
        <p:spPr>
          <a:xfrm>
            <a:off x="3468687" y="4054475"/>
            <a:ext cx="15705138" cy="2081213"/>
          </a:xfrm>
          <a:prstGeom prst="rect">
            <a:avLst/>
          </a:prstGeom>
        </p:spPr>
        <p:txBody>
          <a:bodyPr>
            <a:normAutofit fontScale="100000" lnSpcReduction="0"/>
          </a:bodyPr>
          <a:lstStyle>
            <a:lvl1pPr>
              <a:defRPr sz="9400"/>
            </a:lvl1pPr>
          </a:lstStyle>
          <a:p>
            <a:pPr/>
            <a:r>
              <a:t>Notre contribution provient </a:t>
            </a:r>
          </a:p>
        </p:txBody>
      </p:sp>
      <p:sp>
        <p:nvSpPr>
          <p:cNvPr id="813" name="Lorsque quelqu’un s’abonne à un service d’ACN, un enfant est  nourri. Et lorsque les clients paient leurs factures mensuelles pour certains*  services d’ACN, un autre enfant est nourri."/>
          <p:cNvSpPr txBox="1"/>
          <p:nvPr>
            <p:ph type="body" sz="half" idx="4294967295"/>
          </p:nvPr>
        </p:nvSpPr>
        <p:spPr>
          <a:xfrm>
            <a:off x="20637" y="8023225"/>
            <a:ext cx="24341138" cy="4510088"/>
          </a:xfrm>
          <a:prstGeom prst="rect">
            <a:avLst/>
          </a:prstGeom>
        </p:spPr>
        <p:txBody>
          <a:bodyPr>
            <a:normAutofit fontScale="100000" lnSpcReduction="0"/>
          </a:bodyPr>
          <a:lstStyle/>
          <a:p>
            <a:pPr marL="0" indent="0" algn="ctr">
              <a:buSzTx/>
              <a:buNone/>
              <a:defRPr sz="4800"/>
            </a:pPr>
            <a:r>
              <a:t>Lorsque quelqu’un s’abonne à un service d’ACN, un enfant est </a:t>
            </a:r>
            <a:br/>
            <a:r>
              <a:t>nourri. Et lorsque les clients paient leurs factures mensuelles pour certains* </a:t>
            </a:r>
            <a:br/>
            <a:r>
              <a:t>services d’ACN, un autre enfant est nourri. </a:t>
            </a:r>
          </a:p>
        </p:txBody>
      </p:sp>
      <p:sp>
        <p:nvSpPr>
          <p:cNvPr id="814" name="* Le service de téléphonie numérique d’ACN, la téléphonie locale et interurbaine d’ACN, l’Internet haute vitesse d’ACN et Flash Wireless (aux États-Unis seulement)."/>
          <p:cNvSpPr txBox="1"/>
          <p:nvPr/>
        </p:nvSpPr>
        <p:spPr>
          <a:xfrm>
            <a:off x="963612" y="11918417"/>
            <a:ext cx="19381788" cy="94404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825500">
              <a:spcBef>
                <a:spcPts val="5900"/>
              </a:spcBef>
              <a:defRPr sz="2600">
                <a:solidFill>
                  <a:srgbClr val="FFFFFF"/>
                </a:solidFill>
              </a:defRPr>
            </a:pPr>
            <a:r>
              <a:t>* </a:t>
            </a:r>
            <a:r>
              <a:rPr sz="2800"/>
              <a:t>Le service de téléphonie numérique d’ACN, la téléphonie locale et interurbaine d’ACN, l’Internet haute vitesse d’ACN et Flash Wireless (aux États-Unis seulement).</a:t>
            </a:r>
          </a:p>
        </p:txBody>
      </p:sp>
      <p:sp>
        <p:nvSpPr>
          <p:cNvPr id="815" name="DE L’ACQUISITION DE CLIENTS"/>
          <p:cNvSpPr txBox="1"/>
          <p:nvPr/>
        </p:nvSpPr>
        <p:spPr>
          <a:xfrm>
            <a:off x="4857750" y="5564836"/>
            <a:ext cx="17558791" cy="142586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defRPr sz="9100">
                <a:solidFill>
                  <a:srgbClr val="9BD3F3"/>
                </a:solidFill>
              </a:defRPr>
            </a:lvl1pPr>
          </a:lstStyle>
          <a:p>
            <a:pPr/>
            <a:r>
              <a:t>DE L’ACQUISITION DE CLIENTS</a:t>
            </a:r>
          </a:p>
        </p:txBody>
      </p:sp>
      <p:pic>
        <p:nvPicPr>
          <p:cNvPr id="816"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PUISSANT PROGRAMME"/>
          <p:cNvSpPr txBox="1"/>
          <p:nvPr>
            <p:ph type="title" idx="4294967295"/>
          </p:nvPr>
        </p:nvSpPr>
        <p:spPr>
          <a:xfrm>
            <a:off x="2171700" y="5019675"/>
            <a:ext cx="21005800" cy="2863850"/>
          </a:xfrm>
          <a:prstGeom prst="rect">
            <a:avLst/>
          </a:prstGeom>
        </p:spPr>
        <p:txBody>
          <a:bodyPr>
            <a:normAutofit fontScale="100000" lnSpcReduction="0"/>
          </a:bodyPr>
          <a:lstStyle>
            <a:lvl1pPr>
              <a:defRPr>
                <a:solidFill>
                  <a:srgbClr val="9BD3F3"/>
                </a:solidFill>
              </a:defRPr>
            </a:lvl1pPr>
          </a:lstStyle>
          <a:p>
            <a:pPr/>
            <a:r>
              <a:t>PUISSANT PROGRAMME</a:t>
            </a:r>
          </a:p>
        </p:txBody>
      </p:sp>
      <p:sp>
        <p:nvSpPr>
          <p:cNvPr id="819" name="Qui soutient une bonne cause…"/>
          <p:cNvSpPr txBox="1"/>
          <p:nvPr>
            <p:ph type="body" idx="4294967295"/>
          </p:nvPr>
        </p:nvSpPr>
        <p:spPr>
          <a:xfrm>
            <a:off x="2171700" y="7648575"/>
            <a:ext cx="21005800" cy="10090150"/>
          </a:xfrm>
          <a:prstGeom prst="rect">
            <a:avLst/>
          </a:prstGeom>
        </p:spPr>
        <p:txBody>
          <a:bodyPr>
            <a:normAutofit fontScale="100000" lnSpcReduction="0"/>
          </a:bodyPr>
          <a:lstStyle/>
          <a:p>
            <a:pPr lvl="1" marL="1203325" indent="-646112">
              <a:spcBef>
                <a:spcPts val="7600"/>
              </a:spcBef>
              <a:buChar char="✓"/>
              <a:defRPr sz="6000"/>
            </a:pPr>
            <a:r>
              <a:t>Qui soutient une bonne cause </a:t>
            </a:r>
            <a:endParaRPr sz="1800"/>
          </a:p>
          <a:p>
            <a:pPr lvl="1" marL="1203325" indent="-646112">
              <a:spcBef>
                <a:spcPts val="7600"/>
              </a:spcBef>
              <a:buChar char="✓"/>
              <a:defRPr sz="6000"/>
            </a:pPr>
            <a:r>
              <a:t>Vous aide à acquérir plus de clients</a:t>
            </a:r>
          </a:p>
          <a:p>
            <a:pPr lvl="1" marL="1203325" indent="-646112">
              <a:spcBef>
                <a:spcPts val="7600"/>
              </a:spcBef>
              <a:buChar char="✓"/>
              <a:defRPr sz="6000"/>
            </a:pPr>
            <a:r>
              <a:t>Fait appel aux sentiments nobles chez les personnes</a:t>
            </a:r>
          </a:p>
        </p:txBody>
      </p:sp>
      <p:sp>
        <p:nvSpPr>
          <p:cNvPr id="820" name="Il s’agit d’un"/>
          <p:cNvSpPr txBox="1"/>
          <p:nvPr/>
        </p:nvSpPr>
        <p:spPr>
          <a:xfrm>
            <a:off x="2071687" y="4645673"/>
            <a:ext cx="6579642" cy="142586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defRPr sz="9100">
                <a:solidFill>
                  <a:srgbClr val="FFFFFF"/>
                </a:solidFill>
              </a:defRPr>
            </a:lvl1pPr>
          </a:lstStyle>
          <a:p>
            <a:pPr/>
            <a:r>
              <a:t>Il s’agit d’un </a:t>
            </a:r>
          </a:p>
        </p:txBody>
      </p:sp>
      <p:pic>
        <p:nvPicPr>
          <p:cNvPr id="821"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La plupart des consommateurs…."/>
          <p:cNvSpPr txBox="1"/>
          <p:nvPr>
            <p:ph type="title" idx="4294967295"/>
          </p:nvPr>
        </p:nvSpPr>
        <p:spPr>
          <a:xfrm>
            <a:off x="1917700" y="4359275"/>
            <a:ext cx="21005800" cy="2863850"/>
          </a:xfrm>
          <a:prstGeom prst="rect">
            <a:avLst/>
          </a:prstGeom>
        </p:spPr>
        <p:txBody>
          <a:bodyPr>
            <a:normAutofit fontScale="100000" lnSpcReduction="0"/>
          </a:bodyPr>
          <a:lstStyle>
            <a:lvl1pPr defTabSz="808990">
              <a:defRPr sz="10976">
                <a:solidFill>
                  <a:srgbClr val="9BD3F3"/>
                </a:solidFill>
              </a:defRPr>
            </a:lvl1pPr>
          </a:lstStyle>
          <a:p>
            <a:pPr/>
            <a:r>
              <a:t>La plupart des consommateurs….</a:t>
            </a:r>
          </a:p>
        </p:txBody>
      </p:sp>
      <p:sp>
        <p:nvSpPr>
          <p:cNvPr id="824" name="Achètent de façon émotionnelle et non logique…"/>
          <p:cNvSpPr txBox="1"/>
          <p:nvPr>
            <p:ph type="body" idx="4294967295"/>
          </p:nvPr>
        </p:nvSpPr>
        <p:spPr>
          <a:xfrm>
            <a:off x="1917700" y="7893050"/>
            <a:ext cx="21005800" cy="10090150"/>
          </a:xfrm>
          <a:prstGeom prst="rect">
            <a:avLst/>
          </a:prstGeom>
        </p:spPr>
        <p:txBody>
          <a:bodyPr>
            <a:normAutofit fontScale="100000" lnSpcReduction="0"/>
          </a:bodyPr>
          <a:lstStyle/>
          <a:p>
            <a:pPr>
              <a:spcBef>
                <a:spcPts val="8200"/>
              </a:spcBef>
              <a:buChar char="✓"/>
              <a:defRPr sz="7200"/>
            </a:pPr>
            <a:r>
              <a:t>Achètent de façon émotionnelle et non logique</a:t>
            </a:r>
          </a:p>
          <a:p>
            <a:pPr>
              <a:spcBef>
                <a:spcPts val="8200"/>
              </a:spcBef>
              <a:buChar char="✓"/>
              <a:defRPr sz="7200"/>
            </a:pPr>
            <a:r>
              <a:t>Aiment soutenir de bonnes causes</a:t>
            </a:r>
          </a:p>
        </p:txBody>
      </p:sp>
      <p:pic>
        <p:nvPicPr>
          <p:cNvPr id="825"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Pouvez-vous me rendre un"/>
          <p:cNvSpPr txBox="1"/>
          <p:nvPr>
            <p:ph type="title" idx="4294967295"/>
          </p:nvPr>
        </p:nvSpPr>
        <p:spPr>
          <a:xfrm>
            <a:off x="1714500" y="3448050"/>
            <a:ext cx="13601700" cy="2863850"/>
          </a:xfrm>
          <a:prstGeom prst="rect">
            <a:avLst/>
          </a:prstGeom>
        </p:spPr>
        <p:txBody>
          <a:bodyPr>
            <a:normAutofit fontScale="100000" lnSpcReduction="0"/>
          </a:bodyPr>
          <a:lstStyle>
            <a:lvl1pPr>
              <a:defRPr sz="8000"/>
            </a:lvl1pPr>
          </a:lstStyle>
          <a:p>
            <a:pPr/>
            <a:r>
              <a:t>Pouvez-vous me rendre un</a:t>
            </a:r>
          </a:p>
        </p:txBody>
      </p:sp>
      <p:sp>
        <p:nvSpPr>
          <p:cNvPr id="828" name="Les PEI se sentent mieux de DEMANDER une faveur lorsqu’il s’agit d’aider quelqu’un d’autre.…"/>
          <p:cNvSpPr txBox="1"/>
          <p:nvPr>
            <p:ph type="body" idx="4294967295"/>
          </p:nvPr>
        </p:nvSpPr>
        <p:spPr>
          <a:xfrm>
            <a:off x="1687512" y="8162925"/>
            <a:ext cx="21782088" cy="10090150"/>
          </a:xfrm>
          <a:prstGeom prst="rect">
            <a:avLst/>
          </a:prstGeom>
        </p:spPr>
        <p:txBody>
          <a:bodyPr>
            <a:normAutofit fontScale="100000" lnSpcReduction="0"/>
          </a:bodyPr>
          <a:lstStyle/>
          <a:p>
            <a:pPr>
              <a:buChar char="✓"/>
              <a:defRPr sz="5400"/>
            </a:pPr>
            <a:r>
              <a:t>Les PEI se sentent mieux de </a:t>
            </a:r>
            <a:r>
              <a:rPr b="1">
                <a:solidFill>
                  <a:srgbClr val="C1E1FE"/>
                </a:solidFill>
              </a:rPr>
              <a:t>DEMANDER</a:t>
            </a:r>
            <a:r>
              <a:t> une faveur lorsqu</a:t>
            </a:r>
            <a:r>
              <a:t>’</a:t>
            </a:r>
            <a:r>
              <a:t>il s</a:t>
            </a:r>
            <a:r>
              <a:t>’</a:t>
            </a:r>
            <a:r>
              <a:t>agit d</a:t>
            </a:r>
            <a:r>
              <a:t>’</a:t>
            </a:r>
            <a:r>
              <a:t>aider quelqu</a:t>
            </a:r>
            <a:r>
              <a:t>’</a:t>
            </a:r>
            <a:r>
              <a:t>un d</a:t>
            </a:r>
            <a:r>
              <a:t>’</a:t>
            </a:r>
            <a:r>
              <a:t>autre.</a:t>
            </a:r>
          </a:p>
          <a:p>
            <a:pPr>
              <a:buChar char="✓"/>
              <a:defRPr sz="5400"/>
            </a:pPr>
            <a:r>
              <a:t>Cela donne aux clients une raison valable pour changer.</a:t>
            </a:r>
          </a:p>
        </p:txBody>
      </p:sp>
      <p:sp>
        <p:nvSpPr>
          <p:cNvPr id="829" name="ÉNORME SERVICE?"/>
          <p:cNvSpPr txBox="1"/>
          <p:nvPr/>
        </p:nvSpPr>
        <p:spPr>
          <a:xfrm>
            <a:off x="1608137" y="5244207"/>
            <a:ext cx="19653052" cy="241319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lvl="1" indent="0" defTabSz="825500">
              <a:defRPr sz="16000">
                <a:solidFill>
                  <a:srgbClr val="9BD3F3"/>
                </a:solidFill>
              </a:defRPr>
            </a:pPr>
            <a:r>
              <a:t>ÉNORME SERVICE?</a:t>
            </a:r>
          </a:p>
        </p:txBody>
      </p:sp>
      <p:pic>
        <p:nvPicPr>
          <p:cNvPr id="830"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Scénarios – mots-clés"/>
          <p:cNvSpPr txBox="1"/>
          <p:nvPr>
            <p:ph type="title" idx="4294967295"/>
          </p:nvPr>
        </p:nvSpPr>
        <p:spPr>
          <a:xfrm>
            <a:off x="1689100" y="3724275"/>
            <a:ext cx="21005800" cy="2863850"/>
          </a:xfrm>
          <a:prstGeom prst="rect">
            <a:avLst/>
          </a:prstGeom>
        </p:spPr>
        <p:txBody>
          <a:bodyPr>
            <a:normAutofit fontScale="100000" lnSpcReduction="0"/>
          </a:bodyPr>
          <a:lstStyle/>
          <a:p>
            <a:pPr>
              <a:defRPr b="1"/>
            </a:pPr>
            <a:r>
              <a:t>Scénarios</a:t>
            </a:r>
            <a:r>
              <a:rPr b="0"/>
              <a:t> – mots-clés</a:t>
            </a:r>
          </a:p>
        </p:txBody>
      </p:sp>
      <p:sp>
        <p:nvSpPr>
          <p:cNvPr id="833" name="Faveur…"/>
          <p:cNvSpPr txBox="1"/>
          <p:nvPr>
            <p:ph type="body" idx="4294967295"/>
          </p:nvPr>
        </p:nvSpPr>
        <p:spPr>
          <a:xfrm>
            <a:off x="1866900" y="6384925"/>
            <a:ext cx="21005800" cy="6645275"/>
          </a:xfrm>
          <a:prstGeom prst="rect">
            <a:avLst/>
          </a:prstGeom>
        </p:spPr>
        <p:txBody>
          <a:bodyPr>
            <a:normAutofit fontScale="100000" lnSpcReduction="0"/>
          </a:bodyPr>
          <a:lstStyle/>
          <a:p>
            <a:pPr marL="665162" indent="-665162">
              <a:spcBef>
                <a:spcPts val="4100"/>
              </a:spcBef>
              <a:buClr>
                <a:srgbClr val="FFFFFF"/>
              </a:buClr>
              <a:buSzPct val="100000"/>
              <a:buAutoNum type="arabicPeriod" startAt="1"/>
              <a:defRPr sz="7000"/>
            </a:pPr>
            <a:r>
              <a:t> Faveur</a:t>
            </a:r>
            <a:endParaRPr>
              <a:solidFill>
                <a:srgbClr val="000000"/>
              </a:solidFill>
            </a:endParaRPr>
          </a:p>
          <a:p>
            <a:pPr marL="665162" indent="-665162">
              <a:spcBef>
                <a:spcPts val="4100"/>
              </a:spcBef>
              <a:buClr>
                <a:srgbClr val="FFFFFF"/>
              </a:buClr>
              <a:buSzPct val="100000"/>
              <a:buAutoNum type="arabicPeriod" startAt="1"/>
              <a:defRPr sz="7000"/>
            </a:pPr>
            <a:r>
              <a:t> Aider</a:t>
            </a:r>
            <a:endParaRPr>
              <a:solidFill>
                <a:srgbClr val="000000"/>
              </a:solidFill>
            </a:endParaRPr>
          </a:p>
          <a:p>
            <a:pPr marL="665162" indent="-665162">
              <a:spcBef>
                <a:spcPts val="4100"/>
              </a:spcBef>
              <a:buClr>
                <a:srgbClr val="FFFFFF"/>
              </a:buClr>
              <a:buSzPct val="100000"/>
              <a:buAutoNum type="arabicPeriod" startAt="1"/>
              <a:defRPr sz="7000"/>
            </a:pPr>
            <a:r>
              <a:t> Essayer</a:t>
            </a:r>
            <a:endParaRPr>
              <a:solidFill>
                <a:srgbClr val="000000"/>
              </a:solidFill>
            </a:endParaRPr>
          </a:p>
          <a:p>
            <a:pPr marL="665162" indent="-665162">
              <a:spcBef>
                <a:spcPts val="4100"/>
              </a:spcBef>
              <a:buSzTx/>
              <a:buNone/>
              <a:defRPr sz="7000">
                <a:solidFill>
                  <a:srgbClr val="9BD3F3"/>
                </a:solidFill>
              </a:defRPr>
            </a:pPr>
            <a:r>
              <a:t>Détermination et enthousiasme = RÉUSSITE</a:t>
            </a:r>
          </a:p>
        </p:txBody>
      </p:sp>
      <p:pic>
        <p:nvPicPr>
          <p:cNvPr id="834"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6" name="Pouvez-vous me rendre un énorme service?"/>
          <p:cNvSpPr txBox="1"/>
          <p:nvPr>
            <p:ph type="title" idx="4294967295"/>
          </p:nvPr>
        </p:nvSpPr>
        <p:spPr>
          <a:xfrm>
            <a:off x="1866900" y="3267075"/>
            <a:ext cx="22750463" cy="2863850"/>
          </a:xfrm>
          <a:prstGeom prst="rect">
            <a:avLst/>
          </a:prstGeom>
        </p:spPr>
        <p:txBody>
          <a:bodyPr>
            <a:normAutofit fontScale="100000" lnSpcReduction="0"/>
          </a:bodyPr>
          <a:lstStyle>
            <a:lvl1pPr>
              <a:defRPr sz="8800"/>
            </a:lvl1pPr>
          </a:lstStyle>
          <a:p>
            <a:pPr/>
            <a:r>
              <a:t>Pouvez-vous me rendre un énorme service?</a:t>
            </a:r>
          </a:p>
        </p:txBody>
      </p:sp>
      <p:sp>
        <p:nvSpPr>
          <p:cNvPr id="837" name="Je travaille avec une compagnie qui offre des services que la plupart des gens utilisent tous les jours, comme votre téléphone résidentiel, votre téléphone mobile et vos services de gaz et d’électricité. De plus, lorsque vous utilisez l’un de nos services, votre aidez à nourrir des enfants dans le besoin ici-même.…"/>
          <p:cNvSpPr txBox="1"/>
          <p:nvPr>
            <p:ph type="body" idx="4294967295"/>
          </p:nvPr>
        </p:nvSpPr>
        <p:spPr>
          <a:xfrm>
            <a:off x="1866900" y="5699125"/>
            <a:ext cx="21005800" cy="7178675"/>
          </a:xfrm>
          <a:prstGeom prst="rect">
            <a:avLst/>
          </a:prstGeom>
        </p:spPr>
        <p:txBody>
          <a:bodyPr>
            <a:normAutofit fontScale="100000" lnSpcReduction="0"/>
          </a:bodyPr>
          <a:lstStyle/>
          <a:p>
            <a:pPr marL="0" indent="0">
              <a:buSzTx/>
              <a:buNone/>
              <a:defRPr sz="4700"/>
            </a:pPr>
            <a:r>
              <a:t>Je travaille avec une compagnie qui offre des services que la plupart des gens utilisent tous les jours, comme votre téléphone résidentiel, votre téléphone mobile et vos services de gaz et d’électricité. De plus, lorsque vous utilisez l’un de nos services, votre aidez à nourrir des enfants dans le besoin ici-même.</a:t>
            </a:r>
          </a:p>
          <a:p>
            <a:pPr marL="0" indent="0">
              <a:buSzTx/>
              <a:buNone/>
              <a:defRPr sz="4700"/>
            </a:pPr>
            <a:r>
              <a:t>Tout simplement, quand vous devenez mon client, un enfant est nourri. Et quand vous payez votre facture mensuelle pour certains services d’ACN, un autre enfant est nourri pour toute la durée de votre abonnement.</a:t>
            </a:r>
          </a:p>
        </p:txBody>
      </p:sp>
      <p:pic>
        <p:nvPicPr>
          <p:cNvPr id="838"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0" name="Voici donc le service que je vous demande…  Si je peux vous proposer un service que vous utilisez déjà; pourriez-vous me faire une énorme faveur en devenant l’un de mes clients?"/>
          <p:cNvSpPr txBox="1"/>
          <p:nvPr>
            <p:ph type="body" idx="4294967295"/>
          </p:nvPr>
        </p:nvSpPr>
        <p:spPr>
          <a:xfrm>
            <a:off x="1689100" y="4556125"/>
            <a:ext cx="21005800" cy="8626475"/>
          </a:xfrm>
          <a:prstGeom prst="rect">
            <a:avLst/>
          </a:prstGeom>
        </p:spPr>
        <p:txBody>
          <a:bodyPr>
            <a:normAutofit fontScale="100000" lnSpcReduction="0"/>
          </a:bodyPr>
          <a:lstStyle/>
          <a:p>
            <a:pPr marL="0" indent="0">
              <a:buSzTx/>
              <a:buNone/>
              <a:defRPr sz="11600">
                <a:solidFill>
                  <a:srgbClr val="9BD3F3"/>
                </a:solidFill>
              </a:defRPr>
            </a:pPr>
            <a:r>
              <a:t>Voici donc le service que je vous demande…</a:t>
            </a:r>
            <a:r>
              <a:rPr sz="10500">
                <a:solidFill>
                  <a:srgbClr val="FFFFFF"/>
                </a:solidFill>
              </a:rPr>
              <a:t> </a:t>
            </a:r>
            <a:br>
              <a:rPr sz="10500">
                <a:solidFill>
                  <a:srgbClr val="FFFFFF"/>
                </a:solidFill>
              </a:rPr>
            </a:br>
            <a:r>
              <a:rPr sz="7000">
                <a:solidFill>
                  <a:srgbClr val="FFFFFF"/>
                </a:solidFill>
              </a:rPr>
              <a:t>Si je peux vous proposer un service que vous utilisez déjà; pourriez-vous me faire une énorme faveur en devenant l’un de mes clients? </a:t>
            </a:r>
          </a:p>
        </p:txBody>
      </p:sp>
      <p:pic>
        <p:nvPicPr>
          <p:cNvPr id="841"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3" name="Client - 3 Catégories"/>
          <p:cNvSpPr txBox="1"/>
          <p:nvPr>
            <p:ph type="title" idx="4294967295"/>
          </p:nvPr>
        </p:nvSpPr>
        <p:spPr>
          <a:xfrm>
            <a:off x="1689100" y="1158875"/>
            <a:ext cx="21005800" cy="2863850"/>
          </a:xfrm>
          <a:prstGeom prst="rect">
            <a:avLst/>
          </a:prstGeom>
        </p:spPr>
        <p:txBody>
          <a:bodyPr>
            <a:normAutofit fontScale="100000" lnSpcReduction="0"/>
          </a:bodyPr>
          <a:lstStyle>
            <a:lvl1pPr algn="ctr"/>
          </a:lstStyle>
          <a:p>
            <a:pPr/>
            <a:r>
              <a:t>Client - 3 Catégories</a:t>
            </a:r>
          </a:p>
        </p:txBody>
      </p:sp>
      <p:sp>
        <p:nvSpPr>
          <p:cNvPr id="844" name="Classer, pas vendre"/>
          <p:cNvSpPr txBox="1"/>
          <p:nvPr/>
        </p:nvSpPr>
        <p:spPr>
          <a:xfrm>
            <a:off x="14287" y="11293196"/>
            <a:ext cx="24353838" cy="1537258"/>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9800">
                <a:solidFill>
                  <a:srgbClr val="FFFFFF"/>
                </a:solidFill>
              </a:defRPr>
            </a:lvl1pPr>
          </a:lstStyle>
          <a:p>
            <a:pPr/>
            <a:r>
              <a:t>Classer, pas vendre</a:t>
            </a:r>
          </a:p>
        </p:txBody>
      </p:sp>
      <p:pic>
        <p:nvPicPr>
          <p:cNvPr id="845" name="image8.png" descr="image8.png"/>
          <p:cNvPicPr>
            <a:picLocks noChangeAspect="1"/>
          </p:cNvPicPr>
          <p:nvPr/>
        </p:nvPicPr>
        <p:blipFill>
          <a:blip r:embed="rId2">
            <a:extLst/>
          </a:blip>
          <a:stretch>
            <a:fillRect/>
          </a:stretch>
        </p:blipFill>
        <p:spPr>
          <a:xfrm>
            <a:off x="3022600" y="3719512"/>
            <a:ext cx="18337213" cy="6834188"/>
          </a:xfrm>
          <a:prstGeom prst="rect">
            <a:avLst/>
          </a:prstGeom>
          <a:ln w="12700">
            <a:miter lim="400000"/>
          </a:ln>
        </p:spPr>
      </p:pic>
      <p:sp>
        <p:nvSpPr>
          <p:cNvPr id="846" name="10 %"/>
          <p:cNvSpPr txBox="1"/>
          <p:nvPr/>
        </p:nvSpPr>
        <p:spPr>
          <a:xfrm>
            <a:off x="3391594" y="7255197"/>
            <a:ext cx="3629224" cy="184561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2000">
                <a:solidFill>
                  <a:srgbClr val="FFFFFF"/>
                </a:solidFill>
              </a:defRPr>
            </a:lvl1pPr>
          </a:lstStyle>
          <a:p>
            <a:pPr/>
            <a:r>
              <a:t>10 %</a:t>
            </a:r>
          </a:p>
        </p:txBody>
      </p:sp>
      <p:sp>
        <p:nvSpPr>
          <p:cNvPr id="847" name="80 %"/>
          <p:cNvSpPr txBox="1"/>
          <p:nvPr/>
        </p:nvSpPr>
        <p:spPr>
          <a:xfrm>
            <a:off x="10376594" y="7255197"/>
            <a:ext cx="3629224" cy="184561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2000">
                <a:solidFill>
                  <a:srgbClr val="FFFFFF"/>
                </a:solidFill>
              </a:defRPr>
            </a:lvl1pPr>
          </a:lstStyle>
          <a:p>
            <a:pPr/>
            <a:r>
              <a:t>80 %</a:t>
            </a:r>
          </a:p>
        </p:txBody>
      </p:sp>
      <p:sp>
        <p:nvSpPr>
          <p:cNvPr id="848" name="10 %"/>
          <p:cNvSpPr txBox="1"/>
          <p:nvPr/>
        </p:nvSpPr>
        <p:spPr>
          <a:xfrm>
            <a:off x="17361594" y="7255197"/>
            <a:ext cx="3629224" cy="184561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2000">
                <a:solidFill>
                  <a:srgbClr val="FFFFFF"/>
                </a:solidFill>
              </a:defRPr>
            </a:lvl1pPr>
          </a:lstStyle>
          <a:p>
            <a:pPr/>
            <a:r>
              <a:t>10 %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0" name="image52.png" descr="image52.png"/>
          <p:cNvPicPr>
            <a:picLocks noChangeAspect="1"/>
          </p:cNvPicPr>
          <p:nvPr/>
        </p:nvPicPr>
        <p:blipFill>
          <a:blip r:embed="rId2">
            <a:extLst/>
          </a:blip>
          <a:stretch>
            <a:fillRect/>
          </a:stretch>
        </p:blipFill>
        <p:spPr>
          <a:xfrm>
            <a:off x="1374775" y="4543425"/>
            <a:ext cx="3892550" cy="5722938"/>
          </a:xfrm>
          <a:prstGeom prst="rect">
            <a:avLst/>
          </a:prstGeom>
          <a:ln w="12700">
            <a:miter lim="400000"/>
          </a:ln>
        </p:spPr>
      </p:pic>
      <p:sp>
        <p:nvSpPr>
          <p:cNvPr id="851" name="Comment gérer les pommes rouges"/>
          <p:cNvSpPr txBox="1"/>
          <p:nvPr>
            <p:ph type="title" idx="4294967295"/>
          </p:nvPr>
        </p:nvSpPr>
        <p:spPr>
          <a:xfrm>
            <a:off x="5219700" y="4968875"/>
            <a:ext cx="21005800" cy="2863850"/>
          </a:xfrm>
          <a:prstGeom prst="rect">
            <a:avLst/>
          </a:prstGeom>
        </p:spPr>
        <p:txBody>
          <a:bodyPr>
            <a:normAutofit fontScale="100000" lnSpcReduction="0"/>
          </a:bodyPr>
          <a:lstStyle>
            <a:lvl1pPr>
              <a:defRPr sz="8500"/>
            </a:lvl1pPr>
          </a:lstStyle>
          <a:p>
            <a:pPr/>
            <a:r>
              <a:t>Comment gérer les pommes rouges</a:t>
            </a:r>
          </a:p>
        </p:txBody>
      </p:sp>
      <p:sp>
        <p:nvSpPr>
          <p:cNvPr id="852" name="Abonnez-les"/>
          <p:cNvSpPr txBox="1"/>
          <p:nvPr/>
        </p:nvSpPr>
        <p:spPr>
          <a:xfrm>
            <a:off x="5951537" y="7418301"/>
            <a:ext cx="5521201" cy="121619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spcBef>
                <a:spcPts val="4000"/>
              </a:spcBef>
              <a:defRPr sz="7600">
                <a:solidFill>
                  <a:srgbClr val="EE3238"/>
                </a:solidFill>
              </a:defRPr>
            </a:lvl1pPr>
          </a:lstStyle>
          <a:p>
            <a:pPr/>
            <a:r>
              <a:t>Abonnez-les</a:t>
            </a:r>
          </a:p>
        </p:txBody>
      </p:sp>
      <p:pic>
        <p:nvPicPr>
          <p:cNvPr id="853" name="Project Feeding Kids Logo_FR_Reverse.ai" descr="Project Feeding Kids Logo_FR_Reverse.ai"/>
          <p:cNvPicPr>
            <a:picLocks noChangeAspect="1"/>
          </p:cNvPicPr>
          <p:nvPr/>
        </p:nvPicPr>
        <p:blipFill>
          <a:blip r:embed="rId3">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Comment gérer les pommes vertes"/>
          <p:cNvSpPr txBox="1"/>
          <p:nvPr>
            <p:ph type="title" idx="4294967295"/>
          </p:nvPr>
        </p:nvSpPr>
        <p:spPr>
          <a:xfrm>
            <a:off x="5219700" y="4968875"/>
            <a:ext cx="21005800" cy="2863850"/>
          </a:xfrm>
          <a:prstGeom prst="rect">
            <a:avLst/>
          </a:prstGeom>
        </p:spPr>
        <p:txBody>
          <a:bodyPr>
            <a:normAutofit fontScale="100000" lnSpcReduction="0"/>
          </a:bodyPr>
          <a:lstStyle>
            <a:lvl1pPr>
              <a:defRPr sz="8500"/>
            </a:lvl1pPr>
          </a:lstStyle>
          <a:p>
            <a:pPr/>
            <a:r>
              <a:t>Comment gérer les pommes vertes</a:t>
            </a:r>
          </a:p>
        </p:txBody>
      </p:sp>
      <p:pic>
        <p:nvPicPr>
          <p:cNvPr id="856" name="image8.png" descr="image8.png"/>
          <p:cNvPicPr>
            <a:picLocks noChangeAspect="1"/>
          </p:cNvPicPr>
          <p:nvPr/>
        </p:nvPicPr>
        <p:blipFill>
          <a:blip r:embed="rId2">
            <a:extLst/>
          </a:blip>
          <a:srcRect l="33149" t="0" r="30969" b="0"/>
          <a:stretch>
            <a:fillRect/>
          </a:stretch>
        </p:blipFill>
        <p:spPr>
          <a:xfrm>
            <a:off x="719137" y="4583112"/>
            <a:ext cx="5405438" cy="5614988"/>
          </a:xfrm>
          <a:prstGeom prst="rect">
            <a:avLst/>
          </a:prstGeom>
          <a:ln w="12700">
            <a:miter lim="400000"/>
          </a:ln>
        </p:spPr>
      </p:pic>
      <p:sp>
        <p:nvSpPr>
          <p:cNvPr id="857" name="Répondez à la question…"/>
          <p:cNvSpPr txBox="1"/>
          <p:nvPr/>
        </p:nvSpPr>
        <p:spPr>
          <a:xfrm>
            <a:off x="5926137" y="7450051"/>
            <a:ext cx="14855552" cy="282909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spcBef>
                <a:spcPts val="4000"/>
              </a:spcBef>
              <a:defRPr sz="7600">
                <a:solidFill>
                  <a:srgbClr val="90C64B"/>
                </a:solidFill>
              </a:defRPr>
            </a:pPr>
            <a:r>
              <a:t>Répondez à la question</a:t>
            </a:r>
            <a:endParaRPr sz="1800"/>
          </a:p>
          <a:p>
            <a:pPr defTabSz="914400">
              <a:spcBef>
                <a:spcPts val="4000"/>
              </a:spcBef>
              <a:defRPr sz="7600">
                <a:solidFill>
                  <a:srgbClr val="90C64B"/>
                </a:solidFill>
              </a:defRPr>
            </a:pPr>
            <a:r>
              <a:t>Demandez de vous rendre service</a:t>
            </a:r>
          </a:p>
        </p:txBody>
      </p:sp>
      <p:pic>
        <p:nvPicPr>
          <p:cNvPr id="858" name="Project Feeding Kids Logo_FR_Reverse.ai" descr="Project Feeding Kids Logo_FR_Reverse.ai"/>
          <p:cNvPicPr>
            <a:picLocks noChangeAspect="1"/>
          </p:cNvPicPr>
          <p:nvPr/>
        </p:nvPicPr>
        <p:blipFill>
          <a:blip r:embed="rId3">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Pour commencer/approche"/>
          <p:cNvSpPr txBox="1"/>
          <p:nvPr/>
        </p:nvSpPr>
        <p:spPr>
          <a:xfrm>
            <a:off x="5491162" y="2217737"/>
            <a:ext cx="18314988" cy="1473908"/>
          </a:xfrm>
          <a:prstGeom prst="rect">
            <a:avLst/>
          </a:prstGeom>
          <a:ln w="12700">
            <a:miter lim="400000"/>
          </a:ln>
          <a:extLst>
            <a:ext uri="{C572A759-6A51-4108-AA02-DFA0A04FC94B}">
              <ma14:wrappingTextBoxFlag xmlns:ma14="http://schemas.microsoft.com/office/mac/drawingml/2011/main" val="1"/>
            </a:ext>
          </a:extLst>
        </p:spPr>
        <p:txBody>
          <a:bodyPr lIns="101600" tIns="101600" rIns="101600" bIns="101600">
            <a:spAutoFit/>
          </a:bodyPr>
          <a:lstStyle>
            <a:lvl1pPr indent="39687" defTabSz="454025">
              <a:spcBef>
                <a:spcPts val="600"/>
              </a:spcBef>
              <a:defRPr sz="9000">
                <a:solidFill>
                  <a:srgbClr val="FFFFFF"/>
                </a:solidFill>
              </a:defRPr>
            </a:lvl1pPr>
          </a:lstStyle>
          <a:p>
            <a:pPr/>
            <a:r>
              <a:t>Pour commencer/approche</a:t>
            </a:r>
          </a:p>
        </p:txBody>
      </p:sp>
      <p:sp>
        <p:nvSpPr>
          <p:cNvPr id="173" name="Prendre une décision…"/>
          <p:cNvSpPr txBox="1"/>
          <p:nvPr/>
        </p:nvSpPr>
        <p:spPr>
          <a:xfrm>
            <a:off x="11737975" y="6503070"/>
            <a:ext cx="4410558" cy="277996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marL="735012" indent="-735012" defTabSz="914400">
              <a:lnSpc>
                <a:spcPct val="150000"/>
              </a:lnSpc>
              <a:buClr>
                <a:srgbClr val="FFFFFF"/>
              </a:buClr>
              <a:buSzPct val="100000"/>
              <a:buChar char="•"/>
              <a:defRPr sz="1800">
                <a:solidFill>
                  <a:srgbClr val="FFFFFF"/>
                </a:solidFill>
              </a:defRPr>
            </a:pPr>
            <a:r>
              <a:t>Prendre une décision</a:t>
            </a:r>
          </a:p>
          <a:p>
            <a:pPr marL="735012" indent="-735012" defTabSz="914400">
              <a:lnSpc>
                <a:spcPct val="150000"/>
              </a:lnSpc>
              <a:buClr>
                <a:srgbClr val="FFFFFF"/>
              </a:buClr>
              <a:buSzPct val="100000"/>
              <a:buChar char="•"/>
              <a:defRPr sz="1800">
                <a:solidFill>
                  <a:srgbClr val="FFFFFF"/>
                </a:solidFill>
              </a:defRPr>
            </a:pPr>
            <a:r>
              <a:t>Courbe d’apprentissage</a:t>
            </a:r>
          </a:p>
          <a:p>
            <a:pPr marL="735012" indent="-735012" defTabSz="914400">
              <a:lnSpc>
                <a:spcPct val="150000"/>
              </a:lnSpc>
              <a:buClr>
                <a:srgbClr val="FFFFFF"/>
              </a:buClr>
              <a:buSzPct val="100000"/>
              <a:buChar char="•"/>
              <a:defRPr sz="1800">
                <a:solidFill>
                  <a:srgbClr val="FFFFFF"/>
                </a:solidFill>
              </a:defRPr>
            </a:pPr>
            <a:r>
              <a:t>Émotions en montagne russe</a:t>
            </a:r>
          </a:p>
          <a:p>
            <a:pPr marL="735012" indent="-735012" defTabSz="914400">
              <a:lnSpc>
                <a:spcPct val="150000"/>
              </a:lnSpc>
              <a:buClr>
                <a:srgbClr val="FFFFFF"/>
              </a:buClr>
              <a:buSzPct val="100000"/>
              <a:buChar char="•"/>
              <a:defRPr sz="1800">
                <a:solidFill>
                  <a:srgbClr val="FFFFFF"/>
                </a:solidFill>
              </a:defRPr>
            </a:pPr>
            <a:r>
              <a:t>Adoption d’une attitude adéquate</a:t>
            </a:r>
          </a:p>
          <a:p>
            <a:pPr marL="735012" indent="-735012" defTabSz="914400">
              <a:lnSpc>
                <a:spcPct val="150000"/>
              </a:lnSpc>
              <a:buClr>
                <a:srgbClr val="FFFFFF"/>
              </a:buClr>
              <a:buSzPct val="100000"/>
              <a:buChar char="•"/>
              <a:defRPr sz="1800">
                <a:solidFill>
                  <a:srgbClr val="FFFFFF"/>
                </a:solidFill>
              </a:defRPr>
            </a:pPr>
            <a:r>
              <a:t>Peu importe, on passe au suivant!</a:t>
            </a:r>
          </a:p>
          <a:p>
            <a:pPr marL="735012" indent="-735012" defTabSz="914400">
              <a:lnSpc>
                <a:spcPct val="150000"/>
              </a:lnSpc>
              <a:buClr>
                <a:srgbClr val="FFFFFF"/>
              </a:buClr>
              <a:buSzPct val="100000"/>
              <a:buChar char="•"/>
              <a:defRPr sz="1800">
                <a:solidFill>
                  <a:srgbClr val="FFFFFF"/>
                </a:solidFill>
              </a:defRPr>
            </a:pPr>
            <a:r>
              <a:t>Réflexion à long terme</a:t>
            </a:r>
          </a:p>
          <a:p>
            <a:pPr marL="735012" indent="-735012" defTabSz="914400">
              <a:lnSpc>
                <a:spcPct val="150000"/>
              </a:lnSpc>
              <a:buClr>
                <a:srgbClr val="FFFFFF"/>
              </a:buClr>
              <a:buSzPct val="100000"/>
              <a:buChar char="•"/>
              <a:defRPr sz="1800">
                <a:solidFill>
                  <a:srgbClr val="FFFFFF"/>
                </a:solidFill>
              </a:defRPr>
            </a:pPr>
            <a:r>
              <a:t>Ne jamais abandonner</a:t>
            </a:r>
          </a:p>
        </p:txBody>
      </p:sp>
      <p:pic>
        <p:nvPicPr>
          <p:cNvPr id="174" name="image6.png" descr="image6.png"/>
          <p:cNvPicPr>
            <a:picLocks noChangeAspect="1"/>
          </p:cNvPicPr>
          <p:nvPr/>
        </p:nvPicPr>
        <p:blipFill>
          <a:blip r:embed="rId2">
            <a:extLst/>
          </a:blip>
          <a:stretch>
            <a:fillRect/>
          </a:stretch>
        </p:blipFill>
        <p:spPr>
          <a:xfrm>
            <a:off x="-266700" y="1320800"/>
            <a:ext cx="11566525" cy="11836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0" name="image53.png" descr="image53.png"/>
          <p:cNvPicPr>
            <a:picLocks noChangeAspect="1"/>
          </p:cNvPicPr>
          <p:nvPr/>
        </p:nvPicPr>
        <p:blipFill>
          <a:blip r:embed="rId2">
            <a:extLst/>
          </a:blip>
          <a:stretch>
            <a:fillRect/>
          </a:stretch>
        </p:blipFill>
        <p:spPr>
          <a:xfrm>
            <a:off x="1338262" y="4533900"/>
            <a:ext cx="3816351" cy="5765800"/>
          </a:xfrm>
          <a:prstGeom prst="rect">
            <a:avLst/>
          </a:prstGeom>
          <a:ln w="12700">
            <a:miter lim="400000"/>
          </a:ln>
        </p:spPr>
      </p:pic>
      <p:sp>
        <p:nvSpPr>
          <p:cNvPr id="861" name="Comment gérer les pommes brunes"/>
          <p:cNvSpPr txBox="1"/>
          <p:nvPr>
            <p:ph type="title" idx="4294967295"/>
          </p:nvPr>
        </p:nvSpPr>
        <p:spPr>
          <a:xfrm>
            <a:off x="5219700" y="4968875"/>
            <a:ext cx="21005800" cy="2863850"/>
          </a:xfrm>
          <a:prstGeom prst="rect">
            <a:avLst/>
          </a:prstGeom>
        </p:spPr>
        <p:txBody>
          <a:bodyPr>
            <a:normAutofit fontScale="100000" lnSpcReduction="0"/>
          </a:bodyPr>
          <a:lstStyle>
            <a:lvl1pPr>
              <a:defRPr sz="8500"/>
            </a:lvl1pPr>
          </a:lstStyle>
          <a:p>
            <a:pPr/>
            <a:r>
              <a:t>Comment gérer les pommes brunes</a:t>
            </a:r>
          </a:p>
        </p:txBody>
      </p:sp>
      <p:sp>
        <p:nvSpPr>
          <p:cNvPr id="862" name="Passez au suivant"/>
          <p:cNvSpPr txBox="1"/>
          <p:nvPr/>
        </p:nvSpPr>
        <p:spPr>
          <a:xfrm>
            <a:off x="6027737" y="7418301"/>
            <a:ext cx="8257034" cy="121619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spcBef>
                <a:spcPts val="4000"/>
              </a:spcBef>
              <a:defRPr sz="7600">
                <a:solidFill>
                  <a:srgbClr val="AB8059"/>
                </a:solidFill>
              </a:defRPr>
            </a:lvl1pPr>
          </a:lstStyle>
          <a:p>
            <a:pPr/>
            <a:r>
              <a:t>Passez au suivant </a:t>
            </a:r>
          </a:p>
        </p:txBody>
      </p:sp>
      <p:pic>
        <p:nvPicPr>
          <p:cNvPr id="863" name="Project Feeding Kids Logo_FR_Reverse.ai" descr="Project Feeding Kids Logo_FR_Reverse.ai"/>
          <p:cNvPicPr>
            <a:picLocks noChangeAspect="1"/>
          </p:cNvPicPr>
          <p:nvPr/>
        </p:nvPicPr>
        <p:blipFill>
          <a:blip r:embed="rId3">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5" name="Project Feeding Kids Logo_FR_Reverse.ai" descr="Project Feeding Kids Logo_FR_Reverse.ai"/>
          <p:cNvPicPr>
            <a:picLocks noChangeAspect="1"/>
          </p:cNvPicPr>
          <p:nvPr/>
        </p:nvPicPr>
        <p:blipFill>
          <a:blip r:embed="rId2">
            <a:extLst/>
          </a:blip>
          <a:stretch>
            <a:fillRect/>
          </a:stretch>
        </p:blipFill>
        <p:spPr>
          <a:xfrm>
            <a:off x="2262187" y="3717925"/>
            <a:ext cx="19858038" cy="62785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Maîtriser une approche"/>
          <p:cNvSpPr txBox="1"/>
          <p:nvPr>
            <p:ph type="title" idx="4294967295"/>
          </p:nvPr>
        </p:nvSpPr>
        <p:spPr>
          <a:xfrm>
            <a:off x="2705100" y="3419475"/>
            <a:ext cx="21005800" cy="2863850"/>
          </a:xfrm>
          <a:prstGeom prst="rect">
            <a:avLst/>
          </a:prstGeom>
        </p:spPr>
        <p:txBody>
          <a:bodyPr>
            <a:normAutofit fontScale="100000" lnSpcReduction="0"/>
          </a:bodyPr>
          <a:lstStyle>
            <a:lvl1pPr>
              <a:defRPr>
                <a:solidFill>
                  <a:srgbClr val="9BD3F3"/>
                </a:solidFill>
              </a:defRPr>
            </a:lvl1pPr>
          </a:lstStyle>
          <a:p>
            <a:pPr/>
            <a:r>
              <a:t>Maîtriser une approche</a:t>
            </a:r>
          </a:p>
        </p:txBody>
      </p:sp>
      <p:sp>
        <p:nvSpPr>
          <p:cNvPr id="868" name="Approche libre…"/>
          <p:cNvSpPr txBox="1"/>
          <p:nvPr>
            <p:ph type="body" sz="half" idx="4294967295"/>
          </p:nvPr>
        </p:nvSpPr>
        <p:spPr>
          <a:xfrm>
            <a:off x="2705100" y="6221412"/>
            <a:ext cx="21005800" cy="5945188"/>
          </a:xfrm>
          <a:prstGeom prst="rect">
            <a:avLst/>
          </a:prstGeom>
        </p:spPr>
        <p:txBody>
          <a:bodyPr>
            <a:normAutofit fontScale="100000" lnSpcReduction="0"/>
          </a:bodyPr>
          <a:lstStyle/>
          <a:p>
            <a:pPr marL="925512" indent="-925512">
              <a:buSzTx/>
              <a:buNone/>
              <a:defRPr sz="7500"/>
            </a:pPr>
            <a:r>
              <a:t>Approche libre</a:t>
            </a:r>
            <a:endParaRPr sz="1800">
              <a:solidFill>
                <a:srgbClr val="000000"/>
              </a:solidFill>
            </a:endParaRPr>
          </a:p>
          <a:p>
            <a:pPr lvl="2" marL="925512" indent="-925512">
              <a:spcBef>
                <a:spcPts val="3000"/>
              </a:spcBef>
              <a:buClr>
                <a:srgbClr val="FFFFFF"/>
              </a:buClr>
              <a:defRPr sz="4500"/>
            </a:pPr>
            <a:r>
              <a:t>Simple mais efficace</a:t>
            </a:r>
            <a:endParaRPr sz="1800">
              <a:solidFill>
                <a:srgbClr val="000000"/>
              </a:solidFill>
            </a:endParaRPr>
          </a:p>
          <a:p>
            <a:pPr lvl="2" marL="925512" indent="-925512">
              <a:spcBef>
                <a:spcPts val="3000"/>
              </a:spcBef>
              <a:buClr>
                <a:srgbClr val="FFFFFF"/>
              </a:buClr>
              <a:defRPr sz="4500"/>
            </a:pPr>
            <a:r>
              <a:t>Soyez enthousiaste/Donnez </a:t>
            </a:r>
            <a:br/>
            <a:r>
              <a:t>de l</a:t>
            </a:r>
            <a:r>
              <a:t>’</a:t>
            </a:r>
            <a:r>
              <a:t>importance</a:t>
            </a:r>
          </a:p>
          <a:p>
            <a:pPr lvl="2" marL="925512" indent="-925512">
              <a:spcBef>
                <a:spcPts val="3000"/>
              </a:spcBef>
              <a:buClr>
                <a:srgbClr val="FFFFFF"/>
              </a:buClr>
              <a:defRPr sz="4500"/>
            </a:pPr>
            <a:r>
              <a:t>Prenez un rendez-vous</a:t>
            </a:r>
          </a:p>
        </p:txBody>
      </p:sp>
      <p:sp>
        <p:nvSpPr>
          <p:cNvPr id="869" name="Approche caritative…"/>
          <p:cNvSpPr txBox="1"/>
          <p:nvPr/>
        </p:nvSpPr>
        <p:spPr>
          <a:xfrm>
            <a:off x="12915900" y="6221412"/>
            <a:ext cx="10128250" cy="4299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741362" indent="-741362" defTabSz="825500">
              <a:spcBef>
                <a:spcPts val="5900"/>
              </a:spcBef>
              <a:defRPr sz="7500">
                <a:solidFill>
                  <a:srgbClr val="FFFFFF"/>
                </a:solidFill>
              </a:defRPr>
            </a:pPr>
            <a:r>
              <a:t>Approche caritative</a:t>
            </a:r>
            <a:endParaRPr sz="1800">
              <a:latin typeface="Helvetica Light"/>
              <a:ea typeface="Helvetica Light"/>
              <a:cs typeface="Helvetica Light"/>
              <a:sym typeface="Helvetica Light"/>
            </a:endParaRPr>
          </a:p>
          <a:p>
            <a:pPr lvl="2" marL="741362" indent="-741362" defTabSz="825500">
              <a:spcBef>
                <a:spcPts val="3000"/>
              </a:spcBef>
              <a:buClr>
                <a:srgbClr val="FFFFFF"/>
              </a:buClr>
              <a:buSzPct val="75000"/>
              <a:buChar char="•"/>
              <a:defRPr sz="4500">
                <a:solidFill>
                  <a:srgbClr val="FFFFFF"/>
                </a:solidFill>
              </a:defRPr>
            </a:pPr>
            <a:r>
              <a:t>Devenez mon client…</a:t>
            </a:r>
            <a:endParaRPr sz="1800">
              <a:latin typeface="Helvetica Light"/>
              <a:ea typeface="Helvetica Light"/>
              <a:cs typeface="Helvetica Light"/>
              <a:sym typeface="Helvetica Light"/>
            </a:endParaRPr>
          </a:p>
          <a:p>
            <a:pPr lvl="2" marL="741362" indent="-741362" defTabSz="825500">
              <a:spcBef>
                <a:spcPts val="3000"/>
              </a:spcBef>
              <a:buClr>
                <a:srgbClr val="FFFFFF"/>
              </a:buClr>
              <a:buSzPct val="75000"/>
              <a:buChar char="•"/>
              <a:defRPr sz="4500">
                <a:solidFill>
                  <a:srgbClr val="FFFFFF"/>
                </a:solidFill>
              </a:defRPr>
            </a:pPr>
            <a:r>
              <a:t>Payez vos factures admissibles…</a:t>
            </a:r>
          </a:p>
          <a:p>
            <a:pPr lvl="2" marL="741362" indent="-741362" defTabSz="825500">
              <a:spcBef>
                <a:spcPts val="3000"/>
              </a:spcBef>
              <a:buClr>
                <a:srgbClr val="FFFFFF"/>
              </a:buClr>
              <a:buSzPct val="75000"/>
              <a:buChar char="•"/>
              <a:defRPr b="1" sz="4500">
                <a:solidFill>
                  <a:srgbClr val="FFFFFF"/>
                </a:solidFill>
              </a:defRPr>
            </a:pPr>
            <a:r>
              <a:t>UN ENFANT EST NOURRI!</a:t>
            </a:r>
          </a:p>
        </p:txBody>
      </p:sp>
      <p:pic>
        <p:nvPicPr>
          <p:cNvPr id="870" name="Project Feeding Kids Logo_FR_Reverse.ai" descr="Project Feeding Kids Logo_FR_Reverse.ai"/>
          <p:cNvPicPr>
            <a:picLocks noChangeAspect="1"/>
          </p:cNvPicPr>
          <p:nvPr/>
        </p:nvPicPr>
        <p:blipFill>
          <a:blip r:embed="rId2">
            <a:extLst/>
          </a:blip>
          <a:stretch>
            <a:fillRect/>
          </a:stretch>
        </p:blipFill>
        <p:spPr>
          <a:xfrm>
            <a:off x="1409700" y="1371600"/>
            <a:ext cx="7545388" cy="2386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La"/>
          <p:cNvSpPr txBox="1"/>
          <p:nvPr>
            <p:ph type="title" idx="4294967295"/>
          </p:nvPr>
        </p:nvSpPr>
        <p:spPr>
          <a:xfrm>
            <a:off x="1384300" y="1260475"/>
            <a:ext cx="21005800" cy="1717675"/>
          </a:xfrm>
          <a:prstGeom prst="rect">
            <a:avLst/>
          </a:prstGeom>
        </p:spPr>
        <p:txBody>
          <a:bodyPr>
            <a:normAutofit fontScale="100000" lnSpcReduction="0"/>
          </a:bodyPr>
          <a:lstStyle>
            <a:lvl1pPr>
              <a:defRPr sz="10000">
                <a:solidFill>
                  <a:srgbClr val="FFCD30"/>
                </a:solidFill>
              </a:defRPr>
            </a:lvl1pPr>
          </a:lstStyle>
          <a:p>
            <a:pPr/>
            <a:r>
              <a:t>La</a:t>
            </a:r>
          </a:p>
        </p:txBody>
      </p:sp>
      <p:sp>
        <p:nvSpPr>
          <p:cNvPr id="873" name="5 minutes…"/>
          <p:cNvSpPr txBox="1"/>
          <p:nvPr>
            <p:ph type="body" idx="4294967295"/>
          </p:nvPr>
        </p:nvSpPr>
        <p:spPr>
          <a:xfrm>
            <a:off x="1384300" y="4987925"/>
            <a:ext cx="21005800" cy="7889875"/>
          </a:xfrm>
          <a:prstGeom prst="rect">
            <a:avLst/>
          </a:prstGeom>
        </p:spPr>
        <p:txBody>
          <a:bodyPr>
            <a:normAutofit fontScale="100000" lnSpcReduction="0"/>
          </a:bodyPr>
          <a:lstStyle/>
          <a:p>
            <a:pPr marL="793750" indent="-793750">
              <a:spcBef>
                <a:spcPts val="3500"/>
              </a:spcBef>
              <a:buClr>
                <a:srgbClr val="FFFFFF"/>
              </a:buClr>
              <a:defRPr sz="7000"/>
            </a:pPr>
            <a:r>
              <a:t>5 minutes</a:t>
            </a:r>
            <a:endParaRPr sz="1800">
              <a:solidFill>
                <a:srgbClr val="000000"/>
              </a:solidFill>
            </a:endParaRPr>
          </a:p>
          <a:p>
            <a:pPr marL="793750" indent="-793750">
              <a:spcBef>
                <a:spcPts val="3500"/>
              </a:spcBef>
              <a:buClr>
                <a:srgbClr val="FFFFFF"/>
              </a:buClr>
              <a:defRPr sz="7000"/>
            </a:pPr>
            <a:r>
              <a:t>Utilisez les scénarios</a:t>
            </a:r>
            <a:endParaRPr sz="1800">
              <a:solidFill>
                <a:srgbClr val="000000"/>
              </a:solidFill>
            </a:endParaRPr>
          </a:p>
          <a:p>
            <a:pPr marL="793750" indent="-793750">
              <a:spcBef>
                <a:spcPts val="3500"/>
              </a:spcBef>
              <a:buClr>
                <a:srgbClr val="FFFFFF"/>
              </a:buClr>
              <a:defRPr sz="7000"/>
            </a:pPr>
            <a:r>
              <a:t>La clé est de suivre le processus</a:t>
            </a:r>
            <a:endParaRPr>
              <a:solidFill>
                <a:srgbClr val="000000"/>
              </a:solidFill>
            </a:endParaRPr>
          </a:p>
          <a:p>
            <a:pPr lvl="1" marL="1666875" indent="-820737">
              <a:spcBef>
                <a:spcPts val="3100"/>
              </a:spcBef>
              <a:buClr>
                <a:srgbClr val="FFFFFF"/>
              </a:buClr>
              <a:defRPr sz="1800"/>
            </a:pPr>
            <a:r>
              <a:t>Élaborez votre processus en vous fondant </a:t>
            </a:r>
            <a:br/>
            <a:r>
              <a:t>sur votre « Pourquoi »</a:t>
            </a:r>
            <a:endParaRPr>
              <a:solidFill>
                <a:srgbClr val="000000"/>
              </a:solidFill>
            </a:endParaRPr>
          </a:p>
          <a:p>
            <a:pPr lvl="1" marL="1666875" indent="-820737">
              <a:spcBef>
                <a:spcPts val="3100"/>
              </a:spcBef>
              <a:buClr>
                <a:srgbClr val="FFFFFF"/>
              </a:buClr>
              <a:defRPr sz="1800"/>
            </a:pPr>
            <a:r>
              <a:t>Faites un suivi le jour suivant et obtenez des résultats </a:t>
            </a:r>
          </a:p>
        </p:txBody>
      </p:sp>
      <p:pic>
        <p:nvPicPr>
          <p:cNvPr id="874" name="image54.png" descr="image54.png"/>
          <p:cNvPicPr>
            <a:picLocks noChangeAspect="1"/>
          </p:cNvPicPr>
          <p:nvPr/>
        </p:nvPicPr>
        <p:blipFill>
          <a:blip r:embed="rId2">
            <a:extLst/>
          </a:blip>
          <a:stretch>
            <a:fillRect/>
          </a:stretch>
        </p:blipFill>
        <p:spPr>
          <a:xfrm>
            <a:off x="15721012" y="835025"/>
            <a:ext cx="7162801" cy="10090150"/>
          </a:xfrm>
          <a:prstGeom prst="rect">
            <a:avLst/>
          </a:prstGeom>
          <a:ln w="12700">
            <a:miter lim="400000"/>
          </a:ln>
        </p:spPr>
      </p:pic>
      <p:sp>
        <p:nvSpPr>
          <p:cNvPr id="875" name="SOLLICITATION DIRECTE"/>
          <p:cNvSpPr txBox="1"/>
          <p:nvPr/>
        </p:nvSpPr>
        <p:spPr>
          <a:xfrm>
            <a:off x="1282700" y="2506005"/>
            <a:ext cx="15420999" cy="156182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825500">
              <a:defRPr sz="10000">
                <a:solidFill>
                  <a:srgbClr val="FFFFFF"/>
                </a:solidFill>
              </a:defRPr>
            </a:lvl1pPr>
          </a:lstStyle>
          <a:p>
            <a:pPr/>
            <a:r>
              <a:t>SOLLICITATION DIRECTE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Scénarios"/>
          <p:cNvSpPr txBox="1"/>
          <p:nvPr>
            <p:ph type="title" idx="4294967295"/>
          </p:nvPr>
        </p:nvSpPr>
        <p:spPr>
          <a:xfrm>
            <a:off x="1689100" y="1133475"/>
            <a:ext cx="21005800" cy="2863850"/>
          </a:xfrm>
          <a:prstGeom prst="rect">
            <a:avLst/>
          </a:prstGeom>
        </p:spPr>
        <p:txBody>
          <a:bodyPr>
            <a:normAutofit fontScale="100000" lnSpcReduction="0"/>
          </a:bodyPr>
          <a:lstStyle/>
          <a:p>
            <a:pPr/>
            <a:r>
              <a:t>Scénarios</a:t>
            </a:r>
          </a:p>
        </p:txBody>
      </p:sp>
      <p:sp>
        <p:nvSpPr>
          <p:cNvPr id="878" name="Un immense service à vous demander…"/>
          <p:cNvSpPr txBox="1"/>
          <p:nvPr>
            <p:ph type="body" sz="half" idx="4294967295"/>
          </p:nvPr>
        </p:nvSpPr>
        <p:spPr>
          <a:xfrm>
            <a:off x="1943100" y="3594100"/>
            <a:ext cx="12382500" cy="10090150"/>
          </a:xfrm>
          <a:prstGeom prst="rect">
            <a:avLst/>
          </a:prstGeom>
        </p:spPr>
        <p:txBody>
          <a:bodyPr>
            <a:normAutofit fontScale="100000" lnSpcReduction="0"/>
          </a:bodyPr>
          <a:lstStyle/>
          <a:p>
            <a:pPr lvl="1" marL="1203325" indent="-646112">
              <a:spcBef>
                <a:spcPts val="2600"/>
              </a:spcBef>
              <a:buClr>
                <a:srgbClr val="FFFFFF"/>
              </a:buClr>
              <a:defRPr sz="4500"/>
            </a:pPr>
            <a:r>
              <a:t>Un immense service à vous demander</a:t>
            </a:r>
            <a:endParaRPr sz="1800">
              <a:solidFill>
                <a:srgbClr val="000000"/>
              </a:solidFill>
            </a:endParaRPr>
          </a:p>
          <a:p>
            <a:pPr lvl="1" marL="1203325" indent="-646112">
              <a:spcBef>
                <a:spcPts val="2600"/>
              </a:spcBef>
              <a:buClr>
                <a:srgbClr val="FFFFFF"/>
              </a:buClr>
              <a:defRPr sz="4500"/>
            </a:pPr>
            <a:r>
              <a:t>Expliquez votre « Pourquoi »</a:t>
            </a:r>
            <a:endParaRPr>
              <a:solidFill>
                <a:srgbClr val="000000"/>
              </a:solidFill>
            </a:endParaRPr>
          </a:p>
          <a:p>
            <a:pPr lvl="1" marL="1203325" indent="-646112">
              <a:spcBef>
                <a:spcPts val="2600"/>
              </a:spcBef>
              <a:buClr>
                <a:srgbClr val="FFFFFF"/>
              </a:buClr>
              <a:defRPr sz="4500"/>
            </a:pPr>
            <a:r>
              <a:t>Besoin de votre aide!</a:t>
            </a:r>
            <a:endParaRPr sz="1800">
              <a:solidFill>
                <a:srgbClr val="000000"/>
              </a:solidFill>
            </a:endParaRPr>
          </a:p>
          <a:p>
            <a:pPr lvl="1" marL="1203325" indent="-646112">
              <a:spcBef>
                <a:spcPts val="2600"/>
              </a:spcBef>
              <a:buClr>
                <a:srgbClr val="FFFFFF"/>
              </a:buClr>
              <a:defRPr sz="4500"/>
            </a:pPr>
            <a:r>
              <a:t>Prendre position…</a:t>
            </a:r>
            <a:endParaRPr sz="1800">
              <a:solidFill>
                <a:srgbClr val="000000"/>
              </a:solidFill>
            </a:endParaRPr>
          </a:p>
          <a:p>
            <a:pPr lvl="1" marL="1203325" indent="-646112">
              <a:spcBef>
                <a:spcPts val="2600"/>
              </a:spcBef>
              <a:buClr>
                <a:srgbClr val="FFFFFF"/>
              </a:buClr>
              <a:defRPr sz="4500"/>
            </a:pPr>
            <a:r>
              <a:t>Promotion</a:t>
            </a:r>
            <a:endParaRPr sz="1800">
              <a:solidFill>
                <a:srgbClr val="000000"/>
              </a:solidFill>
            </a:endParaRPr>
          </a:p>
          <a:p>
            <a:pPr lvl="1" marL="1203325" indent="-646112">
              <a:spcBef>
                <a:spcPts val="2600"/>
              </a:spcBef>
              <a:buClr>
                <a:srgbClr val="FFFFFF"/>
              </a:buClr>
              <a:defRPr sz="4500"/>
            </a:pPr>
            <a:r>
              <a:t>Remplissez le sondage</a:t>
            </a:r>
            <a:endParaRPr sz="1800">
              <a:solidFill>
                <a:srgbClr val="000000"/>
              </a:solidFill>
            </a:endParaRPr>
          </a:p>
          <a:p>
            <a:pPr lvl="1" marL="1203325" indent="-646112">
              <a:spcBef>
                <a:spcPts val="2600"/>
              </a:spcBef>
              <a:buClr>
                <a:srgbClr val="FFFFFF"/>
              </a:buClr>
              <a:defRPr sz="4500"/>
            </a:pPr>
            <a:r>
              <a:t>Aidez à nourrir des enfants dans le besoin</a:t>
            </a:r>
            <a:endParaRPr sz="1800">
              <a:solidFill>
                <a:srgbClr val="000000"/>
              </a:solidFill>
            </a:endParaRPr>
          </a:p>
          <a:p>
            <a:pPr lvl="1" marL="1203325" indent="-646112">
              <a:spcBef>
                <a:spcPts val="2600"/>
              </a:spcBef>
              <a:buClr>
                <a:srgbClr val="FFFFFF"/>
              </a:buClr>
              <a:defRPr sz="4500"/>
            </a:pPr>
            <a:r>
              <a:t>À la fin…</a:t>
            </a:r>
            <a:br/>
            <a:r>
              <a:t>Si je peux vous faire épargner…</a:t>
            </a:r>
          </a:p>
        </p:txBody>
      </p:sp>
      <p:pic>
        <p:nvPicPr>
          <p:cNvPr id="879" name="Project Feeding Kids Logo_FR_Reverse.ai" descr="Project Feeding Kids Logo_FR_Reverse.ai"/>
          <p:cNvPicPr>
            <a:picLocks noChangeAspect="1"/>
          </p:cNvPicPr>
          <p:nvPr/>
        </p:nvPicPr>
        <p:blipFill>
          <a:blip r:embed="rId2">
            <a:extLst/>
          </a:blip>
          <a:stretch>
            <a:fillRect/>
          </a:stretch>
        </p:blipFill>
        <p:spPr>
          <a:xfrm>
            <a:off x="12606337" y="5257800"/>
            <a:ext cx="10115551" cy="31988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La touche magique"/>
          <p:cNvSpPr txBox="1"/>
          <p:nvPr>
            <p:ph type="title" idx="4294967295"/>
          </p:nvPr>
        </p:nvSpPr>
        <p:spPr>
          <a:xfrm>
            <a:off x="1447800" y="3200400"/>
            <a:ext cx="26517600" cy="5813425"/>
          </a:xfrm>
          <a:prstGeom prst="rect">
            <a:avLst/>
          </a:prstGeom>
          <a:effectLst>
            <a:outerShdw sx="100000" sy="100000" kx="0" ky="0" algn="b" rotWithShape="0" blurRad="127000" dist="76200" dir="5400000">
              <a:srgbClr val="000000">
                <a:alpha val="50000"/>
              </a:srgbClr>
            </a:outerShdw>
          </a:effectLst>
        </p:spPr>
        <p:txBody>
          <a:bodyPr>
            <a:normAutofit fontScale="100000" lnSpcReduction="0"/>
          </a:bodyPr>
          <a:lstStyle>
            <a:lvl1pPr>
              <a:defRPr sz="19000"/>
            </a:lvl1pPr>
          </a:lstStyle>
          <a:p>
            <a:pPr/>
            <a:r>
              <a:t>La touche magique</a:t>
            </a:r>
          </a:p>
        </p:txBody>
      </p:sp>
      <p:sp>
        <p:nvSpPr>
          <p:cNvPr id="882" name="Votre « Pourquoi »"/>
          <p:cNvSpPr txBox="1"/>
          <p:nvPr/>
        </p:nvSpPr>
        <p:spPr>
          <a:xfrm>
            <a:off x="1541462" y="6872287"/>
            <a:ext cx="23833138" cy="299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spcBef>
                <a:spcPts val="5900"/>
              </a:spcBef>
              <a:defRPr b="1" sz="19000">
                <a:solidFill>
                  <a:srgbClr val="FFCD32"/>
                </a:solidFill>
                <a:latin typeface="+mn-lt"/>
                <a:ea typeface="+mn-ea"/>
                <a:cs typeface="+mn-cs"/>
                <a:sym typeface="Helvetica"/>
              </a:defRPr>
            </a:lvl1pPr>
          </a:lstStyle>
          <a:p>
            <a:pPr/>
            <a:r>
              <a:t>Votre « Pourquoi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Valeurs ultimes…"/>
          <p:cNvSpPr txBox="1"/>
          <p:nvPr/>
        </p:nvSpPr>
        <p:spPr>
          <a:xfrm>
            <a:off x="6261100" y="2695575"/>
            <a:ext cx="17284700" cy="56851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b="1" sz="13900">
                <a:solidFill>
                  <a:srgbClr val="FFFFFF"/>
                </a:solidFill>
              </a:defRPr>
            </a:pPr>
            <a:r>
              <a:t>Valeurs ultimes</a:t>
            </a:r>
          </a:p>
          <a:p>
            <a:pPr algn="r" defTabSz="457200">
              <a:defRPr b="1" sz="3600">
                <a:solidFill>
                  <a:srgbClr val="FFFFFF"/>
                </a:solidFill>
              </a:defRPr>
            </a:pPr>
          </a:p>
          <a:p>
            <a:pPr algn="r" defTabSz="457200">
              <a:defRPr b="1" sz="7300">
                <a:solidFill>
                  <a:srgbClr val="FFFFFF"/>
                </a:solidFill>
              </a:defRPr>
            </a:pPr>
          </a:p>
          <a:p>
            <a:pPr algn="r" defTabSz="457200">
              <a:defRPr b="1" sz="13900">
                <a:solidFill>
                  <a:srgbClr val="FFFFFF"/>
                </a:solidFill>
              </a:defRPr>
            </a:pPr>
            <a:r>
              <a:t>Biens de valeur</a:t>
            </a:r>
          </a:p>
        </p:txBody>
      </p:sp>
      <p:pic>
        <p:nvPicPr>
          <p:cNvPr id="885" name="image.png" descr="image.png"/>
          <p:cNvPicPr>
            <a:picLocks noChangeAspect="1"/>
          </p:cNvPicPr>
          <p:nvPr/>
        </p:nvPicPr>
        <p:blipFill>
          <a:blip r:embed="rId2">
            <a:extLst/>
          </a:blip>
          <a:stretch>
            <a:fillRect/>
          </a:stretch>
        </p:blipFill>
        <p:spPr>
          <a:xfrm>
            <a:off x="-9525" y="7075487"/>
            <a:ext cx="12004675" cy="6624638"/>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Valeurs ultimes"/>
          <p:cNvSpPr txBox="1"/>
          <p:nvPr/>
        </p:nvSpPr>
        <p:spPr>
          <a:xfrm>
            <a:off x="2428875" y="1517650"/>
            <a:ext cx="11972925" cy="15472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0300">
                <a:solidFill>
                  <a:srgbClr val="FFCD32"/>
                </a:solidFill>
              </a:defRPr>
            </a:lvl1pPr>
          </a:lstStyle>
          <a:p>
            <a:pPr/>
            <a:r>
              <a:t>Valeurs ultimes</a:t>
            </a:r>
          </a:p>
        </p:txBody>
      </p:sp>
      <p:sp>
        <p:nvSpPr>
          <p:cNvPr id="888" name="Biens de valeur"/>
          <p:cNvSpPr txBox="1"/>
          <p:nvPr/>
        </p:nvSpPr>
        <p:spPr>
          <a:xfrm>
            <a:off x="12615862" y="7319962"/>
            <a:ext cx="9773732" cy="15472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10300">
                <a:solidFill>
                  <a:srgbClr val="FFCD32"/>
                </a:solidFill>
              </a:defRPr>
            </a:lvl1pPr>
          </a:lstStyle>
          <a:p>
            <a:pPr/>
            <a:r>
              <a:t>Biens de valeur</a:t>
            </a:r>
          </a:p>
        </p:txBody>
      </p:sp>
      <p:sp>
        <p:nvSpPr>
          <p:cNvPr id="889" name="Aider nos parents…"/>
          <p:cNvSpPr txBox="1"/>
          <p:nvPr/>
        </p:nvSpPr>
        <p:spPr>
          <a:xfrm>
            <a:off x="10347325" y="3009900"/>
            <a:ext cx="6436428" cy="335747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560387" indent="-560387" defTabSz="457200">
              <a:spcBef>
                <a:spcPts val="3200"/>
              </a:spcBef>
              <a:buSzPct val="100000"/>
              <a:buChar char="•"/>
              <a:defRPr sz="5600">
                <a:solidFill>
                  <a:srgbClr val="FFFFFF"/>
                </a:solidFill>
              </a:defRPr>
            </a:pPr>
            <a:r>
              <a:t>Aider nos parents</a:t>
            </a:r>
          </a:p>
          <a:p>
            <a:pPr marL="560387" indent="-560387" defTabSz="457200">
              <a:spcBef>
                <a:spcPts val="3200"/>
              </a:spcBef>
              <a:buSzPct val="100000"/>
              <a:buChar char="•"/>
              <a:defRPr sz="5600">
                <a:solidFill>
                  <a:srgbClr val="FFFFFF"/>
                </a:solidFill>
              </a:defRPr>
            </a:pPr>
            <a:r>
              <a:t>Aider des enfants</a:t>
            </a:r>
          </a:p>
          <a:p>
            <a:pPr marL="560387" indent="-560387" defTabSz="457200">
              <a:spcBef>
                <a:spcPts val="3200"/>
              </a:spcBef>
              <a:buSzPct val="100000"/>
              <a:buChar char="•"/>
              <a:defRPr sz="5600">
                <a:solidFill>
                  <a:srgbClr val="FFFFFF"/>
                </a:solidFill>
              </a:defRPr>
            </a:pPr>
            <a:r>
              <a:t>Fonds d’études</a:t>
            </a:r>
          </a:p>
        </p:txBody>
      </p:sp>
      <p:sp>
        <p:nvSpPr>
          <p:cNvPr id="890" name="Résidences valant des millions…"/>
          <p:cNvSpPr txBox="1"/>
          <p:nvPr/>
        </p:nvSpPr>
        <p:spPr>
          <a:xfrm>
            <a:off x="11941175" y="8928100"/>
            <a:ext cx="13433425" cy="32440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0387" indent="-560387" defTabSz="457200">
              <a:spcBef>
                <a:spcPts val="3200"/>
              </a:spcBef>
              <a:buSzPct val="100000"/>
              <a:buChar char="•"/>
              <a:defRPr sz="5400">
                <a:solidFill>
                  <a:srgbClr val="FFFFFF"/>
                </a:solidFill>
              </a:defRPr>
            </a:pPr>
            <a:r>
              <a:t>Résidences valant des millions</a:t>
            </a:r>
          </a:p>
          <a:p>
            <a:pPr marL="560387" indent="-560387" defTabSz="457200">
              <a:spcBef>
                <a:spcPts val="3200"/>
              </a:spcBef>
              <a:buSzPct val="100000"/>
              <a:buChar char="•"/>
              <a:defRPr sz="5400">
                <a:solidFill>
                  <a:srgbClr val="FFFFFF"/>
                </a:solidFill>
              </a:defRPr>
            </a:pPr>
            <a:r>
              <a:t>Voitures et bateaux de luxe</a:t>
            </a:r>
          </a:p>
          <a:p>
            <a:pPr marL="560387" indent="-560387" defTabSz="457200">
              <a:spcBef>
                <a:spcPts val="3200"/>
              </a:spcBef>
              <a:buSzPct val="100000"/>
              <a:buChar char="•"/>
              <a:defRPr sz="5400">
                <a:solidFill>
                  <a:srgbClr val="FFFFFF"/>
                </a:solidFill>
              </a:defRPr>
            </a:pPr>
            <a:r>
              <a:t>Biens matériels</a:t>
            </a:r>
          </a:p>
        </p:txBody>
      </p:sp>
      <p:pic>
        <p:nvPicPr>
          <p:cNvPr id="891" name="image.png" descr="image.png"/>
          <p:cNvPicPr>
            <a:picLocks noChangeAspect="1"/>
          </p:cNvPicPr>
          <p:nvPr/>
        </p:nvPicPr>
        <p:blipFill>
          <a:blip r:embed="rId2">
            <a:extLst/>
          </a:blip>
          <a:stretch>
            <a:fillRect/>
          </a:stretch>
        </p:blipFill>
        <p:spPr>
          <a:xfrm>
            <a:off x="-9525" y="7075487"/>
            <a:ext cx="12004675" cy="6624638"/>
          </a:xfrm>
          <a:prstGeom prst="rect">
            <a:avLst/>
          </a:prstGeom>
          <a:ln w="12700">
            <a:miter lim="400000"/>
          </a:ln>
        </p:spPr>
      </p:pic>
      <p:sp>
        <p:nvSpPr>
          <p:cNvPr id="892" name="Temps…"/>
          <p:cNvSpPr txBox="1"/>
          <p:nvPr/>
        </p:nvSpPr>
        <p:spPr>
          <a:xfrm>
            <a:off x="2463800" y="3009900"/>
            <a:ext cx="7504617" cy="335747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560387" indent="-560387" defTabSz="457200">
              <a:spcBef>
                <a:spcPts val="3200"/>
              </a:spcBef>
              <a:buSzPct val="100000"/>
              <a:buChar char="•"/>
              <a:defRPr sz="5600">
                <a:solidFill>
                  <a:srgbClr val="FFFFFF"/>
                </a:solidFill>
              </a:defRPr>
            </a:pPr>
            <a:r>
              <a:t>Temps</a:t>
            </a:r>
          </a:p>
          <a:p>
            <a:pPr marL="560387" indent="-560387" defTabSz="457200">
              <a:spcBef>
                <a:spcPts val="3200"/>
              </a:spcBef>
              <a:buSzPct val="100000"/>
              <a:buChar char="•"/>
              <a:defRPr sz="5600">
                <a:solidFill>
                  <a:srgbClr val="FFFFFF"/>
                </a:solidFill>
              </a:defRPr>
            </a:pPr>
            <a:r>
              <a:t>Liberté</a:t>
            </a:r>
          </a:p>
          <a:p>
            <a:pPr marL="560387" indent="-560387" defTabSz="457200">
              <a:spcBef>
                <a:spcPts val="3200"/>
              </a:spcBef>
              <a:buSzPct val="100000"/>
              <a:buChar char="•"/>
              <a:defRPr sz="5600">
                <a:solidFill>
                  <a:srgbClr val="FFFFFF"/>
                </a:solidFill>
              </a:defRPr>
            </a:pPr>
            <a:r>
              <a:t>Dons de bienfaisance</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Valeurs ultimes"/>
          <p:cNvSpPr txBox="1"/>
          <p:nvPr/>
        </p:nvSpPr>
        <p:spPr>
          <a:xfrm>
            <a:off x="2236787" y="1408112"/>
            <a:ext cx="14070013" cy="1781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1900">
                <a:solidFill>
                  <a:srgbClr val="FFCD32"/>
                </a:solidFill>
              </a:defRPr>
            </a:lvl1pPr>
          </a:lstStyle>
          <a:p>
            <a:pPr/>
            <a:r>
              <a:t>Valeurs ultimes</a:t>
            </a:r>
          </a:p>
        </p:txBody>
      </p:sp>
      <p:sp>
        <p:nvSpPr>
          <p:cNvPr id="895" name="Biens de valeur"/>
          <p:cNvSpPr txBox="1"/>
          <p:nvPr/>
        </p:nvSpPr>
        <p:spPr>
          <a:xfrm>
            <a:off x="9199562" y="6569075"/>
            <a:ext cx="11275804" cy="17818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11900">
                <a:solidFill>
                  <a:srgbClr val="FFCD32"/>
                </a:solidFill>
              </a:defRPr>
            </a:lvl1pPr>
          </a:lstStyle>
          <a:p>
            <a:pPr/>
            <a:r>
              <a:t>Biens de valeur</a:t>
            </a:r>
          </a:p>
        </p:txBody>
      </p:sp>
      <p:pic>
        <p:nvPicPr>
          <p:cNvPr id="896" name="image.png" descr="image.png"/>
          <p:cNvPicPr>
            <a:picLocks noChangeAspect="1"/>
          </p:cNvPicPr>
          <p:nvPr/>
        </p:nvPicPr>
        <p:blipFill>
          <a:blip r:embed="rId2">
            <a:extLst/>
          </a:blip>
          <a:stretch>
            <a:fillRect/>
          </a:stretch>
        </p:blipFill>
        <p:spPr>
          <a:xfrm>
            <a:off x="-9525" y="7075487"/>
            <a:ext cx="12004675" cy="6624638"/>
          </a:xfrm>
          <a:prstGeom prst="rect">
            <a:avLst/>
          </a:prstGeom>
          <a:ln w="12700">
            <a:miter lim="400000"/>
          </a:ln>
        </p:spPr>
      </p:pic>
      <p:sp>
        <p:nvSpPr>
          <p:cNvPr id="897" name="Les choses qui signifient le plus et qui déterminent nos décisions et notre vie."/>
          <p:cNvSpPr txBox="1"/>
          <p:nvPr/>
        </p:nvSpPr>
        <p:spPr>
          <a:xfrm>
            <a:off x="2335212" y="3143250"/>
            <a:ext cx="20662901" cy="25552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4800"/>
              </a:spcBef>
              <a:defRPr sz="8100">
                <a:solidFill>
                  <a:srgbClr val="FFFFFF"/>
                </a:solidFill>
                <a:latin typeface="+mn-lt"/>
                <a:ea typeface="+mn-ea"/>
                <a:cs typeface="+mn-cs"/>
                <a:sym typeface="Helvetica"/>
              </a:defRPr>
            </a:pPr>
            <a:r>
              <a:t>Les choses qui signifient l</a:t>
            </a:r>
            <a:r>
              <a:t>e </a:t>
            </a:r>
            <a:r>
              <a:t>plus et qui déterminent nos décisions et notre vie.</a:t>
            </a:r>
          </a:p>
        </p:txBody>
      </p:sp>
      <p:sp>
        <p:nvSpPr>
          <p:cNvPr id="898" name="Les choses que nous estimons importantes."/>
          <p:cNvSpPr txBox="1"/>
          <p:nvPr/>
        </p:nvSpPr>
        <p:spPr>
          <a:xfrm>
            <a:off x="11693525" y="8237537"/>
            <a:ext cx="13325475" cy="23285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spcBef>
                <a:spcPts val="4800"/>
              </a:spcBef>
              <a:defRPr sz="8100">
                <a:solidFill>
                  <a:srgbClr val="FFFFFF"/>
                </a:solidFill>
              </a:defRPr>
            </a:lvl1pPr>
          </a:lstStyle>
          <a:p>
            <a:pPr/>
            <a:r>
              <a:t>Les choses que nous estimons importantes.</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Développement d’équipe"/>
          <p:cNvSpPr txBox="1"/>
          <p:nvPr>
            <p:ph type="title" idx="4294967295"/>
          </p:nvPr>
        </p:nvSpPr>
        <p:spPr>
          <a:xfrm>
            <a:off x="0" y="3657600"/>
            <a:ext cx="24384000" cy="5815013"/>
          </a:xfrm>
          <a:prstGeom prst="rect">
            <a:avLst/>
          </a:prstGeom>
          <a:effectLst>
            <a:outerShdw sx="100000" sy="100000" kx="0" ky="0" algn="b" rotWithShape="0" blurRad="127000" dist="76200" dir="5400000">
              <a:srgbClr val="000000">
                <a:alpha val="50000"/>
              </a:srgbClr>
            </a:outerShdw>
          </a:effectLst>
        </p:spPr>
        <p:txBody>
          <a:bodyPr>
            <a:normAutofit fontScale="100000" lnSpcReduction="0"/>
          </a:bodyPr>
          <a:lstStyle/>
          <a:p>
            <a:pPr algn="ctr">
              <a:defRPr b="1" sz="19000">
                <a:solidFill>
                  <a:srgbClr val="FFCD32"/>
                </a:solidFill>
                <a:latin typeface="+mn-lt"/>
                <a:ea typeface="+mn-ea"/>
                <a:cs typeface="+mn-cs"/>
                <a:sym typeface="Helvetica"/>
              </a:defRPr>
            </a:pPr>
            <a:r>
              <a:t>Développement </a:t>
            </a:r>
            <a:r>
              <a:rPr b="0" sz="15200">
                <a:solidFill>
                  <a:srgbClr val="FFFFFF"/>
                </a:solidFill>
                <a:latin typeface="Arial"/>
                <a:ea typeface="Arial"/>
                <a:cs typeface="Arial"/>
                <a:sym typeface="Arial"/>
              </a:rPr>
              <a:t>d’équipe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7.jpeg" descr="image7.jpeg"/>
          <p:cNvPicPr>
            <a:picLocks noChangeAspect="1"/>
          </p:cNvPicPr>
          <p:nvPr/>
        </p:nvPicPr>
        <p:blipFill>
          <a:blip r:embed="rId2">
            <a:extLst/>
          </a:blip>
          <a:stretch>
            <a:fillRect/>
          </a:stretch>
        </p:blipFill>
        <p:spPr>
          <a:xfrm>
            <a:off x="0" y="0"/>
            <a:ext cx="9386888" cy="13716000"/>
          </a:xfrm>
          <a:prstGeom prst="rect">
            <a:avLst/>
          </a:prstGeom>
          <a:ln w="12700">
            <a:miter lim="400000"/>
          </a:ln>
        </p:spPr>
      </p:pic>
      <p:sp>
        <p:nvSpPr>
          <p:cNvPr id="177" name="Les clés du succès…"/>
          <p:cNvSpPr txBox="1"/>
          <p:nvPr/>
        </p:nvSpPr>
        <p:spPr>
          <a:xfrm>
            <a:off x="10153650" y="3176587"/>
            <a:ext cx="12992100" cy="8384134"/>
          </a:xfrm>
          <a:prstGeom prst="rect">
            <a:avLst/>
          </a:prstGeom>
          <a:ln w="12700">
            <a:miter lim="400000"/>
          </a:ln>
          <a:extLst>
            <a:ext uri="{C572A759-6A51-4108-AA02-DFA0A04FC94B}">
              <ma14:wrappingTextBoxFlag xmlns:ma14="http://schemas.microsoft.com/office/mac/drawingml/2011/main" val="1"/>
            </a:ext>
          </a:extLst>
        </p:spPr>
        <p:txBody>
          <a:bodyPr lIns="101600" tIns="101600" rIns="101600" bIns="101600">
            <a:spAutoFit/>
          </a:bodyPr>
          <a:lstStyle/>
          <a:p>
            <a:pPr marL="506412" indent="-501650" defTabSz="911225">
              <a:spcBef>
                <a:spcPts val="2400"/>
              </a:spcBef>
              <a:defRPr sz="7200">
                <a:solidFill>
                  <a:srgbClr val="FFCD30"/>
                </a:solidFill>
              </a:defRPr>
            </a:pPr>
            <a:r>
              <a:t>Les clés du succès</a:t>
            </a:r>
            <a:endParaRPr sz="1800"/>
          </a:p>
          <a:p>
            <a:pPr marL="511175" indent="-506412" defTabSz="911225">
              <a:spcBef>
                <a:spcPts val="2900"/>
              </a:spcBef>
              <a:buClr>
                <a:srgbClr val="FFFFFF"/>
              </a:buClr>
              <a:buSzPct val="100000"/>
              <a:buChar char="•"/>
              <a:defRPr sz="5600">
                <a:solidFill>
                  <a:srgbClr val="FFFFFF"/>
                </a:solidFill>
              </a:defRPr>
            </a:pPr>
            <a:r>
              <a:t>Le désir</a:t>
            </a:r>
          </a:p>
          <a:p>
            <a:pPr marL="511175" indent="-506412" defTabSz="911225">
              <a:spcBef>
                <a:spcPts val="2900"/>
              </a:spcBef>
              <a:buClr>
                <a:srgbClr val="FFFFFF"/>
              </a:buClr>
              <a:buSzPct val="100000"/>
              <a:buChar char="•"/>
              <a:defRPr sz="5600">
                <a:solidFill>
                  <a:srgbClr val="FFFFFF"/>
                </a:solidFill>
              </a:defRPr>
            </a:pPr>
            <a:r>
              <a:t>L’éthique de travail</a:t>
            </a:r>
          </a:p>
          <a:p>
            <a:pPr marL="511175" indent="-506412" defTabSz="911225">
              <a:spcBef>
                <a:spcPts val="2900"/>
              </a:spcBef>
              <a:buClr>
                <a:srgbClr val="FFFFFF"/>
              </a:buClr>
              <a:buSzPct val="100000"/>
              <a:buChar char="•"/>
              <a:defRPr sz="5600">
                <a:solidFill>
                  <a:srgbClr val="FFFFFF"/>
                </a:solidFill>
              </a:defRPr>
            </a:pPr>
            <a:r>
              <a:t>La détermination</a:t>
            </a:r>
          </a:p>
          <a:p>
            <a:pPr marL="511175" indent="-506412" defTabSz="911225">
              <a:spcBef>
                <a:spcPts val="2900"/>
              </a:spcBef>
              <a:buClr>
                <a:srgbClr val="FFFFFF"/>
              </a:buClr>
              <a:buSzPct val="100000"/>
              <a:buChar char="•"/>
              <a:defRPr sz="5600">
                <a:solidFill>
                  <a:srgbClr val="FFFFFF"/>
                </a:solidFill>
              </a:defRPr>
            </a:pPr>
            <a:r>
              <a:t>Une attitude positive</a:t>
            </a:r>
          </a:p>
          <a:p>
            <a:pPr marL="511175" indent="-506412" defTabSz="911225">
              <a:spcBef>
                <a:spcPts val="2900"/>
              </a:spcBef>
              <a:buClr>
                <a:srgbClr val="FFFFFF"/>
              </a:buClr>
              <a:buSzPct val="100000"/>
              <a:buChar char="•"/>
              <a:defRPr sz="5600">
                <a:solidFill>
                  <a:srgbClr val="FFFFFF"/>
                </a:solidFill>
              </a:defRPr>
            </a:pPr>
            <a:r>
              <a:t>L’enthousiasme et la persévérance</a:t>
            </a:r>
          </a:p>
          <a:p>
            <a:pPr marL="511175" indent="-506412" defTabSz="911225">
              <a:spcBef>
                <a:spcPts val="2900"/>
              </a:spcBef>
              <a:buClr>
                <a:srgbClr val="FFFFFF"/>
              </a:buClr>
              <a:buSzPct val="100000"/>
              <a:buChar char="•"/>
              <a:defRPr sz="5600">
                <a:solidFill>
                  <a:srgbClr val="FFFFFF"/>
                </a:solidFill>
              </a:defRPr>
            </a:pPr>
            <a:r>
              <a:t>Comprendre la classification</a:t>
            </a:r>
          </a:p>
        </p:txBody>
      </p:sp>
      <p:sp>
        <p:nvSpPr>
          <p:cNvPr id="178" name="Pour commencer/approche"/>
          <p:cNvSpPr txBox="1"/>
          <p:nvPr/>
        </p:nvSpPr>
        <p:spPr>
          <a:xfrm>
            <a:off x="10139362" y="1709737"/>
            <a:ext cx="18313401" cy="1412485"/>
          </a:xfrm>
          <a:prstGeom prst="rect">
            <a:avLst/>
          </a:prstGeom>
          <a:ln w="12700">
            <a:miter lim="400000"/>
          </a:ln>
          <a:extLst>
            <a:ext uri="{C572A759-6A51-4108-AA02-DFA0A04FC94B}">
              <ma14:wrappingTextBoxFlag xmlns:ma14="http://schemas.microsoft.com/office/mac/drawingml/2011/main" val="1"/>
            </a:ext>
          </a:extLst>
        </p:spPr>
        <p:txBody>
          <a:bodyPr lIns="101600" tIns="101600" rIns="101600" bIns="101600">
            <a:spAutoFit/>
          </a:bodyPr>
          <a:lstStyle>
            <a:lvl1pPr indent="39687" defTabSz="454025">
              <a:spcBef>
                <a:spcPts val="600"/>
              </a:spcBef>
              <a:defRPr sz="8500">
                <a:solidFill>
                  <a:srgbClr val="FFFFFF"/>
                </a:solidFill>
              </a:defRPr>
            </a:lvl1pPr>
          </a:lstStyle>
          <a:p>
            <a:pPr/>
            <a:r>
              <a:t>Pour commencer/approche</a:t>
            </a:r>
          </a:p>
        </p:txBody>
      </p:sp>
      <p:pic>
        <p:nvPicPr>
          <p:cNvPr id="179" name="image8.png" descr="image8.png"/>
          <p:cNvPicPr>
            <a:picLocks noChangeAspect="1"/>
          </p:cNvPicPr>
          <p:nvPr/>
        </p:nvPicPr>
        <p:blipFill>
          <a:blip r:embed="rId3">
            <a:extLst/>
          </a:blip>
          <a:stretch>
            <a:fillRect/>
          </a:stretch>
        </p:blipFill>
        <p:spPr>
          <a:xfrm>
            <a:off x="19964400" y="10721975"/>
            <a:ext cx="3124200" cy="11652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2" name="Rappelez-vous…"/>
          <p:cNvSpPr txBox="1"/>
          <p:nvPr>
            <p:ph type="title" idx="4294967295"/>
          </p:nvPr>
        </p:nvSpPr>
        <p:spPr>
          <a:xfrm>
            <a:off x="1689100" y="676275"/>
            <a:ext cx="21005800" cy="2863850"/>
          </a:xfrm>
          <a:prstGeom prst="rect">
            <a:avLst/>
          </a:prstGeom>
        </p:spPr>
        <p:txBody>
          <a:bodyPr>
            <a:normAutofit fontScale="100000" lnSpcReduction="0"/>
          </a:bodyPr>
          <a:lstStyle/>
          <a:p>
            <a:pPr/>
            <a:r>
              <a:t>Rappelez-vous…</a:t>
            </a:r>
          </a:p>
        </p:txBody>
      </p:sp>
      <p:sp>
        <p:nvSpPr>
          <p:cNvPr id="903" name="Classer et non vendre!"/>
          <p:cNvSpPr txBox="1"/>
          <p:nvPr/>
        </p:nvSpPr>
        <p:spPr>
          <a:xfrm>
            <a:off x="3197951" y="2666206"/>
            <a:ext cx="10122036" cy="13366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7800">
                <a:solidFill>
                  <a:srgbClr val="FFCD30"/>
                </a:solidFill>
                <a:latin typeface="+mn-lt"/>
                <a:ea typeface="+mn-ea"/>
                <a:cs typeface="+mn-cs"/>
                <a:sym typeface="Helvetica"/>
              </a:defRPr>
            </a:lvl1pPr>
          </a:lstStyle>
          <a:p>
            <a:pPr/>
            <a:r>
              <a:t>Classer et non vendre!</a:t>
            </a:r>
          </a:p>
        </p:txBody>
      </p:sp>
      <p:pic>
        <p:nvPicPr>
          <p:cNvPr id="904" name="image8.png" descr="image8.png"/>
          <p:cNvPicPr>
            <a:picLocks noChangeAspect="1"/>
          </p:cNvPicPr>
          <p:nvPr/>
        </p:nvPicPr>
        <p:blipFill>
          <a:blip r:embed="rId2">
            <a:extLst/>
          </a:blip>
          <a:stretch>
            <a:fillRect/>
          </a:stretch>
        </p:blipFill>
        <p:spPr>
          <a:xfrm>
            <a:off x="3022600" y="4557712"/>
            <a:ext cx="18337213" cy="6835776"/>
          </a:xfrm>
          <a:prstGeom prst="rect">
            <a:avLst/>
          </a:prstGeom>
          <a:ln w="12700">
            <a:miter lim="400000"/>
          </a:ln>
        </p:spPr>
      </p:pic>
      <p:sp>
        <p:nvSpPr>
          <p:cNvPr id="905" name="Très intéressés…"/>
          <p:cNvSpPr txBox="1"/>
          <p:nvPr/>
        </p:nvSpPr>
        <p:spPr>
          <a:xfrm>
            <a:off x="2973387" y="7854817"/>
            <a:ext cx="4591051" cy="328956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FFFFF"/>
                </a:solidFill>
              </a:defRPr>
            </a:pPr>
            <a:r>
              <a:t>Très intéressés</a:t>
            </a:r>
            <a:br/>
          </a:p>
          <a:p>
            <a:pPr algn="ctr" defTabSz="914400">
              <a:lnSpc>
                <a:spcPct val="70000"/>
              </a:lnSpc>
              <a:defRPr sz="7000">
                <a:solidFill>
                  <a:srgbClr val="FFFFFF"/>
                </a:solidFill>
              </a:defRPr>
            </a:pPr>
            <a:r>
              <a:t>10 %</a:t>
            </a:r>
          </a:p>
        </p:txBody>
      </p:sp>
      <p:sp>
        <p:nvSpPr>
          <p:cNvPr id="906" name="Veulent y penser…"/>
          <p:cNvSpPr txBox="1"/>
          <p:nvPr/>
        </p:nvSpPr>
        <p:spPr>
          <a:xfrm>
            <a:off x="9896475" y="7680192"/>
            <a:ext cx="4589463" cy="328956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FFFFF"/>
                </a:solidFill>
              </a:defRPr>
            </a:pPr>
            <a:r>
              <a:t>Veulent y penser</a:t>
            </a:r>
          </a:p>
          <a:p>
            <a:pPr algn="ctr" defTabSz="914400">
              <a:lnSpc>
                <a:spcPct val="70000"/>
              </a:lnSpc>
              <a:defRPr sz="7000">
                <a:solidFill>
                  <a:srgbClr val="FFFFFF"/>
                </a:solidFill>
              </a:defRPr>
            </a:pPr>
          </a:p>
          <a:p>
            <a:pPr algn="ctr" defTabSz="914400">
              <a:lnSpc>
                <a:spcPct val="70000"/>
              </a:lnSpc>
              <a:defRPr sz="7000">
                <a:solidFill>
                  <a:srgbClr val="FFFFFF"/>
                </a:solidFill>
              </a:defRPr>
            </a:pPr>
            <a:r>
              <a:t>80 %</a:t>
            </a:r>
          </a:p>
        </p:txBody>
      </p:sp>
      <p:sp>
        <p:nvSpPr>
          <p:cNvPr id="907" name="Pas intéressés…"/>
          <p:cNvSpPr txBox="1"/>
          <p:nvPr/>
        </p:nvSpPr>
        <p:spPr>
          <a:xfrm>
            <a:off x="16817975" y="7696067"/>
            <a:ext cx="4591050" cy="328956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defTabSz="914400">
              <a:lnSpc>
                <a:spcPct val="70000"/>
              </a:lnSpc>
              <a:defRPr sz="7000">
                <a:solidFill>
                  <a:srgbClr val="FFFFFF"/>
                </a:solidFill>
              </a:defRPr>
            </a:pPr>
            <a:r>
              <a:t>Pas intéressés</a:t>
            </a:r>
          </a:p>
          <a:p>
            <a:pPr algn="ctr" defTabSz="914400">
              <a:lnSpc>
                <a:spcPct val="70000"/>
              </a:lnSpc>
              <a:defRPr sz="7000">
                <a:solidFill>
                  <a:srgbClr val="FFFFFF"/>
                </a:solidFill>
              </a:defRPr>
            </a:pPr>
          </a:p>
          <a:p>
            <a:pPr algn="ctr" defTabSz="914400">
              <a:lnSpc>
                <a:spcPct val="70000"/>
              </a:lnSpc>
              <a:defRPr sz="7000">
                <a:solidFill>
                  <a:srgbClr val="FFFFFF"/>
                </a:solidFill>
              </a:defRPr>
            </a:pPr>
            <a:r>
              <a:t>10 %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9" name="Piquer la curiosité…"/>
          <p:cNvSpPr txBox="1"/>
          <p:nvPr/>
        </p:nvSpPr>
        <p:spPr>
          <a:xfrm>
            <a:off x="1604962" y="5703887"/>
            <a:ext cx="11561119" cy="542837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1077912" indent="-1077912" defTabSz="914400">
              <a:lnSpc>
                <a:spcPct val="120000"/>
              </a:lnSpc>
              <a:spcBef>
                <a:spcPts val="1800"/>
              </a:spcBef>
              <a:buClr>
                <a:srgbClr val="FFFFFF"/>
              </a:buClr>
              <a:buSzPct val="100000"/>
              <a:buAutoNum type="arabicPeriod" startAt="1"/>
              <a:defRPr sz="7200">
                <a:solidFill>
                  <a:srgbClr val="FFFFFF"/>
                </a:solidFill>
              </a:defRPr>
            </a:pPr>
            <a:r>
              <a:t>Piquer la curiosité</a:t>
            </a:r>
          </a:p>
          <a:p>
            <a:pPr marL="1077912" indent="-1077912" defTabSz="914400">
              <a:lnSpc>
                <a:spcPct val="120000"/>
              </a:lnSpc>
              <a:spcBef>
                <a:spcPts val="1800"/>
              </a:spcBef>
              <a:buClr>
                <a:srgbClr val="FFFFFF"/>
              </a:buClr>
              <a:buSzPct val="100000"/>
              <a:buAutoNum type="arabicPeriod" startAt="1"/>
              <a:defRPr sz="7200">
                <a:solidFill>
                  <a:srgbClr val="FFFFFF"/>
                </a:solidFill>
              </a:defRPr>
            </a:pPr>
            <a:r>
              <a:t>Inviter aux présentations </a:t>
            </a:r>
          </a:p>
          <a:p>
            <a:pPr marL="1077912" indent="-1077912" defTabSz="914400">
              <a:lnSpc>
                <a:spcPct val="120000"/>
              </a:lnSpc>
              <a:spcBef>
                <a:spcPts val="1800"/>
              </a:spcBef>
              <a:buClr>
                <a:srgbClr val="FFFFFF"/>
              </a:buClr>
              <a:buSzPct val="100000"/>
              <a:buAutoNum type="arabicPeriod" startAt="1"/>
              <a:defRPr sz="7200">
                <a:solidFill>
                  <a:srgbClr val="FFFFFF"/>
                </a:solidFill>
              </a:defRPr>
            </a:pPr>
            <a:r>
              <a:t>Présenter ACN</a:t>
            </a:r>
          </a:p>
          <a:p>
            <a:pPr marL="1077912" indent="-1077912" defTabSz="914400">
              <a:lnSpc>
                <a:spcPct val="120000"/>
              </a:lnSpc>
              <a:spcBef>
                <a:spcPts val="1800"/>
              </a:spcBef>
              <a:buClr>
                <a:srgbClr val="FFFFFF"/>
              </a:buClr>
              <a:buSzPct val="100000"/>
              <a:buAutoNum type="arabicPeriod" startAt="1"/>
              <a:defRPr sz="7200">
                <a:solidFill>
                  <a:srgbClr val="FFFFFF"/>
                </a:solidFill>
              </a:defRPr>
            </a:pPr>
            <a:r>
              <a:t>Acquérir des clients</a:t>
            </a:r>
          </a:p>
        </p:txBody>
      </p:sp>
      <p:sp>
        <p:nvSpPr>
          <p:cNvPr id="910" name="Comment"/>
          <p:cNvSpPr txBox="1"/>
          <p:nvPr/>
        </p:nvSpPr>
        <p:spPr>
          <a:xfrm>
            <a:off x="1464760" y="1448389"/>
            <a:ext cx="5990642" cy="163553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600">
                <a:solidFill>
                  <a:srgbClr val="FFFFFF"/>
                </a:solidFill>
              </a:defRPr>
            </a:lvl1pPr>
          </a:lstStyle>
          <a:p>
            <a:pPr/>
            <a:r>
              <a:t>Comment</a:t>
            </a:r>
          </a:p>
        </p:txBody>
      </p:sp>
      <p:sp>
        <p:nvSpPr>
          <p:cNvPr id="911" name="bâtir votre équipe"/>
          <p:cNvSpPr txBox="1"/>
          <p:nvPr/>
        </p:nvSpPr>
        <p:spPr>
          <a:xfrm>
            <a:off x="1526645" y="2399460"/>
            <a:ext cx="18506548" cy="279568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8700">
                <a:solidFill>
                  <a:srgbClr val="FFCD30"/>
                </a:solidFill>
              </a:defRPr>
            </a:lvl1pPr>
          </a:lstStyle>
          <a:p>
            <a:pPr/>
            <a:r>
              <a:t>bâtir votre équipe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3" name="Piquer la curiosité…"/>
          <p:cNvSpPr txBox="1"/>
          <p:nvPr/>
        </p:nvSpPr>
        <p:spPr>
          <a:xfrm>
            <a:off x="1290637" y="5302563"/>
            <a:ext cx="8736416" cy="474282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spcBef>
                <a:spcPts val="3600"/>
              </a:spcBef>
              <a:buClr>
                <a:srgbClr val="FFFFFF"/>
              </a:buClr>
              <a:buSzPct val="100000"/>
              <a:buAutoNum type="arabicPeriod" startAt="1"/>
              <a:defRPr sz="5500">
                <a:solidFill>
                  <a:srgbClr val="FFFFFF"/>
                </a:solidFill>
              </a:defRPr>
            </a:pPr>
            <a:r>
              <a:t>Piquer la curiosité</a:t>
            </a:r>
          </a:p>
          <a:p>
            <a:pPr defTabSz="914400">
              <a:spcBef>
                <a:spcPts val="3600"/>
              </a:spcBef>
              <a:buClr>
                <a:srgbClr val="FFFFFF"/>
              </a:buClr>
              <a:buSzPct val="100000"/>
              <a:buAutoNum type="arabicPeriod" startAt="1"/>
              <a:defRPr sz="5500">
                <a:solidFill>
                  <a:srgbClr val="FFFFFF"/>
                </a:solidFill>
              </a:defRPr>
            </a:pPr>
            <a:r>
              <a:t>Inviter aux présentations </a:t>
            </a:r>
          </a:p>
          <a:p>
            <a:pPr defTabSz="914400">
              <a:spcBef>
                <a:spcPts val="3600"/>
              </a:spcBef>
              <a:buClr>
                <a:srgbClr val="FFFFFF"/>
              </a:buClr>
              <a:buSzPct val="100000"/>
              <a:buAutoNum type="arabicPeriod" startAt="1"/>
              <a:defRPr sz="5500">
                <a:solidFill>
                  <a:srgbClr val="FFFFFF"/>
                </a:solidFill>
              </a:defRPr>
            </a:pPr>
            <a:r>
              <a:t>Présenter ACN</a:t>
            </a:r>
          </a:p>
          <a:p>
            <a:pPr defTabSz="914400">
              <a:spcBef>
                <a:spcPts val="3600"/>
              </a:spcBef>
              <a:buClr>
                <a:srgbClr val="FFFFFF"/>
              </a:buClr>
              <a:buSzPct val="100000"/>
              <a:buAutoNum type="arabicPeriod" startAt="1"/>
              <a:defRPr sz="5500">
                <a:solidFill>
                  <a:srgbClr val="FFFFFF"/>
                </a:solidFill>
              </a:defRPr>
            </a:pPr>
            <a:r>
              <a:t>Acquérir des clients</a:t>
            </a:r>
          </a:p>
        </p:txBody>
      </p:sp>
      <p:sp>
        <p:nvSpPr>
          <p:cNvPr id="914" name="Rectangle"/>
          <p:cNvSpPr/>
          <p:nvPr/>
        </p:nvSpPr>
        <p:spPr>
          <a:xfrm>
            <a:off x="1066800" y="5129212"/>
            <a:ext cx="13563600" cy="2603501"/>
          </a:xfrm>
          <a:prstGeom prst="rect">
            <a:avLst/>
          </a:prstGeom>
          <a:ln w="50800">
            <a:solidFill>
              <a:srgbClr val="FFCD32"/>
            </a:solidFill>
          </a:ln>
          <a:effectLst>
            <a:outerShdw sx="100000" sy="100000" kx="0" ky="0" algn="b" rotWithShape="0" blurRad="50800" dist="25400" dir="5400000">
              <a:srgbClr val="808080">
                <a:alpha val="50000"/>
              </a:srgbClr>
            </a:outerShdw>
          </a:effectLst>
        </p:spPr>
        <p:txBody>
          <a:bodyPr lIns="71436" tIns="71436" rIns="71436" bIns="71436" anchor="ctr"/>
          <a:lstStyle/>
          <a:p>
            <a:pPr algn="ctr" defTabSz="914400">
              <a:defRPr sz="3200">
                <a:solidFill>
                  <a:srgbClr val="FFFFFF"/>
                </a:solidFill>
              </a:defRPr>
            </a:pPr>
          </a:p>
        </p:txBody>
      </p:sp>
      <p:sp>
        <p:nvSpPr>
          <p:cNvPr id="915" name="Nouveaux propriétaires d’entreprise indépendants :…"/>
          <p:cNvSpPr txBox="1"/>
          <p:nvPr/>
        </p:nvSpPr>
        <p:spPr>
          <a:xfrm>
            <a:off x="1295400" y="10889866"/>
            <a:ext cx="12984782" cy="1394593"/>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defRPr sz="4400">
                <a:solidFill>
                  <a:srgbClr val="FFFFFF"/>
                </a:solidFill>
              </a:defRPr>
            </a:pPr>
            <a:r>
              <a:t>Nouveaux propriétaires d’entreprise indépendants :</a:t>
            </a:r>
          </a:p>
          <a:p>
            <a:pPr defTabSz="914400">
              <a:defRPr sz="4400">
                <a:solidFill>
                  <a:srgbClr val="FFCD32"/>
                </a:solidFill>
              </a:defRPr>
            </a:pPr>
            <a:r>
              <a:t>Piquer la curiosité et inviter aux présentations</a:t>
            </a:r>
          </a:p>
        </p:txBody>
      </p:sp>
      <p:sp>
        <p:nvSpPr>
          <p:cNvPr id="916" name="Connaître son rôle"/>
          <p:cNvSpPr txBox="1"/>
          <p:nvPr/>
        </p:nvSpPr>
        <p:spPr>
          <a:xfrm>
            <a:off x="912384" y="1365839"/>
            <a:ext cx="11230831" cy="163553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600">
                <a:solidFill>
                  <a:srgbClr val="FFFFFF"/>
                </a:solidFill>
              </a:defRPr>
            </a:lvl1pPr>
          </a:lstStyle>
          <a:p>
            <a:pPr/>
            <a:r>
              <a:t>Connaître son rôle</a:t>
            </a:r>
          </a:p>
        </p:txBody>
      </p:sp>
      <p:pic>
        <p:nvPicPr>
          <p:cNvPr id="917" name="image55.jpeg" descr="image55.jpeg"/>
          <p:cNvPicPr>
            <a:picLocks noChangeAspect="1"/>
          </p:cNvPicPr>
          <p:nvPr/>
        </p:nvPicPr>
        <p:blipFill>
          <a:blip r:embed="rId2">
            <a:extLst/>
          </a:blip>
          <a:stretch>
            <a:fillRect/>
          </a:stretch>
        </p:blipFill>
        <p:spPr>
          <a:xfrm>
            <a:off x="14979650" y="957262"/>
            <a:ext cx="8364538" cy="5576888"/>
          </a:xfrm>
          <a:prstGeom prst="rect">
            <a:avLst/>
          </a:prstGeom>
          <a:ln w="25400">
            <a:solidFill>
              <a:srgbClr val="F3F7F5"/>
            </a:solidFill>
          </a:ln>
          <a:effectLst>
            <a:outerShdw sx="100000" sy="100000" kx="0" ky="0" algn="b" rotWithShape="0" blurRad="63500" dist="25399" dir="3599996">
              <a:srgbClr val="000000">
                <a:alpha val="69999"/>
              </a:srgbClr>
            </a:outerShdw>
          </a:effectLst>
        </p:spPr>
      </p:pic>
      <p:pic>
        <p:nvPicPr>
          <p:cNvPr id="918" name="image56.jpeg" descr="image56.jpeg"/>
          <p:cNvPicPr>
            <a:picLocks noChangeAspect="1"/>
          </p:cNvPicPr>
          <p:nvPr/>
        </p:nvPicPr>
        <p:blipFill>
          <a:blip r:embed="rId3">
            <a:extLst/>
          </a:blip>
          <a:stretch>
            <a:fillRect/>
          </a:stretch>
        </p:blipFill>
        <p:spPr>
          <a:xfrm>
            <a:off x="14979650" y="7180262"/>
            <a:ext cx="8364538" cy="5576888"/>
          </a:xfrm>
          <a:prstGeom prst="rect">
            <a:avLst/>
          </a:prstGeom>
          <a:ln w="25400">
            <a:solidFill>
              <a:srgbClr val="F3F7F5"/>
            </a:solidFill>
          </a:ln>
          <a:effectLst>
            <a:outerShdw sx="100000" sy="100000" kx="0" ky="0" algn="b" rotWithShape="0" blurRad="63500" dist="25399" dir="3599996">
              <a:srgbClr val="000000">
                <a:alpha val="69999"/>
              </a:srgbClr>
            </a:outerShdw>
          </a:effectLst>
        </p:spPr>
      </p:pic>
      <p:sp>
        <p:nvSpPr>
          <p:cNvPr id="919" name="NOUVEAUX PEI"/>
          <p:cNvSpPr txBox="1"/>
          <p:nvPr/>
        </p:nvSpPr>
        <p:spPr>
          <a:xfrm>
            <a:off x="1094135" y="2616336"/>
            <a:ext cx="9683055" cy="156182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000">
                <a:solidFill>
                  <a:srgbClr val="FFCD30"/>
                </a:solidFill>
              </a:defRPr>
            </a:lvl1pPr>
          </a:lstStyle>
          <a:p>
            <a:pPr/>
            <a:r>
              <a:t>NOUVEAUX PEI</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21" name="image55.jpeg" descr="image55.jpeg"/>
          <p:cNvPicPr>
            <a:picLocks noChangeAspect="1"/>
          </p:cNvPicPr>
          <p:nvPr/>
        </p:nvPicPr>
        <p:blipFill>
          <a:blip r:embed="rId2">
            <a:extLst/>
          </a:blip>
          <a:stretch>
            <a:fillRect/>
          </a:stretch>
        </p:blipFill>
        <p:spPr>
          <a:xfrm>
            <a:off x="14979650" y="957262"/>
            <a:ext cx="8364538" cy="5576888"/>
          </a:xfrm>
          <a:prstGeom prst="rect">
            <a:avLst/>
          </a:prstGeom>
          <a:ln w="25400">
            <a:solidFill>
              <a:srgbClr val="F3F7F5"/>
            </a:solidFill>
          </a:ln>
          <a:effectLst>
            <a:outerShdw sx="100000" sy="100000" kx="0" ky="0" algn="b" rotWithShape="0" blurRad="63500" dist="25399" dir="3599996">
              <a:srgbClr val="000000">
                <a:alpha val="69999"/>
              </a:srgbClr>
            </a:outerShdw>
          </a:effectLst>
        </p:spPr>
      </p:pic>
      <p:pic>
        <p:nvPicPr>
          <p:cNvPr id="922" name="image56.jpeg" descr="image56.jpeg"/>
          <p:cNvPicPr>
            <a:picLocks noChangeAspect="1"/>
          </p:cNvPicPr>
          <p:nvPr/>
        </p:nvPicPr>
        <p:blipFill>
          <a:blip r:embed="rId3">
            <a:extLst/>
          </a:blip>
          <a:stretch>
            <a:fillRect/>
          </a:stretch>
        </p:blipFill>
        <p:spPr>
          <a:xfrm>
            <a:off x="14979650" y="7180262"/>
            <a:ext cx="8364538" cy="5576888"/>
          </a:xfrm>
          <a:prstGeom prst="rect">
            <a:avLst/>
          </a:prstGeom>
          <a:ln w="25400">
            <a:solidFill>
              <a:srgbClr val="F3F7F5"/>
            </a:solidFill>
          </a:ln>
          <a:effectLst>
            <a:outerShdw sx="100000" sy="100000" kx="0" ky="0" algn="b" rotWithShape="0" blurRad="63500" dist="25399" dir="3599996">
              <a:srgbClr val="000000">
                <a:alpha val="69999"/>
              </a:srgbClr>
            </a:outerShdw>
          </a:effectLst>
        </p:spPr>
      </p:pic>
      <p:sp>
        <p:nvSpPr>
          <p:cNvPr id="923" name="PEI EXPÉRIMENTÉS"/>
          <p:cNvSpPr txBox="1"/>
          <p:nvPr/>
        </p:nvSpPr>
        <p:spPr>
          <a:xfrm>
            <a:off x="961479" y="2616336"/>
            <a:ext cx="12505829" cy="156182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000">
                <a:solidFill>
                  <a:srgbClr val="FFCD30"/>
                </a:solidFill>
              </a:defRPr>
            </a:lvl1pPr>
          </a:lstStyle>
          <a:p>
            <a:pPr/>
            <a:r>
              <a:t>PEI EXPÉRIMENTÉS</a:t>
            </a:r>
          </a:p>
        </p:txBody>
      </p:sp>
      <p:sp>
        <p:nvSpPr>
          <p:cNvPr id="924" name="Connaître son rôle"/>
          <p:cNvSpPr txBox="1"/>
          <p:nvPr/>
        </p:nvSpPr>
        <p:spPr>
          <a:xfrm>
            <a:off x="686959" y="1238839"/>
            <a:ext cx="11230831" cy="163553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600">
                <a:solidFill>
                  <a:srgbClr val="FFFFFF"/>
                </a:solidFill>
              </a:defRPr>
            </a:lvl1pPr>
          </a:lstStyle>
          <a:p>
            <a:pPr/>
            <a:r>
              <a:t>Connaître son rôle</a:t>
            </a:r>
          </a:p>
        </p:txBody>
      </p:sp>
      <p:sp>
        <p:nvSpPr>
          <p:cNvPr id="925" name="Piquer la curiosité…"/>
          <p:cNvSpPr txBox="1"/>
          <p:nvPr/>
        </p:nvSpPr>
        <p:spPr>
          <a:xfrm>
            <a:off x="1290637" y="5302563"/>
            <a:ext cx="8736416" cy="474282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spcBef>
                <a:spcPts val="3600"/>
              </a:spcBef>
              <a:buClr>
                <a:srgbClr val="FFFFFF"/>
              </a:buClr>
              <a:buSzPct val="100000"/>
              <a:buAutoNum type="arabicPeriod" startAt="1"/>
              <a:defRPr sz="5500">
                <a:solidFill>
                  <a:srgbClr val="FFFFFF"/>
                </a:solidFill>
              </a:defRPr>
            </a:pPr>
            <a:r>
              <a:t>Piquer la curiosité</a:t>
            </a:r>
          </a:p>
          <a:p>
            <a:pPr defTabSz="914400">
              <a:spcBef>
                <a:spcPts val="3600"/>
              </a:spcBef>
              <a:buClr>
                <a:srgbClr val="FFFFFF"/>
              </a:buClr>
              <a:buSzPct val="100000"/>
              <a:buAutoNum type="arabicPeriod" startAt="1"/>
              <a:defRPr sz="5500">
                <a:solidFill>
                  <a:srgbClr val="FFFFFF"/>
                </a:solidFill>
              </a:defRPr>
            </a:pPr>
            <a:r>
              <a:t>Inviter aux présentations </a:t>
            </a:r>
          </a:p>
          <a:p>
            <a:pPr defTabSz="914400">
              <a:spcBef>
                <a:spcPts val="3600"/>
              </a:spcBef>
              <a:buClr>
                <a:srgbClr val="FFFFFF"/>
              </a:buClr>
              <a:buSzPct val="100000"/>
              <a:buAutoNum type="arabicPeriod" startAt="1"/>
              <a:defRPr sz="5500">
                <a:solidFill>
                  <a:srgbClr val="FFFFFF"/>
                </a:solidFill>
              </a:defRPr>
            </a:pPr>
            <a:r>
              <a:t>Présenter ACN</a:t>
            </a:r>
          </a:p>
          <a:p>
            <a:pPr defTabSz="914400">
              <a:spcBef>
                <a:spcPts val="3600"/>
              </a:spcBef>
              <a:buClr>
                <a:srgbClr val="FFFFFF"/>
              </a:buClr>
              <a:buSzPct val="100000"/>
              <a:buAutoNum type="arabicPeriod" startAt="1"/>
              <a:defRPr sz="5500">
                <a:solidFill>
                  <a:srgbClr val="FFFFFF"/>
                </a:solidFill>
              </a:defRPr>
            </a:pPr>
            <a:r>
              <a:t>Acquérir des clients</a:t>
            </a:r>
          </a:p>
        </p:txBody>
      </p:sp>
      <p:sp>
        <p:nvSpPr>
          <p:cNvPr id="926" name="Rectangle"/>
          <p:cNvSpPr/>
          <p:nvPr/>
        </p:nvSpPr>
        <p:spPr>
          <a:xfrm>
            <a:off x="1066800" y="7696200"/>
            <a:ext cx="13563600" cy="2603500"/>
          </a:xfrm>
          <a:prstGeom prst="rect">
            <a:avLst/>
          </a:prstGeom>
          <a:ln w="50800">
            <a:solidFill>
              <a:srgbClr val="FFCD32"/>
            </a:solidFill>
          </a:ln>
          <a:effectLst>
            <a:outerShdw sx="100000" sy="100000" kx="0" ky="0" algn="b" rotWithShape="0" blurRad="50800" dist="25400" dir="5400000">
              <a:srgbClr val="808080">
                <a:alpha val="50000"/>
              </a:srgbClr>
            </a:outerShdw>
          </a:effectLst>
        </p:spPr>
        <p:txBody>
          <a:bodyPr lIns="71436" tIns="71436" rIns="71436" bIns="71436" anchor="ctr"/>
          <a:lstStyle/>
          <a:p>
            <a:pPr algn="ctr" defTabSz="914400">
              <a:defRPr sz="3200">
                <a:solidFill>
                  <a:srgbClr val="FFFFFF"/>
                </a:solidFill>
              </a:defRPr>
            </a:pPr>
          </a:p>
        </p:txBody>
      </p:sp>
      <p:sp>
        <p:nvSpPr>
          <p:cNvPr id="927" name="Propriétaires d’entreprise indépendants expérimentés :…"/>
          <p:cNvSpPr txBox="1"/>
          <p:nvPr/>
        </p:nvSpPr>
        <p:spPr>
          <a:xfrm>
            <a:off x="1295400" y="10772539"/>
            <a:ext cx="13884919" cy="16292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defTabSz="914400">
              <a:defRPr sz="4400">
                <a:solidFill>
                  <a:srgbClr val="FFFFFF"/>
                </a:solidFill>
              </a:defRPr>
            </a:pPr>
            <a:r>
              <a:t>Propriétaires d’entreprise indépendants expérimentés :</a:t>
            </a:r>
          </a:p>
          <a:p>
            <a:pPr defTabSz="914400">
              <a:defRPr sz="6000">
                <a:solidFill>
                  <a:srgbClr val="FFCD32"/>
                </a:solidFill>
              </a:defRPr>
            </a:pPr>
            <a:r>
              <a:t>Présenter et acquérir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9" name="Inviter des candidats aux présentations"/>
          <p:cNvSpPr txBox="1"/>
          <p:nvPr/>
        </p:nvSpPr>
        <p:spPr>
          <a:xfrm>
            <a:off x="838200" y="1529693"/>
            <a:ext cx="22182138" cy="156182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000">
                <a:solidFill>
                  <a:srgbClr val="FFFFFF"/>
                </a:solidFill>
              </a:defRPr>
            </a:lvl1pPr>
          </a:lstStyle>
          <a:p>
            <a:pPr/>
            <a:r>
              <a:t>Inviter des candidats aux présentations</a:t>
            </a:r>
          </a:p>
        </p:txBody>
      </p:sp>
      <p:sp>
        <p:nvSpPr>
          <p:cNvPr id="930" name="TYPES DE PRÉSENTATIONS :"/>
          <p:cNvSpPr txBox="1"/>
          <p:nvPr/>
        </p:nvSpPr>
        <p:spPr>
          <a:xfrm>
            <a:off x="9676420" y="2778919"/>
            <a:ext cx="12313022" cy="11842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6800">
                <a:solidFill>
                  <a:srgbClr val="FFCD32"/>
                </a:solidFill>
                <a:latin typeface="+mn-lt"/>
                <a:ea typeface="+mn-ea"/>
                <a:cs typeface="+mn-cs"/>
                <a:sym typeface="Helvetica"/>
              </a:defRPr>
            </a:lvl1pPr>
          </a:lstStyle>
          <a:p>
            <a:pPr/>
            <a:r>
              <a:t>TYPES DE PRÉSENTATIONS :</a:t>
            </a:r>
          </a:p>
        </p:txBody>
      </p:sp>
      <p:sp>
        <p:nvSpPr>
          <p:cNvPr id="931" name="Présentations à deux ou à trois personnes…"/>
          <p:cNvSpPr txBox="1"/>
          <p:nvPr/>
        </p:nvSpPr>
        <p:spPr>
          <a:xfrm>
            <a:off x="1646237" y="5402235"/>
            <a:ext cx="21096622" cy="469905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marL="1481137" indent="-1481137" defTabSz="914400">
              <a:lnSpc>
                <a:spcPct val="190000"/>
              </a:lnSpc>
              <a:buClr>
                <a:srgbClr val="FFFFFF"/>
              </a:buClr>
              <a:buSzPct val="100000"/>
              <a:buAutoNum type="arabicPeriod" startAt="1"/>
              <a:defRPr sz="6600">
                <a:solidFill>
                  <a:srgbClr val="FFFFFF"/>
                </a:solidFill>
              </a:defRPr>
            </a:pPr>
            <a:r>
              <a:t>Présentations à deux ou à trois personnes</a:t>
            </a:r>
          </a:p>
          <a:p>
            <a:pPr marL="1481137" indent="-1481137" defTabSz="914400">
              <a:lnSpc>
                <a:spcPct val="190000"/>
              </a:lnSpc>
              <a:buClr>
                <a:srgbClr val="FFFFFF"/>
              </a:buClr>
              <a:buSzPct val="100000"/>
              <a:buAutoNum type="arabicPeriod" startAt="1"/>
              <a:defRPr sz="6600">
                <a:solidFill>
                  <a:srgbClr val="FFFFFF"/>
                </a:solidFill>
              </a:defRPr>
            </a:pPr>
            <a:r>
              <a:t>Présentation à domicile ou RAP</a:t>
            </a:r>
          </a:p>
          <a:p>
            <a:pPr marL="1481137" indent="-1481137" defTabSz="914400">
              <a:lnSpc>
                <a:spcPct val="190000"/>
              </a:lnSpc>
              <a:buClr>
                <a:srgbClr val="FFFFFF"/>
              </a:buClr>
              <a:buSzPct val="100000"/>
              <a:buAutoNum type="arabicPeriod" startAt="1"/>
              <a:defRPr sz="6600">
                <a:solidFill>
                  <a:srgbClr val="FFFFFF"/>
                </a:solidFill>
              </a:defRPr>
            </a:pPr>
            <a:r>
              <a:t>Rencontres hebdomadaires sur l’occasion d’affaires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3" name="Présentations à deux ou à trois personnes…"/>
          <p:cNvSpPr txBox="1"/>
          <p:nvPr/>
        </p:nvSpPr>
        <p:spPr>
          <a:xfrm>
            <a:off x="1701800" y="4398962"/>
            <a:ext cx="21380450" cy="57062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428750" indent="-1428750" defTabSz="914400">
              <a:lnSpc>
                <a:spcPct val="110000"/>
              </a:lnSpc>
              <a:buClr>
                <a:srgbClr val="FFFFFF"/>
              </a:buClr>
              <a:buSzPct val="100000"/>
              <a:buAutoNum type="arabicPeriod" startAt="1"/>
              <a:defRPr sz="6500">
                <a:solidFill>
                  <a:srgbClr val="FFFFFF"/>
                </a:solidFill>
              </a:defRPr>
            </a:pPr>
            <a:r>
              <a:t>Présentations à deux ou à trois personnes</a:t>
            </a:r>
          </a:p>
          <a:p>
            <a:pPr lvl="3" marL="2513012" indent="-977900" defTabSz="914400">
              <a:lnSpc>
                <a:spcPct val="120000"/>
              </a:lnSpc>
              <a:buClr>
                <a:srgbClr val="FFCD32"/>
              </a:buClr>
              <a:buSzPct val="100000"/>
              <a:buFont typeface="Helvetica"/>
              <a:buChar char="•"/>
              <a:defRPr sz="6000">
                <a:solidFill>
                  <a:srgbClr val="FFCD32"/>
                </a:solidFill>
              </a:defRPr>
            </a:pPr>
            <a:r>
              <a:t>N’importe où, n’importe quand! </a:t>
            </a:r>
            <a:endParaRPr sz="1800"/>
          </a:p>
          <a:p>
            <a:pPr lvl="3" marL="2513012" indent="-977900" defTabSz="914400">
              <a:lnSpc>
                <a:spcPct val="120000"/>
              </a:lnSpc>
              <a:buClr>
                <a:srgbClr val="FFCD32"/>
              </a:buClr>
              <a:buSzPct val="100000"/>
              <a:buFont typeface="Helvetica"/>
              <a:buChar char="•"/>
              <a:defRPr sz="6000">
                <a:solidFill>
                  <a:srgbClr val="FFCD32"/>
                </a:solidFill>
              </a:defRPr>
            </a:pPr>
            <a:r>
              <a:t>Vous, le PEI potentiel et le présentateur </a:t>
            </a:r>
            <a:endParaRPr sz="1800"/>
          </a:p>
          <a:p>
            <a:pPr marL="1428750" indent="-1428750" defTabSz="914400">
              <a:lnSpc>
                <a:spcPct val="190000"/>
              </a:lnSpc>
              <a:buClr>
                <a:srgbClr val="FFFFFF"/>
              </a:buClr>
              <a:buSzPct val="100000"/>
              <a:buAutoNum type="arabicPeriod" startAt="2"/>
              <a:defRPr sz="6000">
                <a:solidFill>
                  <a:srgbClr val="FFFFFF"/>
                </a:solidFill>
              </a:defRPr>
            </a:pPr>
            <a:r>
              <a:t>Présentation à domicile ou RAP</a:t>
            </a:r>
            <a:endParaRPr sz="6500"/>
          </a:p>
          <a:p>
            <a:pPr marL="1428750" indent="-1428750" defTabSz="914400">
              <a:lnSpc>
                <a:spcPct val="190000"/>
              </a:lnSpc>
              <a:buClr>
                <a:srgbClr val="FFFFFF"/>
              </a:buClr>
              <a:buSzPct val="100000"/>
              <a:buAutoNum type="arabicPeriod" startAt="2"/>
              <a:defRPr sz="6500">
                <a:solidFill>
                  <a:srgbClr val="FFFFFF"/>
                </a:solidFill>
              </a:defRPr>
            </a:pPr>
            <a:r>
              <a:t>Rencontres hebdomadaires sur l’occasion d’affaires </a:t>
            </a:r>
          </a:p>
        </p:txBody>
      </p:sp>
      <p:sp>
        <p:nvSpPr>
          <p:cNvPr id="934" name="Inviter des candidats aux présentations"/>
          <p:cNvSpPr txBox="1"/>
          <p:nvPr/>
        </p:nvSpPr>
        <p:spPr>
          <a:xfrm>
            <a:off x="838200" y="1529693"/>
            <a:ext cx="22182138" cy="156182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000">
                <a:solidFill>
                  <a:srgbClr val="FFFFFF"/>
                </a:solidFill>
              </a:defRPr>
            </a:lvl1pPr>
          </a:lstStyle>
          <a:p>
            <a:pPr/>
            <a:r>
              <a:t>Inviter des candidats aux présentations</a:t>
            </a:r>
          </a:p>
        </p:txBody>
      </p:sp>
      <p:sp>
        <p:nvSpPr>
          <p:cNvPr id="935" name="TYPES DE PRÉSENTATIONS :"/>
          <p:cNvSpPr txBox="1"/>
          <p:nvPr/>
        </p:nvSpPr>
        <p:spPr>
          <a:xfrm>
            <a:off x="10514620" y="2778919"/>
            <a:ext cx="12313022" cy="11842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6800">
                <a:solidFill>
                  <a:srgbClr val="FFCD32"/>
                </a:solidFill>
                <a:latin typeface="+mn-lt"/>
                <a:ea typeface="+mn-ea"/>
                <a:cs typeface="+mn-cs"/>
                <a:sym typeface="Helvetica"/>
              </a:defRPr>
            </a:lvl1pPr>
          </a:lstStyle>
          <a:p>
            <a:pPr/>
            <a:r>
              <a:t>TYPES DE PRÉSENTATIONS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7" name="Présentations à deux ou à trois personnes…"/>
          <p:cNvSpPr txBox="1"/>
          <p:nvPr/>
        </p:nvSpPr>
        <p:spPr>
          <a:xfrm>
            <a:off x="1700212" y="3657600"/>
            <a:ext cx="21785263" cy="59358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535112" indent="-1535112" defTabSz="914400">
              <a:lnSpc>
                <a:spcPct val="190000"/>
              </a:lnSpc>
              <a:buClr>
                <a:srgbClr val="FFFFFF"/>
              </a:buClr>
              <a:buSzPct val="100000"/>
              <a:buAutoNum type="arabicPeriod" startAt="1"/>
              <a:defRPr sz="6500">
                <a:solidFill>
                  <a:srgbClr val="FFFFFF"/>
                </a:solidFill>
              </a:defRPr>
            </a:pPr>
            <a:r>
              <a:t>Présentations à deux ou à trois personnes</a:t>
            </a:r>
          </a:p>
          <a:p>
            <a:pPr marL="1535112" indent="-1535112" defTabSz="914400">
              <a:buClr>
                <a:srgbClr val="FFFFFF"/>
              </a:buClr>
              <a:buSzPct val="100000"/>
              <a:buAutoNum type="arabicPeriod" startAt="1"/>
              <a:defRPr sz="6000">
                <a:solidFill>
                  <a:srgbClr val="FFFFFF"/>
                </a:solidFill>
              </a:defRPr>
            </a:pPr>
            <a:r>
              <a:t>Présentation à domicile ou RAP</a:t>
            </a:r>
            <a:endParaRPr sz="6500"/>
          </a:p>
          <a:p>
            <a:pPr lvl="3" marL="2513012" indent="-977900" defTabSz="914400">
              <a:lnSpc>
                <a:spcPct val="120000"/>
              </a:lnSpc>
              <a:buClr>
                <a:srgbClr val="FFCD32"/>
              </a:buClr>
              <a:buSzPct val="100000"/>
              <a:buFont typeface="Helvetica"/>
              <a:buChar char="•"/>
              <a:defRPr sz="4800">
                <a:solidFill>
                  <a:srgbClr val="FFCD32"/>
                </a:solidFill>
                <a:latin typeface="+mn-lt"/>
                <a:ea typeface="+mn-ea"/>
                <a:cs typeface="+mn-cs"/>
                <a:sym typeface="Helvetica"/>
              </a:defRPr>
            </a:pPr>
            <a:r>
              <a:t>RAP : réunions d’affaires privées</a:t>
            </a:r>
          </a:p>
          <a:p>
            <a:pPr lvl="3" marL="2513012" indent="-977900" defTabSz="914400">
              <a:lnSpc>
                <a:spcPct val="190000"/>
              </a:lnSpc>
              <a:buClr>
                <a:srgbClr val="FFCD32"/>
              </a:buClr>
              <a:buSzPct val="100000"/>
              <a:buFont typeface="Helvetica"/>
              <a:buChar char="•"/>
              <a:defRPr sz="4800">
                <a:solidFill>
                  <a:srgbClr val="FFCD32"/>
                </a:solidFill>
                <a:latin typeface="+mn-lt"/>
                <a:ea typeface="+mn-ea"/>
                <a:cs typeface="+mn-cs"/>
                <a:sym typeface="Helvetica"/>
              </a:defRPr>
            </a:pPr>
            <a:r>
              <a:t>Manière la plus efficace de présenter ACN </a:t>
            </a:r>
          </a:p>
          <a:p>
            <a:pPr marL="1535112" indent="-1535112" defTabSz="914400">
              <a:lnSpc>
                <a:spcPct val="190000"/>
              </a:lnSpc>
              <a:buClr>
                <a:srgbClr val="FFFFFF"/>
              </a:buClr>
              <a:buSzPct val="100000"/>
              <a:buAutoNum type="arabicPeriod" startAt="3"/>
              <a:defRPr sz="6500">
                <a:solidFill>
                  <a:srgbClr val="FFFFFF"/>
                </a:solidFill>
                <a:latin typeface="+mn-lt"/>
                <a:ea typeface="+mn-ea"/>
                <a:cs typeface="+mn-cs"/>
                <a:sym typeface="Helvetica"/>
              </a:defRPr>
            </a:pPr>
            <a:r>
              <a:t>Rencontres hebdomadaires sur l’occasion d’affaires </a:t>
            </a:r>
          </a:p>
        </p:txBody>
      </p:sp>
      <p:sp>
        <p:nvSpPr>
          <p:cNvPr id="938" name="Inviter des candidats aux présentations"/>
          <p:cNvSpPr txBox="1"/>
          <p:nvPr/>
        </p:nvSpPr>
        <p:spPr>
          <a:xfrm>
            <a:off x="838200" y="1529693"/>
            <a:ext cx="22182138" cy="156182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0000">
                <a:solidFill>
                  <a:srgbClr val="FFFFFF"/>
                </a:solidFill>
              </a:defRPr>
            </a:lvl1pPr>
          </a:lstStyle>
          <a:p>
            <a:pPr/>
            <a:r>
              <a:t>Inviter des candidats aux présentations</a:t>
            </a:r>
          </a:p>
        </p:txBody>
      </p:sp>
      <p:sp>
        <p:nvSpPr>
          <p:cNvPr id="939" name="TYPES DE PRÉSENTATIONS :"/>
          <p:cNvSpPr txBox="1"/>
          <p:nvPr/>
        </p:nvSpPr>
        <p:spPr>
          <a:xfrm>
            <a:off x="9905020" y="2778919"/>
            <a:ext cx="12313022" cy="11842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6800">
                <a:solidFill>
                  <a:srgbClr val="FFCD32"/>
                </a:solidFill>
                <a:latin typeface="+mn-lt"/>
                <a:ea typeface="+mn-ea"/>
                <a:cs typeface="+mn-cs"/>
                <a:sym typeface="Helvetica"/>
              </a:defRPr>
            </a:lvl1pPr>
          </a:lstStyle>
          <a:p>
            <a:pPr/>
            <a:r>
              <a:t>TYPES DE PRÉSENTATIONS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1" name="Organisez votre première RAP/présentation à domicile maintenant"/>
          <p:cNvSpPr txBox="1"/>
          <p:nvPr/>
        </p:nvSpPr>
        <p:spPr>
          <a:xfrm>
            <a:off x="2133599" y="2770501"/>
            <a:ext cx="21851940" cy="93282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5500">
                <a:solidFill>
                  <a:srgbClr val="FFCD32"/>
                </a:solidFill>
              </a:defRPr>
            </a:lvl1pPr>
          </a:lstStyle>
          <a:p>
            <a:pPr/>
            <a:r>
              <a:t>Organisez votre première RAP/présentation à domicile maintenant </a:t>
            </a:r>
          </a:p>
        </p:txBody>
      </p:sp>
      <p:sp>
        <p:nvSpPr>
          <p:cNvPr id="942" name="Convenez d’une date et d’une heure avec le présentateur.…"/>
          <p:cNvSpPr txBox="1"/>
          <p:nvPr/>
        </p:nvSpPr>
        <p:spPr>
          <a:xfrm>
            <a:off x="1666875" y="4125714"/>
            <a:ext cx="19211925" cy="449778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1190625" indent="-1190625" defTabSz="914400">
              <a:spcBef>
                <a:spcPts val="4900"/>
              </a:spcBef>
              <a:buClr>
                <a:srgbClr val="FFFFFF"/>
              </a:buClr>
              <a:buSzPct val="100000"/>
              <a:buAutoNum type="arabicPeriod" startAt="1"/>
              <a:defRPr sz="6400">
                <a:solidFill>
                  <a:srgbClr val="FFFFFF"/>
                </a:solidFill>
              </a:defRPr>
            </a:pPr>
            <a:r>
              <a:t>Convenez d’une date et d’une heure avec le présentateur.</a:t>
            </a:r>
          </a:p>
          <a:p>
            <a:pPr marL="1190625" indent="-1190625" defTabSz="914400">
              <a:spcBef>
                <a:spcPts val="4900"/>
              </a:spcBef>
              <a:buClr>
                <a:srgbClr val="FFFFFF"/>
              </a:buClr>
              <a:buSzPct val="100000"/>
              <a:buAutoNum type="arabicPeriod" startAt="1"/>
              <a:defRPr sz="6400">
                <a:solidFill>
                  <a:srgbClr val="FFFFFF"/>
                </a:solidFill>
              </a:defRPr>
            </a:pPr>
            <a:r>
              <a:t>Commencez à piquer l’intérêt et à inviter des candidats.</a:t>
            </a:r>
          </a:p>
        </p:txBody>
      </p:sp>
      <p:sp>
        <p:nvSpPr>
          <p:cNvPr id="943" name="Inviter des candidats aux présentations"/>
          <p:cNvSpPr txBox="1"/>
          <p:nvPr/>
        </p:nvSpPr>
        <p:spPr>
          <a:xfrm>
            <a:off x="1460301" y="1638191"/>
            <a:ext cx="20937936" cy="13448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914400">
              <a:defRPr sz="9500">
                <a:solidFill>
                  <a:srgbClr val="FFFFFF"/>
                </a:solidFill>
              </a:defRPr>
            </a:lvl1pPr>
          </a:lstStyle>
          <a:p>
            <a:pPr/>
            <a:r>
              <a:t>Inviter des candidats aux présentations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5" name="La base…"/>
          <p:cNvSpPr txBox="1"/>
          <p:nvPr/>
        </p:nvSpPr>
        <p:spPr>
          <a:xfrm>
            <a:off x="1340321" y="1612333"/>
            <a:ext cx="7739708" cy="20061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13100">
                <a:solidFill>
                  <a:srgbClr val="FFFFFF"/>
                </a:solidFill>
              </a:defRPr>
            </a:lvl1pPr>
          </a:lstStyle>
          <a:p>
            <a:pPr/>
            <a:r>
              <a:t>La base…</a:t>
            </a:r>
          </a:p>
        </p:txBody>
      </p:sp>
      <p:sp>
        <p:nvSpPr>
          <p:cNvPr id="946" name="Créez une liste ou un aide-mémoire croissant de contacts…"/>
          <p:cNvSpPr txBox="1"/>
          <p:nvPr/>
        </p:nvSpPr>
        <p:spPr>
          <a:xfrm>
            <a:off x="1679575" y="4074083"/>
            <a:ext cx="20836656" cy="510904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marL="1028700" indent="-1028700" defTabSz="914400">
              <a:spcBef>
                <a:spcPts val="1200"/>
              </a:spcBef>
              <a:buClr>
                <a:srgbClr val="FFFFFF"/>
              </a:buClr>
              <a:buSzPct val="100000"/>
              <a:buAutoNum type="arabicPeriod" startAt="1"/>
              <a:defRPr sz="6000">
                <a:solidFill>
                  <a:srgbClr val="FFFFFF"/>
                </a:solidFill>
              </a:defRPr>
            </a:pPr>
            <a:r>
              <a:t>Créez une liste ou un aide-mémoire croissant de contacts</a:t>
            </a:r>
          </a:p>
          <a:p>
            <a:pPr marL="1028700" indent="-1028700" defTabSz="914400">
              <a:spcBef>
                <a:spcPts val="1200"/>
              </a:spcBef>
              <a:buClr>
                <a:srgbClr val="FFFFFF"/>
              </a:buClr>
              <a:buSzPct val="100000"/>
              <a:buAutoNum type="arabicPeriod" startAt="1"/>
              <a:defRPr sz="6000">
                <a:solidFill>
                  <a:srgbClr val="FFFFFF"/>
                </a:solidFill>
              </a:defRPr>
            </a:pPr>
            <a:r>
              <a:t>Ne portez pas de jugements préalables</a:t>
            </a:r>
          </a:p>
          <a:p>
            <a:pPr marL="1028700" indent="-1028700" defTabSz="914400">
              <a:spcBef>
                <a:spcPts val="1200"/>
              </a:spcBef>
              <a:buClr>
                <a:srgbClr val="FFFFFF"/>
              </a:buClr>
              <a:buSzPct val="100000"/>
              <a:buAutoNum type="arabicPeriod" startAt="1"/>
              <a:defRPr sz="6000">
                <a:solidFill>
                  <a:srgbClr val="FFFFFF"/>
                </a:solidFill>
              </a:defRPr>
            </a:pPr>
            <a:r>
              <a:t>Apprenez les scénarios d’invitation</a:t>
            </a:r>
          </a:p>
          <a:p>
            <a:pPr marL="1028700" indent="-1028700" defTabSz="914400">
              <a:spcBef>
                <a:spcPts val="1200"/>
              </a:spcBef>
              <a:buClr>
                <a:srgbClr val="FFFFFF"/>
              </a:buClr>
              <a:buSzPct val="100000"/>
              <a:buAutoNum type="arabicPeriod" startAt="1"/>
              <a:defRPr sz="6000">
                <a:solidFill>
                  <a:srgbClr val="FFFFFF"/>
                </a:solidFill>
              </a:defRPr>
            </a:pPr>
            <a:r>
              <a:t>Pratiquez, pratiquez, pratiquez</a:t>
            </a:r>
          </a:p>
          <a:p>
            <a:pPr marL="1028700" indent="-1028700" defTabSz="914400">
              <a:spcBef>
                <a:spcPts val="1200"/>
              </a:spcBef>
              <a:buClr>
                <a:srgbClr val="FFFFFF"/>
              </a:buClr>
              <a:buSzPct val="100000"/>
              <a:buAutoNum type="arabicPeriod" startAt="1"/>
              <a:defRPr sz="6000">
                <a:solidFill>
                  <a:srgbClr val="FFFFFF"/>
                </a:solidFill>
              </a:defRPr>
            </a:pPr>
            <a:r>
              <a:t>Invitez (demandez à quelqu’un de vous écouter)</a:t>
            </a:r>
          </a:p>
        </p:txBody>
      </p:sp>
      <p:sp>
        <p:nvSpPr>
          <p:cNvPr id="947" name="Peu importe, on passe au suivant"/>
          <p:cNvSpPr txBox="1"/>
          <p:nvPr/>
        </p:nvSpPr>
        <p:spPr>
          <a:xfrm>
            <a:off x="4457421" y="9843015"/>
            <a:ext cx="18628283" cy="153725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defRPr sz="9800">
                <a:solidFill>
                  <a:srgbClr val="FFCD30"/>
                </a:solidFill>
              </a:defRPr>
            </a:lvl1pPr>
          </a:lstStyle>
          <a:p>
            <a:pPr/>
            <a:r>
              <a:t>Peu importe, on passe au suivant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Être enthousiaste et énergique en tout temps…"/>
          <p:cNvSpPr txBox="1"/>
          <p:nvPr/>
        </p:nvSpPr>
        <p:spPr>
          <a:xfrm>
            <a:off x="1362075" y="3572018"/>
            <a:ext cx="21157827" cy="712917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marL="857250" indent="-857250" defTabSz="914400">
              <a:spcBef>
                <a:spcPts val="3000"/>
              </a:spcBef>
              <a:buClr>
                <a:srgbClr val="FFFFFF"/>
              </a:buClr>
              <a:buSzPct val="100000"/>
              <a:buAutoNum type="arabicPeriod" startAt="1"/>
              <a:defRPr sz="5800">
                <a:solidFill>
                  <a:srgbClr val="FFFFFF"/>
                </a:solidFill>
              </a:defRPr>
            </a:pPr>
            <a:r>
              <a:t>Être enthousiaste et énergique en tout temps</a:t>
            </a:r>
          </a:p>
          <a:p>
            <a:pPr marL="857250" indent="-857250" defTabSz="914400">
              <a:spcBef>
                <a:spcPts val="3000"/>
              </a:spcBef>
              <a:buClr>
                <a:srgbClr val="FFFFFF"/>
              </a:buClr>
              <a:buSzPct val="100000"/>
              <a:buAutoNum type="arabicPeriod" startAt="1"/>
              <a:defRPr sz="5800">
                <a:solidFill>
                  <a:srgbClr val="FFFFFF"/>
                </a:solidFill>
              </a:defRPr>
            </a:pPr>
            <a:r>
              <a:t>Les faits expliquent bien… les histoires permettent de vendre</a:t>
            </a:r>
          </a:p>
          <a:p>
            <a:pPr marL="857250" indent="-857250" defTabSz="914400">
              <a:spcBef>
                <a:spcPts val="3000"/>
              </a:spcBef>
              <a:buClr>
                <a:srgbClr val="FFFFFF"/>
              </a:buClr>
              <a:buSzPct val="100000"/>
              <a:buAutoNum type="arabicPeriod" startAt="1"/>
              <a:defRPr sz="5800">
                <a:solidFill>
                  <a:srgbClr val="FFFFFF"/>
                </a:solidFill>
              </a:defRPr>
            </a:pPr>
            <a:r>
              <a:t>Soyez à l’écoute – parlez moins</a:t>
            </a:r>
          </a:p>
          <a:p>
            <a:pPr marL="857250" indent="-857250" defTabSz="914400">
              <a:spcBef>
                <a:spcPts val="3000"/>
              </a:spcBef>
              <a:buClr>
                <a:srgbClr val="FFFFFF"/>
              </a:buClr>
              <a:buSzPct val="100000"/>
              <a:buAutoNum type="arabicPeriod" startAt="1"/>
              <a:defRPr sz="5800">
                <a:solidFill>
                  <a:srgbClr val="FFFFFF"/>
                </a:solidFill>
              </a:defRPr>
            </a:pPr>
            <a:r>
              <a:t>Posez des questions – déterminez leur « Pourquoi »</a:t>
            </a:r>
          </a:p>
          <a:p>
            <a:pPr marL="857250" indent="-857250" defTabSz="914400">
              <a:spcBef>
                <a:spcPts val="3000"/>
              </a:spcBef>
              <a:buClr>
                <a:srgbClr val="FFFFFF"/>
              </a:buClr>
              <a:buSzPct val="100000"/>
              <a:buAutoNum type="arabicPeriod" startAt="1"/>
              <a:defRPr sz="5800">
                <a:solidFill>
                  <a:srgbClr val="FFFFFF"/>
                </a:solidFill>
              </a:defRPr>
            </a:pPr>
            <a:r>
              <a:t>Soyez concentré</a:t>
            </a:r>
          </a:p>
          <a:p>
            <a:pPr marL="857250" indent="-857250" defTabSz="914400">
              <a:spcBef>
                <a:spcPts val="3000"/>
              </a:spcBef>
              <a:buClr>
                <a:srgbClr val="FFFFFF"/>
              </a:buClr>
              <a:buSzPct val="100000"/>
              <a:buAutoNum type="arabicPeriod" startAt="1"/>
              <a:defRPr sz="5800">
                <a:solidFill>
                  <a:srgbClr val="FFFFFF"/>
                </a:solidFill>
              </a:defRPr>
            </a:pPr>
            <a:r>
              <a:t>Ayez une excellente posture, vision et conviction</a:t>
            </a:r>
          </a:p>
        </p:txBody>
      </p:sp>
      <p:sp>
        <p:nvSpPr>
          <p:cNvPr id="950" name="Astuces"/>
          <p:cNvSpPr txBox="1"/>
          <p:nvPr/>
        </p:nvSpPr>
        <p:spPr>
          <a:xfrm>
            <a:off x="1484312" y="1395639"/>
            <a:ext cx="6073570" cy="20061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defRPr sz="13100">
                <a:solidFill>
                  <a:srgbClr val="FFFFFF"/>
                </a:solidFill>
              </a:defRPr>
            </a:lvl1pPr>
          </a:lstStyle>
          <a:p>
            <a:pPr/>
            <a:r>
              <a:t>Astuces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image9.jpeg" descr="image9.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2" name="Faites une liste…"/>
          <p:cNvSpPr txBox="1"/>
          <p:nvPr/>
        </p:nvSpPr>
        <p:spPr>
          <a:xfrm>
            <a:off x="2838450" y="1576387"/>
            <a:ext cx="13392150" cy="7963372"/>
          </a:xfrm>
          <a:prstGeom prst="rect">
            <a:avLst/>
          </a:prstGeom>
          <a:ln w="12700">
            <a:miter lim="400000"/>
          </a:ln>
          <a:extLst>
            <a:ext uri="{C572A759-6A51-4108-AA02-DFA0A04FC94B}">
              <ma14:wrappingTextBoxFlag xmlns:ma14="http://schemas.microsoft.com/office/mac/drawingml/2011/main" val="1"/>
            </a:ext>
          </a:extLst>
        </p:spPr>
        <p:txBody>
          <a:bodyPr lIns="101600" tIns="101600" rIns="101600" bIns="101600">
            <a:spAutoFit/>
          </a:bodyPr>
          <a:lstStyle/>
          <a:p>
            <a:pPr marL="2598737" indent="-2590800" defTabSz="911225">
              <a:spcBef>
                <a:spcPts val="2400"/>
              </a:spcBef>
              <a:defRPr sz="9000">
                <a:solidFill>
                  <a:srgbClr val="379DCB"/>
                </a:solidFill>
              </a:defRPr>
            </a:pPr>
            <a:r>
              <a:t>Faites une liste</a:t>
            </a:r>
            <a:endParaRPr sz="1800"/>
          </a:p>
          <a:p>
            <a:pPr marL="2606675" indent="-2598737" defTabSz="911225">
              <a:spcBef>
                <a:spcPts val="2400"/>
              </a:spcBef>
              <a:buClr>
                <a:srgbClr val="53585F"/>
              </a:buClr>
              <a:buSzPct val="100000"/>
              <a:buAutoNum type="arabicPeriod" startAt="1"/>
              <a:defRPr sz="6000">
                <a:solidFill>
                  <a:srgbClr val="53585F"/>
                </a:solidFill>
              </a:defRPr>
            </a:pPr>
            <a:r>
              <a:t>Sollicitation directe (personnes que vous connaissez).</a:t>
            </a:r>
            <a:endParaRPr sz="1800"/>
          </a:p>
          <a:p>
            <a:pPr marL="2606675" indent="-2598737" defTabSz="911225">
              <a:spcBef>
                <a:spcPts val="2400"/>
              </a:spcBef>
              <a:buClr>
                <a:srgbClr val="53585F"/>
              </a:buClr>
              <a:buSzPct val="100000"/>
              <a:buAutoNum type="arabicPeriod" startAt="1"/>
              <a:defRPr sz="6000">
                <a:solidFill>
                  <a:srgbClr val="53585F"/>
                </a:solidFill>
              </a:defRPr>
            </a:pPr>
            <a:r>
              <a:t>Évitez les idées préconçues.</a:t>
            </a:r>
            <a:endParaRPr sz="1800"/>
          </a:p>
          <a:p>
            <a:pPr marL="2606675" indent="-2598737" defTabSz="911225">
              <a:spcBef>
                <a:spcPts val="2400"/>
              </a:spcBef>
              <a:buClr>
                <a:srgbClr val="53585F"/>
              </a:buClr>
              <a:buSzPct val="100000"/>
              <a:buAutoNum type="arabicPeriod" startAt="1"/>
              <a:defRPr sz="6000">
                <a:solidFill>
                  <a:srgbClr val="53585F"/>
                </a:solidFill>
              </a:defRPr>
            </a:pPr>
            <a:r>
              <a:t>Contactez tout le monde dès que possible.</a:t>
            </a:r>
            <a:endParaRPr sz="1800"/>
          </a:p>
          <a:p>
            <a:pPr marL="2606675" indent="-2598737" defTabSz="911225">
              <a:spcBef>
                <a:spcPts val="2400"/>
              </a:spcBef>
              <a:buClr>
                <a:srgbClr val="53585F"/>
              </a:buClr>
              <a:buSzPct val="100000"/>
              <a:buAutoNum type="arabicPeriod" startAt="1"/>
              <a:defRPr sz="6000">
                <a:solidFill>
                  <a:srgbClr val="53585F"/>
                </a:solidFill>
              </a:defRPr>
            </a:pPr>
            <a:r>
              <a:t>Classez.</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Développement"/>
          <p:cNvSpPr txBox="1"/>
          <p:nvPr/>
        </p:nvSpPr>
        <p:spPr>
          <a:xfrm>
            <a:off x="1884362" y="1254125"/>
            <a:ext cx="11808786" cy="2136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defRPr sz="13100">
                <a:solidFill>
                  <a:srgbClr val="FFFFFF"/>
                </a:solidFill>
                <a:latin typeface="+mn-lt"/>
                <a:ea typeface="+mn-ea"/>
                <a:cs typeface="+mn-cs"/>
                <a:sym typeface="Helvetica"/>
              </a:defRPr>
            </a:lvl1pPr>
          </a:lstStyle>
          <a:p>
            <a:pPr/>
            <a:r>
              <a:t>Développement</a:t>
            </a:r>
          </a:p>
        </p:txBody>
      </p:sp>
      <p:sp>
        <p:nvSpPr>
          <p:cNvPr id="953" name="Circle"/>
          <p:cNvSpPr/>
          <p:nvPr/>
        </p:nvSpPr>
        <p:spPr>
          <a:xfrm>
            <a:off x="5256159" y="3655959"/>
            <a:ext cx="4205395" cy="4205395"/>
          </a:xfrm>
          <a:prstGeom prst="ellipse">
            <a:avLst/>
          </a:prstGeom>
          <a:solidFill>
            <a:srgbClr val="51A7F9"/>
          </a:solidFill>
          <a:ln w="12700">
            <a:miter lim="400000"/>
          </a:ln>
          <a:effectLst>
            <a:outerShdw sx="100000" sy="100000" kx="0" ky="0" algn="b" rotWithShape="0" blurRad="50800" dist="25400" dir="5400000">
              <a:srgbClr val="000000">
                <a:alpha val="50000"/>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954" name="Vous"/>
          <p:cNvSpPr txBox="1"/>
          <p:nvPr/>
        </p:nvSpPr>
        <p:spPr>
          <a:xfrm>
            <a:off x="5200650" y="4873703"/>
            <a:ext cx="4316413" cy="17714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11500">
                <a:solidFill>
                  <a:srgbClr val="FFFFFF"/>
                </a:solidFill>
              </a:defRPr>
            </a:lvl1pPr>
          </a:lstStyle>
          <a:p>
            <a:pPr/>
            <a:r>
              <a:t>Vous</a:t>
            </a:r>
          </a:p>
        </p:txBody>
      </p:sp>
      <p:sp>
        <p:nvSpPr>
          <p:cNvPr id="955" name="Circle"/>
          <p:cNvSpPr/>
          <p:nvPr/>
        </p:nvSpPr>
        <p:spPr>
          <a:xfrm>
            <a:off x="15644759" y="3655959"/>
            <a:ext cx="4205396" cy="4205395"/>
          </a:xfrm>
          <a:prstGeom prst="ellipse">
            <a:avLst/>
          </a:prstGeom>
          <a:solidFill>
            <a:srgbClr val="FFCD30"/>
          </a:solidFill>
          <a:ln w="12700">
            <a:miter lim="400000"/>
          </a:ln>
          <a:effectLst>
            <a:outerShdw sx="100000" sy="100000" kx="0" ky="0" algn="b" rotWithShape="0" blurRad="50800" dist="25400" dir="5400000">
              <a:srgbClr val="000000">
                <a:alpha val="50000"/>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956" name="Candidat"/>
          <p:cNvSpPr txBox="1"/>
          <p:nvPr/>
        </p:nvSpPr>
        <p:spPr>
          <a:xfrm>
            <a:off x="15533687" y="5119430"/>
            <a:ext cx="4316413" cy="127845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7900">
                <a:solidFill>
                  <a:srgbClr val="FFFFFF"/>
                </a:solidFill>
              </a:defRPr>
            </a:lvl1pPr>
          </a:lstStyle>
          <a:p>
            <a:pPr/>
            <a:r>
              <a:t>Candidat</a:t>
            </a:r>
          </a:p>
        </p:txBody>
      </p:sp>
      <p:sp>
        <p:nvSpPr>
          <p:cNvPr id="957" name="Circle"/>
          <p:cNvSpPr/>
          <p:nvPr/>
        </p:nvSpPr>
        <p:spPr>
          <a:xfrm>
            <a:off x="10571109" y="8558159"/>
            <a:ext cx="4203807" cy="4205395"/>
          </a:xfrm>
          <a:prstGeom prst="ellipse">
            <a:avLst/>
          </a:prstGeom>
          <a:solidFill>
            <a:srgbClr val="A6AAA9"/>
          </a:solidFill>
          <a:ln w="12700">
            <a:miter lim="400000"/>
          </a:ln>
          <a:effectLst>
            <a:outerShdw sx="100000" sy="100000" kx="0" ky="0" algn="b" rotWithShape="0" blurRad="50800" dist="25400" dir="5400000">
              <a:srgbClr val="000000">
                <a:alpha val="50000"/>
              </a:srgbClr>
            </a:outerShdw>
          </a:effectLst>
        </p:spPr>
        <p:txBody>
          <a:bodyPr lIns="71436" tIns="71436" rIns="71436" bIns="71436" anchor="ctr"/>
          <a:lstStyle/>
          <a:p>
            <a:pPr>
              <a:defRPr>
                <a:latin typeface="Helvetica Light"/>
                <a:ea typeface="Helvetica Light"/>
                <a:cs typeface="Helvetica Light"/>
                <a:sym typeface="Helvetica Light"/>
              </a:defRPr>
            </a:pPr>
          </a:p>
        </p:txBody>
      </p:sp>
      <p:sp>
        <p:nvSpPr>
          <p:cNvPr id="958" name="Expert"/>
          <p:cNvSpPr txBox="1"/>
          <p:nvPr/>
        </p:nvSpPr>
        <p:spPr>
          <a:xfrm>
            <a:off x="10515600" y="9978634"/>
            <a:ext cx="4316413" cy="136444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8600">
                <a:solidFill>
                  <a:srgbClr val="FFFFFF"/>
                </a:solidFill>
              </a:defRPr>
            </a:lvl1pPr>
          </a:lstStyle>
          <a:p>
            <a:pPr/>
            <a:r>
              <a:t>Expert</a:t>
            </a:r>
          </a:p>
        </p:txBody>
      </p:sp>
      <p:sp>
        <p:nvSpPr>
          <p:cNvPr id="959" name="Line"/>
          <p:cNvSpPr/>
          <p:nvPr/>
        </p:nvSpPr>
        <p:spPr>
          <a:xfrm>
            <a:off x="9731375" y="5759450"/>
            <a:ext cx="5586413" cy="0"/>
          </a:xfrm>
          <a:prstGeom prst="line">
            <a:avLst/>
          </a:prstGeom>
          <a:ln w="177800">
            <a:solidFill>
              <a:srgbClr val="FFFFFF"/>
            </a:solidFill>
            <a:tailEnd type="triangle"/>
          </a:ln>
        </p:spPr>
        <p:txBody>
          <a:bodyPr lIns="45719" rIns="45719"/>
          <a:lstStyle/>
          <a:p>
            <a:pPr/>
          </a:p>
        </p:txBody>
      </p:sp>
      <p:sp>
        <p:nvSpPr>
          <p:cNvPr id="960" name="Confiance"/>
          <p:cNvSpPr txBox="1"/>
          <p:nvPr/>
        </p:nvSpPr>
        <p:spPr>
          <a:xfrm>
            <a:off x="9493250" y="4266943"/>
            <a:ext cx="6064250" cy="127845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7900">
                <a:solidFill>
                  <a:srgbClr val="FFCD30"/>
                </a:solidFill>
              </a:defRPr>
            </a:lvl1pPr>
          </a:lstStyle>
          <a:p>
            <a:pPr/>
            <a:r>
              <a:t>Confiance</a:t>
            </a:r>
          </a:p>
        </p:txBody>
      </p:sp>
      <p:sp>
        <p:nvSpPr>
          <p:cNvPr id="961" name="Line"/>
          <p:cNvSpPr/>
          <p:nvPr/>
        </p:nvSpPr>
        <p:spPr>
          <a:xfrm flipH="1">
            <a:off x="14754224" y="7675562"/>
            <a:ext cx="1690688" cy="2078038"/>
          </a:xfrm>
          <a:prstGeom prst="line">
            <a:avLst/>
          </a:prstGeom>
          <a:ln w="177800">
            <a:solidFill>
              <a:srgbClr val="FFFFFF"/>
            </a:solidFill>
            <a:tailEnd type="triangle"/>
          </a:ln>
        </p:spPr>
        <p:txBody>
          <a:bodyPr lIns="45719" rIns="45719"/>
          <a:lstStyle/>
          <a:p>
            <a:pPr/>
          </a:p>
        </p:txBody>
      </p:sp>
      <p:sp>
        <p:nvSpPr>
          <p:cNvPr id="962" name="Respect"/>
          <p:cNvSpPr txBox="1"/>
          <p:nvPr/>
        </p:nvSpPr>
        <p:spPr>
          <a:xfrm>
            <a:off x="16505237" y="8624630"/>
            <a:ext cx="6062663" cy="127845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7900">
                <a:solidFill>
                  <a:srgbClr val="FFCD30"/>
                </a:solidFill>
              </a:defRPr>
            </a:lvl1pPr>
          </a:lstStyle>
          <a:p>
            <a:pPr/>
            <a:r>
              <a:t>Respect</a:t>
            </a:r>
          </a:p>
        </p:txBody>
      </p:sp>
      <p:sp>
        <p:nvSpPr>
          <p:cNvPr id="963" name="Line"/>
          <p:cNvSpPr/>
          <p:nvPr/>
        </p:nvSpPr>
        <p:spPr>
          <a:xfrm>
            <a:off x="8642350" y="7707312"/>
            <a:ext cx="2019300" cy="2020889"/>
          </a:xfrm>
          <a:prstGeom prst="line">
            <a:avLst/>
          </a:prstGeom>
          <a:ln w="177800">
            <a:solidFill>
              <a:srgbClr val="FFFFFF"/>
            </a:solidFill>
            <a:tailEnd type="triangle"/>
          </a:ln>
        </p:spPr>
        <p:txBody>
          <a:bodyPr lIns="45719" rIns="45719"/>
          <a:lstStyle/>
          <a:p>
            <a:pPr/>
          </a:p>
        </p:txBody>
      </p:sp>
      <p:sp>
        <p:nvSpPr>
          <p:cNvPr id="964" name="Respect"/>
          <p:cNvSpPr txBox="1"/>
          <p:nvPr/>
        </p:nvSpPr>
        <p:spPr>
          <a:xfrm>
            <a:off x="4921250" y="8624630"/>
            <a:ext cx="6062663" cy="127845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7900">
                <a:solidFill>
                  <a:srgbClr val="FFCD30"/>
                </a:solidFill>
              </a:defRPr>
            </a:lvl1pPr>
          </a:lstStyle>
          <a:p>
            <a:pPr/>
            <a:r>
              <a:t>Respect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6" name="EXEMPLES DE SCÉNARIOS D’INVITATION…"/>
          <p:cNvSpPr txBox="1"/>
          <p:nvPr/>
        </p:nvSpPr>
        <p:spPr>
          <a:xfrm>
            <a:off x="1106487" y="1202214"/>
            <a:ext cx="20762913" cy="241363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90000"/>
              </a:lnSpc>
              <a:defRPr sz="6000">
                <a:solidFill>
                  <a:srgbClr val="FFFFFF"/>
                </a:solidFill>
                <a:latin typeface="+mn-lt"/>
                <a:ea typeface="+mn-ea"/>
                <a:cs typeface="+mn-cs"/>
                <a:sym typeface="Helvetica"/>
              </a:defRPr>
            </a:pPr>
            <a:r>
              <a:t>EXEMPLES DE SCÉNARIOS D’INVITATION</a:t>
            </a:r>
            <a:endParaRPr sz="1800"/>
          </a:p>
          <a:p>
            <a:pPr defTabSz="914400">
              <a:lnSpc>
                <a:spcPct val="90000"/>
              </a:lnSpc>
              <a:defRPr sz="9500">
                <a:solidFill>
                  <a:srgbClr val="FFCD30"/>
                </a:solidFill>
                <a:latin typeface="+mn-lt"/>
                <a:ea typeface="+mn-ea"/>
                <a:cs typeface="+mn-cs"/>
                <a:sym typeface="Helvetica"/>
              </a:defRPr>
            </a:pPr>
            <a:r>
              <a:t>Exemples pour piquer la curiosité</a:t>
            </a:r>
          </a:p>
        </p:txBody>
      </p:sp>
      <p:sp>
        <p:nvSpPr>
          <p:cNvPr id="967" name="Cherchez-vous quelque chose qui est différent de ce que vous faites actuellement?…"/>
          <p:cNvSpPr txBox="1"/>
          <p:nvPr/>
        </p:nvSpPr>
        <p:spPr>
          <a:xfrm>
            <a:off x="1189037" y="3750233"/>
            <a:ext cx="20985163" cy="575674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1462087" indent="-1462087" defTabSz="914400">
              <a:spcBef>
                <a:spcPts val="3300"/>
              </a:spcBef>
              <a:buClr>
                <a:srgbClr val="FFFFFF"/>
              </a:buClr>
              <a:buSzPct val="100000"/>
              <a:buAutoNum type="arabicPeriod" startAt="1"/>
              <a:defRPr sz="6000">
                <a:solidFill>
                  <a:srgbClr val="FFFFFF"/>
                </a:solidFill>
              </a:defRPr>
            </a:pPr>
            <a:r>
              <a:t>Cherchez-vous quelque chose qui est différent de ce que vous faites actuellement? </a:t>
            </a:r>
          </a:p>
          <a:p>
            <a:pPr marL="1462087" indent="-1462087" defTabSz="914400">
              <a:spcBef>
                <a:spcPts val="3300"/>
              </a:spcBef>
              <a:buClr>
                <a:srgbClr val="FFFFFF"/>
              </a:buClr>
              <a:buSzPct val="100000"/>
              <a:buAutoNum type="arabicPeriod" startAt="1"/>
              <a:defRPr sz="6000">
                <a:solidFill>
                  <a:srgbClr val="FFFFFF"/>
                </a:solidFill>
              </a:defRPr>
            </a:pPr>
            <a:r>
              <a:t>Voulez-vous gagner des revenus supplémentaires?</a:t>
            </a:r>
          </a:p>
          <a:p>
            <a:pPr marL="1462087" indent="-1462087" defTabSz="914400">
              <a:spcBef>
                <a:spcPts val="3300"/>
              </a:spcBef>
              <a:buClr>
                <a:srgbClr val="FFFFFF"/>
              </a:buClr>
              <a:buSzPct val="100000"/>
              <a:buAutoNum type="arabicPeriod" startAt="1"/>
              <a:defRPr sz="6000">
                <a:solidFill>
                  <a:srgbClr val="FFFFFF"/>
                </a:solidFill>
              </a:defRPr>
            </a:pPr>
            <a:r>
              <a:t>Voulez-vous diversifier vos revenus? </a:t>
            </a:r>
          </a:p>
          <a:p>
            <a:pPr marL="1462087" indent="-1462087" defTabSz="914400">
              <a:spcBef>
                <a:spcPts val="3300"/>
              </a:spcBef>
              <a:buClr>
                <a:srgbClr val="FFFFFF"/>
              </a:buClr>
              <a:buSzPct val="100000"/>
              <a:buAutoNum type="arabicPeriod" startAt="1"/>
              <a:defRPr sz="6000">
                <a:solidFill>
                  <a:srgbClr val="FFFFFF"/>
                </a:solidFill>
              </a:defRPr>
            </a:pPr>
            <a:r>
              <a:t>Puis-je avoir votre opinion sur quelque chose? </a:t>
            </a:r>
          </a:p>
        </p:txBody>
      </p:sp>
      <p:grpSp>
        <p:nvGrpSpPr>
          <p:cNvPr id="972" name="Group"/>
          <p:cNvGrpSpPr/>
          <p:nvPr/>
        </p:nvGrpSpPr>
        <p:grpSpPr>
          <a:xfrm>
            <a:off x="15462249" y="9864725"/>
            <a:ext cx="7807326" cy="2895600"/>
            <a:chOff x="0" y="0"/>
            <a:chExt cx="7807325" cy="2895600"/>
          </a:xfrm>
        </p:grpSpPr>
        <p:pic>
          <p:nvPicPr>
            <p:cNvPr id="968" name="image8.png" descr="image8.png"/>
            <p:cNvPicPr>
              <a:picLocks noChangeAspect="1"/>
            </p:cNvPicPr>
            <p:nvPr/>
          </p:nvPicPr>
          <p:blipFill>
            <a:blip r:embed="rId2">
              <a:extLst/>
            </a:blip>
            <a:stretch>
              <a:fillRect/>
            </a:stretch>
          </p:blipFill>
          <p:spPr>
            <a:xfrm>
              <a:off x="20637" y="0"/>
              <a:ext cx="7766051" cy="2895600"/>
            </a:xfrm>
            <a:prstGeom prst="rect">
              <a:avLst/>
            </a:prstGeom>
            <a:ln w="12700" cap="flat">
              <a:noFill/>
              <a:miter lim="400000"/>
            </a:ln>
            <a:effectLst/>
          </p:spPr>
        </p:pic>
        <p:sp>
          <p:nvSpPr>
            <p:cNvPr id="969" name="Oui"/>
            <p:cNvSpPr txBox="1"/>
            <p:nvPr/>
          </p:nvSpPr>
          <p:spPr>
            <a:xfrm>
              <a:off x="-1" y="1677759"/>
              <a:ext cx="1944690" cy="402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Oui</a:t>
              </a:r>
            </a:p>
          </p:txBody>
        </p:sp>
        <p:sp>
          <p:nvSpPr>
            <p:cNvPr id="970" name="Questions"/>
            <p:cNvSpPr txBox="1"/>
            <p:nvPr/>
          </p:nvSpPr>
          <p:spPr>
            <a:xfrm>
              <a:off x="2932113" y="1549074"/>
              <a:ext cx="1943101" cy="5499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2900">
                  <a:solidFill>
                    <a:srgbClr val="FFFFFF"/>
                  </a:solidFill>
                </a:defRPr>
              </a:lvl1pPr>
            </a:lstStyle>
            <a:p>
              <a:pPr/>
              <a:r>
                <a:t>Questions</a:t>
              </a:r>
            </a:p>
          </p:txBody>
        </p:sp>
        <p:sp>
          <p:nvSpPr>
            <p:cNvPr id="971" name="Non"/>
            <p:cNvSpPr txBox="1"/>
            <p:nvPr/>
          </p:nvSpPr>
          <p:spPr>
            <a:xfrm>
              <a:off x="5862637" y="1639658"/>
              <a:ext cx="1944688" cy="402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Non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4" name="« Je viens de découvrir une occasion qui semble incroyable… C’est peut-être fait pour vous, ou peut-être pas, mais j’ai quelques personnes qui viendront à la maison découvrir de quel genre d’occasion il s’agit. Nous nous rencontrons à (heure/lieu). Voudriez-vous me rendre service et venir faire un tour? »"/>
          <p:cNvSpPr txBox="1"/>
          <p:nvPr/>
        </p:nvSpPr>
        <p:spPr>
          <a:xfrm>
            <a:off x="1279525" y="4702110"/>
            <a:ext cx="21489988" cy="431019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5700">
                <a:solidFill>
                  <a:srgbClr val="FFFFFF"/>
                </a:solidFill>
              </a:defRPr>
            </a:lvl1pPr>
          </a:lstStyle>
          <a:p>
            <a:pPr/>
            <a:r>
              <a:t>« Je viens de découvrir une occasion qui semble incroyable… C’est peut-être fait pour vous, ou peut-être pas, mais j’ai quelques personnes qui viendront à la maison découvrir de quel genre d’occasion il s’agit. Nous nous rencontrons à (heure/lieu). Voudriez-vous me rendre service et venir faire un tour? »</a:t>
            </a:r>
          </a:p>
        </p:txBody>
      </p:sp>
      <p:grpSp>
        <p:nvGrpSpPr>
          <p:cNvPr id="979" name="Group"/>
          <p:cNvGrpSpPr/>
          <p:nvPr/>
        </p:nvGrpSpPr>
        <p:grpSpPr>
          <a:xfrm>
            <a:off x="15462249" y="9864725"/>
            <a:ext cx="7807326" cy="2895600"/>
            <a:chOff x="0" y="0"/>
            <a:chExt cx="7807325" cy="2895600"/>
          </a:xfrm>
        </p:grpSpPr>
        <p:pic>
          <p:nvPicPr>
            <p:cNvPr id="975" name="image8.png" descr="image8.png"/>
            <p:cNvPicPr>
              <a:picLocks noChangeAspect="1"/>
            </p:cNvPicPr>
            <p:nvPr/>
          </p:nvPicPr>
          <p:blipFill>
            <a:blip r:embed="rId2">
              <a:extLst/>
            </a:blip>
            <a:stretch>
              <a:fillRect/>
            </a:stretch>
          </p:blipFill>
          <p:spPr>
            <a:xfrm>
              <a:off x="20637" y="0"/>
              <a:ext cx="7766051" cy="2895600"/>
            </a:xfrm>
            <a:prstGeom prst="rect">
              <a:avLst/>
            </a:prstGeom>
            <a:ln w="12700" cap="flat">
              <a:noFill/>
              <a:miter lim="400000"/>
            </a:ln>
            <a:effectLst/>
          </p:spPr>
        </p:pic>
        <p:sp>
          <p:nvSpPr>
            <p:cNvPr id="976" name="Oui"/>
            <p:cNvSpPr txBox="1"/>
            <p:nvPr/>
          </p:nvSpPr>
          <p:spPr>
            <a:xfrm>
              <a:off x="-1" y="1677759"/>
              <a:ext cx="1944690" cy="402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Oui</a:t>
              </a:r>
            </a:p>
          </p:txBody>
        </p:sp>
        <p:sp>
          <p:nvSpPr>
            <p:cNvPr id="977" name="Questions"/>
            <p:cNvSpPr txBox="1"/>
            <p:nvPr/>
          </p:nvSpPr>
          <p:spPr>
            <a:xfrm>
              <a:off x="2932113" y="1549074"/>
              <a:ext cx="1943101" cy="5499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2900">
                  <a:solidFill>
                    <a:srgbClr val="FFFFFF"/>
                  </a:solidFill>
                </a:defRPr>
              </a:lvl1pPr>
            </a:lstStyle>
            <a:p>
              <a:pPr/>
              <a:r>
                <a:t>Questions</a:t>
              </a:r>
            </a:p>
          </p:txBody>
        </p:sp>
        <p:sp>
          <p:nvSpPr>
            <p:cNvPr id="978" name="Non"/>
            <p:cNvSpPr txBox="1"/>
            <p:nvPr/>
          </p:nvSpPr>
          <p:spPr>
            <a:xfrm>
              <a:off x="5862637" y="1639658"/>
              <a:ext cx="1944688" cy="402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Non</a:t>
              </a:r>
            </a:p>
          </p:txBody>
        </p:sp>
      </p:grpSp>
      <p:sp>
        <p:nvSpPr>
          <p:cNvPr id="980" name="INVITATION À UNE PRÉSENTATION À DOMICILE…"/>
          <p:cNvSpPr txBox="1"/>
          <p:nvPr/>
        </p:nvSpPr>
        <p:spPr>
          <a:xfrm>
            <a:off x="1106487" y="1114584"/>
            <a:ext cx="18934113" cy="232219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80000"/>
              </a:lnSpc>
              <a:defRPr sz="6000">
                <a:solidFill>
                  <a:srgbClr val="FFFFFF"/>
                </a:solidFill>
                <a:latin typeface="+mn-lt"/>
                <a:ea typeface="+mn-ea"/>
                <a:cs typeface="+mn-cs"/>
                <a:sym typeface="Helvetica"/>
              </a:defRPr>
            </a:pPr>
            <a:r>
              <a:t>INVITATION À UNE PRÉSENTATION À DOMICILE</a:t>
            </a:r>
            <a:endParaRPr sz="1800"/>
          </a:p>
          <a:p>
            <a:pPr defTabSz="914400">
              <a:lnSpc>
                <a:spcPct val="80000"/>
              </a:lnSpc>
              <a:defRPr sz="9500">
                <a:solidFill>
                  <a:srgbClr val="FFCD30"/>
                </a:solidFill>
                <a:latin typeface="+mn-lt"/>
                <a:ea typeface="+mn-ea"/>
                <a:cs typeface="+mn-cs"/>
                <a:sym typeface="Helvetica"/>
              </a:defRPr>
            </a:pPr>
            <a:r>
              <a:t>Exemple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 On vient juste de me le présenter et j’aimerais mieux ne pas essayer d’expliquer maintenant. Ce serait mieux de vous le faire expliquer de la même manière qu’on me l’a expliqué. En tenant compte de nos bonnes relations, pourriez-vous me rendre service et venir y jeter un coup d’œil?»"/>
          <p:cNvSpPr txBox="1"/>
          <p:nvPr/>
        </p:nvSpPr>
        <p:spPr>
          <a:xfrm>
            <a:off x="1258887" y="4055656"/>
            <a:ext cx="21448713" cy="56031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6300">
                <a:solidFill>
                  <a:srgbClr val="FFFFFF"/>
                </a:solidFill>
              </a:defRPr>
            </a:lvl1pPr>
          </a:lstStyle>
          <a:p>
            <a:pPr/>
            <a:r>
              <a:t>« On vient juste de me le présenter et j’aimerais mieux ne pas essayer d’expliquer maintenant. Ce serait mieux de vous le faire expliquer de la même manière qu’on me l’a expliqué. En tenant compte de nos bonnes relations, pourriez-vous me rendre service et venir y jeter un coup d’œil?»</a:t>
            </a:r>
          </a:p>
        </p:txBody>
      </p:sp>
      <p:sp>
        <p:nvSpPr>
          <p:cNvPr id="983" name="(Enthousiasme + Persévérance = Excellents résultats)"/>
          <p:cNvSpPr txBox="1"/>
          <p:nvPr/>
        </p:nvSpPr>
        <p:spPr>
          <a:xfrm>
            <a:off x="1586" y="10988929"/>
            <a:ext cx="24379240" cy="112979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7000">
                <a:solidFill>
                  <a:srgbClr val="FFCD30"/>
                </a:solidFill>
              </a:defRPr>
            </a:lvl1pPr>
          </a:lstStyle>
          <a:p>
            <a:pPr/>
            <a:r>
              <a:t>(Enthousiasme + Persévérance = Excellents résultats)</a:t>
            </a:r>
          </a:p>
        </p:txBody>
      </p:sp>
      <p:sp>
        <p:nvSpPr>
          <p:cNvPr id="984" name="Si la personne pose des questions"/>
          <p:cNvSpPr txBox="1"/>
          <p:nvPr/>
        </p:nvSpPr>
        <p:spPr>
          <a:xfrm>
            <a:off x="1106487" y="652304"/>
            <a:ext cx="21350288" cy="223075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6000">
                <a:solidFill>
                  <a:srgbClr val="FFFFFF"/>
                </a:solidFill>
                <a:latin typeface="+mn-lt"/>
                <a:ea typeface="+mn-ea"/>
                <a:cs typeface="+mn-cs"/>
                <a:sym typeface="Helvetica"/>
              </a:defRPr>
            </a:pPr>
          </a:p>
          <a:p>
            <a:pPr defTabSz="914400">
              <a:lnSpc>
                <a:spcPct val="70000"/>
              </a:lnSpc>
              <a:defRPr sz="9500">
                <a:solidFill>
                  <a:srgbClr val="FFCD30"/>
                </a:solidFill>
                <a:latin typeface="+mn-lt"/>
                <a:ea typeface="+mn-ea"/>
                <a:cs typeface="+mn-cs"/>
                <a:sym typeface="Helvetica"/>
              </a:defRPr>
            </a:pPr>
            <a:r>
              <a:t>Si la personne pose des questions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6" name="« Je viens de découvrir quelque chose qui me semble vraiment excitant et j’ai pensé à vous. Non seulement vous pouvez gagner plus d’argent, mais vous contribuez également  à nourrir des enfants dans le besoin. Croyez-moi, je vous connais, je suis certain que vous allez vouloir en entendre parler! J’ai invité quelques amis pour en parler ce soir. Nous nous rencontrons à (heure/lieu). Puis-je compter sur votre présence? »"/>
          <p:cNvSpPr txBox="1"/>
          <p:nvPr/>
        </p:nvSpPr>
        <p:spPr>
          <a:xfrm>
            <a:off x="1981200" y="3185877"/>
            <a:ext cx="20726400" cy="712834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6000">
                <a:solidFill>
                  <a:srgbClr val="FFFFFF"/>
                </a:solidFill>
              </a:defRPr>
            </a:lvl1pPr>
          </a:lstStyle>
          <a:p>
            <a:pPr/>
            <a:r>
              <a:t>« Je viens de découvrir quelque chose qui me semble vraiment excitant et j’ai pensé à vous. Non seulement vous pouvez gagner plus d’argent, mais vous contribuez également  à nourrir des enfants dans le besoin. Croyez-moi, je vous connais, je suis certain que vous allez vouloir en entendre parler! J’ai invité quelques amis pour en parler ce soir. Nous nous rencontrons à (heure/lieu). Puis-je compter sur votre présence? »</a:t>
            </a:r>
          </a:p>
        </p:txBody>
      </p:sp>
      <p:grpSp>
        <p:nvGrpSpPr>
          <p:cNvPr id="991" name="Group"/>
          <p:cNvGrpSpPr/>
          <p:nvPr/>
        </p:nvGrpSpPr>
        <p:grpSpPr>
          <a:xfrm>
            <a:off x="15462249" y="9864725"/>
            <a:ext cx="7807326" cy="2895600"/>
            <a:chOff x="0" y="0"/>
            <a:chExt cx="7807325" cy="2895600"/>
          </a:xfrm>
        </p:grpSpPr>
        <p:pic>
          <p:nvPicPr>
            <p:cNvPr id="987" name="image8.png" descr="image8.png"/>
            <p:cNvPicPr>
              <a:picLocks noChangeAspect="1"/>
            </p:cNvPicPr>
            <p:nvPr/>
          </p:nvPicPr>
          <p:blipFill>
            <a:blip r:embed="rId2">
              <a:extLst/>
            </a:blip>
            <a:stretch>
              <a:fillRect/>
            </a:stretch>
          </p:blipFill>
          <p:spPr>
            <a:xfrm>
              <a:off x="20637" y="0"/>
              <a:ext cx="7766051" cy="2895600"/>
            </a:xfrm>
            <a:prstGeom prst="rect">
              <a:avLst/>
            </a:prstGeom>
            <a:ln w="12700" cap="flat">
              <a:noFill/>
              <a:miter lim="400000"/>
            </a:ln>
            <a:effectLst/>
          </p:spPr>
        </p:pic>
        <p:sp>
          <p:nvSpPr>
            <p:cNvPr id="988" name="Oui"/>
            <p:cNvSpPr txBox="1"/>
            <p:nvPr/>
          </p:nvSpPr>
          <p:spPr>
            <a:xfrm>
              <a:off x="-1" y="1677759"/>
              <a:ext cx="1944690" cy="402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Oui</a:t>
              </a:r>
            </a:p>
          </p:txBody>
        </p:sp>
        <p:sp>
          <p:nvSpPr>
            <p:cNvPr id="989" name="Questions"/>
            <p:cNvSpPr txBox="1"/>
            <p:nvPr/>
          </p:nvSpPr>
          <p:spPr>
            <a:xfrm>
              <a:off x="2932113" y="1549074"/>
              <a:ext cx="1943101" cy="5499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2900">
                  <a:solidFill>
                    <a:srgbClr val="FFFFFF"/>
                  </a:solidFill>
                </a:defRPr>
              </a:lvl1pPr>
            </a:lstStyle>
            <a:p>
              <a:pPr/>
              <a:r>
                <a:t>Questions</a:t>
              </a:r>
            </a:p>
          </p:txBody>
        </p:sp>
        <p:sp>
          <p:nvSpPr>
            <p:cNvPr id="990" name="Non"/>
            <p:cNvSpPr txBox="1"/>
            <p:nvPr/>
          </p:nvSpPr>
          <p:spPr>
            <a:xfrm>
              <a:off x="5862637" y="1639658"/>
              <a:ext cx="1944688" cy="402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lgn="ctr" defTabSz="914400">
                <a:lnSpc>
                  <a:spcPct val="70000"/>
                </a:lnSpc>
                <a:defRPr sz="1800">
                  <a:solidFill>
                    <a:srgbClr val="FFFFFF"/>
                  </a:solidFill>
                </a:defRPr>
              </a:lvl1pPr>
            </a:lstStyle>
            <a:p>
              <a:pPr/>
              <a:r>
                <a:t>Non</a:t>
              </a:r>
            </a:p>
          </p:txBody>
        </p:sp>
      </p:grpSp>
      <p:sp>
        <p:nvSpPr>
          <p:cNvPr id="992" name="Exemple de scénarios d’association caritative"/>
          <p:cNvSpPr txBox="1"/>
          <p:nvPr/>
        </p:nvSpPr>
        <p:spPr>
          <a:xfrm>
            <a:off x="1868487" y="684847"/>
            <a:ext cx="23277513" cy="207835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6000">
                <a:solidFill>
                  <a:srgbClr val="FFFFFF"/>
                </a:solidFill>
                <a:latin typeface="+mn-lt"/>
                <a:ea typeface="+mn-ea"/>
                <a:cs typeface="+mn-cs"/>
                <a:sym typeface="Helvetica"/>
              </a:defRPr>
            </a:pPr>
          </a:p>
          <a:p>
            <a:pPr defTabSz="914400">
              <a:lnSpc>
                <a:spcPct val="70000"/>
              </a:lnSpc>
              <a:defRPr sz="8500">
                <a:solidFill>
                  <a:srgbClr val="FFCD30"/>
                </a:solidFill>
                <a:latin typeface="+mn-lt"/>
                <a:ea typeface="+mn-ea"/>
                <a:cs typeface="+mn-cs"/>
                <a:sym typeface="Helvetica"/>
              </a:defRPr>
            </a:pPr>
            <a:r>
              <a:t>Exemple de scénarios d’association caritative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 On vient juste de me le présenter alors j’aimerais mieux ne pas essayer d’expliquer maintenant. Je peux quand même vous dire ceci : il s’agit d’une occasion d’affaires unique pour nous et qui contribue également à nourrir les enfants dans le besoin. Ce serait mieux de vous le faire expliquer de la même manière qu’on me l’a expliqué. En tenant compte de nos bonnes relations, pourriez-vous me rendre service et venir y jeter un coup d’œil? »"/>
          <p:cNvSpPr txBox="1"/>
          <p:nvPr/>
        </p:nvSpPr>
        <p:spPr>
          <a:xfrm>
            <a:off x="2357437" y="3354152"/>
            <a:ext cx="19667538" cy="712834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spcBef>
                <a:spcPts val="2400"/>
              </a:spcBef>
              <a:defRPr sz="6000">
                <a:solidFill>
                  <a:srgbClr val="FFFFFF"/>
                </a:solidFill>
              </a:defRPr>
            </a:lvl1pPr>
          </a:lstStyle>
          <a:p>
            <a:pPr/>
            <a:r>
              <a:t>« On vient juste de me le présenter alors j’aimerais mieux ne pas essayer d’expliquer maintenant. Je peux quand même vous dire ceci : il s’agit d’une occasion d’affaires unique pour nous et qui contribue également à nourrir les enfants dans le besoin. Ce serait mieux de vous le faire expliquer de la même manière qu’on me l’a expliqué. En tenant compte de nos bonnes relations, pourriez-vous me rendre service et venir y jeter un coup d’œil? »</a:t>
            </a:r>
          </a:p>
        </p:txBody>
      </p:sp>
      <p:sp>
        <p:nvSpPr>
          <p:cNvPr id="995" name="Si la personne pose des questions"/>
          <p:cNvSpPr txBox="1"/>
          <p:nvPr/>
        </p:nvSpPr>
        <p:spPr>
          <a:xfrm>
            <a:off x="1106487" y="652304"/>
            <a:ext cx="19083338" cy="223075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6000">
                <a:solidFill>
                  <a:srgbClr val="FFFFFF"/>
                </a:solidFill>
                <a:latin typeface="+mn-lt"/>
                <a:ea typeface="+mn-ea"/>
                <a:cs typeface="+mn-cs"/>
                <a:sym typeface="Helvetica"/>
              </a:defRPr>
            </a:pPr>
          </a:p>
          <a:p>
            <a:pPr defTabSz="914400">
              <a:lnSpc>
                <a:spcPct val="70000"/>
              </a:lnSpc>
              <a:defRPr sz="9500">
                <a:solidFill>
                  <a:srgbClr val="FFCD30"/>
                </a:solidFill>
                <a:latin typeface="+mn-lt"/>
                <a:ea typeface="+mn-ea"/>
                <a:cs typeface="+mn-cs"/>
                <a:sym typeface="Helvetica"/>
              </a:defRPr>
            </a:pPr>
            <a:r>
              <a:t>Si la personne pose des questions</a:t>
            </a:r>
          </a:p>
        </p:txBody>
      </p:sp>
      <p:sp>
        <p:nvSpPr>
          <p:cNvPr id="996" name="(Enthousiasme + Persévérance = Excellents résultats)"/>
          <p:cNvSpPr txBox="1"/>
          <p:nvPr/>
        </p:nvSpPr>
        <p:spPr>
          <a:xfrm>
            <a:off x="1586" y="11060366"/>
            <a:ext cx="24379240" cy="9869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7000">
                <a:solidFill>
                  <a:srgbClr val="FFCD30"/>
                </a:solidFill>
              </a:defRPr>
            </a:lvl1pPr>
          </a:lstStyle>
          <a:p>
            <a:pPr/>
            <a:r>
              <a:t>(Enthousiasme + Persévérance = Excellents résultats)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8" name="En tant que nouveau PEI, vous devriez seulement piquer la curiosité des gens et les inviter.…"/>
          <p:cNvSpPr txBox="1"/>
          <p:nvPr/>
        </p:nvSpPr>
        <p:spPr>
          <a:xfrm>
            <a:off x="1263650" y="3743325"/>
            <a:ext cx="20453350" cy="80839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49300" indent="-749300" defTabSz="914400">
              <a:spcBef>
                <a:spcPts val="3400"/>
              </a:spcBef>
              <a:buClr>
                <a:srgbClr val="FFFFFF"/>
              </a:buClr>
              <a:buSzPct val="100000"/>
              <a:buAutoNum type="arabicPeriod" startAt="1"/>
              <a:defRPr sz="4500">
                <a:solidFill>
                  <a:srgbClr val="FFFFFF"/>
                </a:solidFill>
              </a:defRPr>
            </a:pPr>
            <a:r>
              <a:t>En tant que nouveau PEI, vous devriez seulement piquer la curiosité des gens et les inviter.</a:t>
            </a:r>
          </a:p>
          <a:p>
            <a:pPr marL="749300" indent="-749300" defTabSz="914400">
              <a:spcBef>
                <a:spcPts val="3400"/>
              </a:spcBef>
              <a:buClr>
                <a:srgbClr val="FFFFFF"/>
              </a:buClr>
              <a:buSzPct val="100000"/>
              <a:buAutoNum type="arabicPeriod" startAt="1"/>
              <a:defRPr sz="4500">
                <a:solidFill>
                  <a:srgbClr val="FFFFFF"/>
                </a:solidFill>
              </a:defRPr>
            </a:pPr>
            <a:r>
              <a:t>Ne vous lancez pas dans une session de question/réponse et n’essayez pas d’expliquer quoi que ce soit.</a:t>
            </a:r>
          </a:p>
          <a:p>
            <a:pPr marL="749300" indent="-749300" defTabSz="914400">
              <a:spcBef>
                <a:spcPts val="3400"/>
              </a:spcBef>
              <a:buClr>
                <a:srgbClr val="FFFFFF"/>
              </a:buClr>
              <a:buSzPct val="100000"/>
              <a:buAutoNum type="arabicPeriod" startAt="1"/>
              <a:defRPr sz="4500">
                <a:solidFill>
                  <a:srgbClr val="FFFFFF"/>
                </a:solidFill>
              </a:defRPr>
            </a:pPr>
            <a:r>
              <a:t>Laissez-faire le présentateur d’expérience donner les explications sur l’occasion à votre place.</a:t>
            </a:r>
          </a:p>
          <a:p>
            <a:pPr marL="749300" indent="-749300" defTabSz="914400">
              <a:spcBef>
                <a:spcPts val="3400"/>
              </a:spcBef>
              <a:buClr>
                <a:srgbClr val="FFFFFF"/>
              </a:buClr>
              <a:buSzPct val="100000"/>
              <a:buAutoNum type="arabicPeriod" startAt="1"/>
              <a:defRPr sz="4500">
                <a:solidFill>
                  <a:srgbClr val="FFFFFF"/>
                </a:solidFill>
              </a:defRPr>
            </a:pPr>
            <a:r>
              <a:t>Enthousiasme et persévérance = excellents résultats!</a:t>
            </a:r>
          </a:p>
          <a:p>
            <a:pPr marL="749300" indent="-749300" defTabSz="914400">
              <a:spcBef>
                <a:spcPts val="3400"/>
              </a:spcBef>
              <a:buClr>
                <a:srgbClr val="FFFFFF"/>
              </a:buClr>
              <a:buSzPct val="100000"/>
              <a:buAutoNum type="arabicPeriod" startAt="1"/>
              <a:defRPr sz="4500">
                <a:solidFill>
                  <a:srgbClr val="FFFFFF"/>
                </a:solidFill>
              </a:defRPr>
            </a:pPr>
            <a:r>
              <a:t>Cherchez les pommes rouges : classer et non vendre! </a:t>
            </a:r>
          </a:p>
          <a:p>
            <a:pPr marL="749300" indent="-749300" defTabSz="914400">
              <a:spcBef>
                <a:spcPts val="3400"/>
              </a:spcBef>
              <a:buClr>
                <a:srgbClr val="FFFFFF"/>
              </a:buClr>
              <a:buSzPct val="100000"/>
              <a:buAutoNum type="arabicPeriod" startAt="1"/>
              <a:defRPr sz="4500">
                <a:solidFill>
                  <a:srgbClr val="FFFFFF"/>
                </a:solidFill>
              </a:defRPr>
            </a:pPr>
            <a:r>
              <a:t>Confirmez la présence des invités avant la présentation.</a:t>
            </a:r>
          </a:p>
        </p:txBody>
      </p:sp>
      <p:sp>
        <p:nvSpPr>
          <p:cNvPr id="999" name="Rappelez-vous…"/>
          <p:cNvSpPr txBox="1"/>
          <p:nvPr/>
        </p:nvSpPr>
        <p:spPr>
          <a:xfrm>
            <a:off x="1295400" y="1480344"/>
            <a:ext cx="17000538" cy="15906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lnSpc>
                <a:spcPct val="70000"/>
              </a:lnSpc>
              <a:defRPr sz="9500">
                <a:solidFill>
                  <a:srgbClr val="FFCD30"/>
                </a:solidFill>
                <a:latin typeface="+mn-lt"/>
                <a:ea typeface="+mn-ea"/>
                <a:cs typeface="+mn-cs"/>
                <a:sym typeface="Helvetica"/>
              </a:defRPr>
            </a:lvl1pPr>
          </a:lstStyle>
          <a:p>
            <a:pPr/>
            <a:r>
              <a:t>Rappelez-vous…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1" name="Les recommandations des clients peuvent devenir des PEI…"/>
          <p:cNvSpPr txBox="1"/>
          <p:nvPr/>
        </p:nvSpPr>
        <p:spPr>
          <a:xfrm>
            <a:off x="1465263" y="4592637"/>
            <a:ext cx="21389579" cy="546147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1130300" indent="-1130300" defTabSz="914400">
              <a:spcBef>
                <a:spcPts val="2900"/>
              </a:spcBef>
              <a:buClr>
                <a:srgbClr val="FFFFFF"/>
              </a:buClr>
              <a:buSzPct val="100000"/>
              <a:buAutoNum type="arabicPeriod" startAt="1"/>
              <a:defRPr sz="6000">
                <a:solidFill>
                  <a:srgbClr val="FFFFFF"/>
                </a:solidFill>
              </a:defRPr>
            </a:pPr>
            <a:r>
              <a:t>Les recommandations des clients peuvent devenir des PEI </a:t>
            </a:r>
          </a:p>
          <a:p>
            <a:pPr marL="1130300" indent="-1130300" defTabSz="914400">
              <a:spcBef>
                <a:spcPts val="2900"/>
              </a:spcBef>
              <a:buClr>
                <a:srgbClr val="FFFFFF"/>
              </a:buClr>
              <a:buSzPct val="100000"/>
              <a:buAutoNum type="arabicPeriod" startAt="1"/>
              <a:defRPr sz="6000">
                <a:solidFill>
                  <a:srgbClr val="FFFFFF"/>
                </a:solidFill>
              </a:defRPr>
            </a:pPr>
            <a:r>
              <a:t>Les candidats potentiels qui disent non peuvent référer </a:t>
            </a:r>
            <a:br/>
            <a:r>
              <a:t>des PEI </a:t>
            </a:r>
          </a:p>
          <a:p>
            <a:pPr marL="1130300" indent="-1130300" defTabSz="914400">
              <a:spcBef>
                <a:spcPts val="2900"/>
              </a:spcBef>
              <a:buClr>
                <a:srgbClr val="FFFFFF"/>
              </a:buClr>
              <a:buSzPct val="100000"/>
              <a:buAutoNum type="arabicPeriod" startAt="1"/>
              <a:defRPr sz="6000">
                <a:solidFill>
                  <a:srgbClr val="FFFFFF"/>
                </a:solidFill>
              </a:defRPr>
            </a:pPr>
            <a:r>
              <a:t>Les clients peuvent devenir des PEI </a:t>
            </a:r>
          </a:p>
          <a:p>
            <a:pPr marL="1130300" indent="-1130300" defTabSz="914400">
              <a:spcBef>
                <a:spcPts val="2900"/>
              </a:spcBef>
              <a:buClr>
                <a:srgbClr val="FFFFFF"/>
              </a:buClr>
              <a:buSzPct val="100000"/>
              <a:buAutoNum type="arabicPeriod" startAt="1"/>
              <a:defRPr sz="6000">
                <a:solidFill>
                  <a:srgbClr val="FFFFFF"/>
                </a:solidFill>
              </a:defRPr>
            </a:pPr>
            <a:r>
              <a:t>Demandez l’aide des gens. Qui connaissez-vous?</a:t>
            </a:r>
          </a:p>
        </p:txBody>
      </p:sp>
      <p:sp>
        <p:nvSpPr>
          <p:cNvPr id="1002" name="QUI CONNAISSEZ-VOUS?"/>
          <p:cNvSpPr txBox="1"/>
          <p:nvPr/>
        </p:nvSpPr>
        <p:spPr>
          <a:xfrm>
            <a:off x="1476375" y="1970088"/>
            <a:ext cx="21429663" cy="14890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8800">
                <a:solidFill>
                  <a:srgbClr val="FFCD30"/>
                </a:solidFill>
                <a:latin typeface="+mn-lt"/>
                <a:ea typeface="+mn-ea"/>
                <a:cs typeface="+mn-cs"/>
                <a:sym typeface="Helvetica"/>
              </a:defRPr>
            </a:pPr>
            <a:r>
              <a:t>QUI</a:t>
            </a:r>
            <a:r>
              <a:rPr sz="5400">
                <a:solidFill>
                  <a:srgbClr val="FFFFFF"/>
                </a:solidFill>
                <a:latin typeface="Arial"/>
                <a:ea typeface="Arial"/>
                <a:cs typeface="Arial"/>
                <a:sym typeface="Arial"/>
              </a:rPr>
              <a:t> </a:t>
            </a:r>
            <a:r>
              <a:t>CONNAISSEZ-VOUS?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image1.png"/>
          <p:cNvSpPr/>
          <p:nvPr/>
        </p:nvSpPr>
        <p:spPr>
          <a:xfrm>
            <a:off x="12014200" y="9194800"/>
            <a:ext cx="11060113" cy="2644775"/>
          </a:xfrm>
          <a:prstGeom prst="rect">
            <a:avLst/>
          </a:prstGeom>
          <a:solidFill>
            <a:srgbClr val="0070C0"/>
          </a:solidFill>
          <a:ln w="12700">
            <a:miter lim="400000"/>
          </a:ln>
          <a:effectLst>
            <a:outerShdw sx="100000" sy="100000" kx="0" ky="0" algn="b" rotWithShape="0" blurRad="50800" dist="25400" dir="5400000">
              <a:srgbClr val="808080">
                <a:alpha val="50000"/>
              </a:srgbClr>
            </a:outerShdw>
          </a:effectLst>
        </p:spPr>
        <p:txBody>
          <a:bodyPr lIns="71436" tIns="71436" rIns="71436" bIns="71436" anchor="ctr"/>
          <a:lstStyle/>
          <a:p>
            <a:pPr algn="ctr" defTabSz="914400">
              <a:defRPr sz="3200">
                <a:solidFill>
                  <a:srgbClr val="FFFFFF"/>
                </a:solidFill>
              </a:defRPr>
            </a:pPr>
          </a:p>
        </p:txBody>
      </p:sp>
      <p:sp>
        <p:nvSpPr>
          <p:cNvPr id="1005" name="Collations simples…"/>
          <p:cNvSpPr txBox="1"/>
          <p:nvPr/>
        </p:nvSpPr>
        <p:spPr>
          <a:xfrm>
            <a:off x="11590337" y="3705225"/>
            <a:ext cx="11483976" cy="37663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71500" indent="-571500" defTabSz="914400">
              <a:spcBef>
                <a:spcPts val="1200"/>
              </a:spcBef>
              <a:buClr>
                <a:srgbClr val="FFFFFF"/>
              </a:buClr>
              <a:buSzPct val="100000"/>
              <a:buChar char="•"/>
              <a:defRPr sz="4400">
                <a:solidFill>
                  <a:srgbClr val="FFFFFF"/>
                </a:solidFill>
              </a:defRPr>
            </a:pPr>
            <a:r>
              <a:t>Collations simples</a:t>
            </a:r>
          </a:p>
          <a:p>
            <a:pPr marL="571500" indent="-571500" defTabSz="914400">
              <a:spcBef>
                <a:spcPts val="1200"/>
              </a:spcBef>
              <a:buClr>
                <a:srgbClr val="FFFFFF"/>
              </a:buClr>
              <a:buSzPct val="100000"/>
              <a:buChar char="•"/>
              <a:defRPr sz="4400">
                <a:solidFill>
                  <a:srgbClr val="FFFFFF"/>
                </a:solidFill>
              </a:defRPr>
            </a:pPr>
            <a:r>
              <a:t>Pas d’alcool</a:t>
            </a:r>
          </a:p>
          <a:p>
            <a:pPr marL="571500" indent="-571500" defTabSz="914400">
              <a:spcBef>
                <a:spcPts val="1200"/>
              </a:spcBef>
              <a:buClr>
                <a:srgbClr val="FFFFFF"/>
              </a:buClr>
              <a:buSzPct val="100000"/>
              <a:buChar char="•"/>
              <a:defRPr sz="4400">
                <a:solidFill>
                  <a:srgbClr val="FFFFFF"/>
                </a:solidFill>
              </a:defRPr>
            </a:pPr>
            <a:r>
              <a:t>Température confortable dans la pièce</a:t>
            </a:r>
          </a:p>
          <a:p>
            <a:pPr marL="571500" indent="-571500" defTabSz="914400">
              <a:spcBef>
                <a:spcPts val="1200"/>
              </a:spcBef>
              <a:buClr>
                <a:srgbClr val="FFFFFF"/>
              </a:buClr>
              <a:buSzPct val="100000"/>
              <a:buChar char="•"/>
              <a:defRPr sz="4400">
                <a:solidFill>
                  <a:srgbClr val="FFFFFF"/>
                </a:solidFill>
              </a:defRPr>
            </a:pPr>
            <a:r>
              <a:t>Musique entraînante (avant et après)</a:t>
            </a:r>
          </a:p>
          <a:p>
            <a:pPr marL="571500" indent="-571500" defTabSz="914400">
              <a:spcBef>
                <a:spcPts val="1200"/>
              </a:spcBef>
              <a:buClr>
                <a:srgbClr val="FFFFFF"/>
              </a:buClr>
              <a:buSzPct val="100000"/>
              <a:buChar char="•"/>
              <a:defRPr sz="4400">
                <a:solidFill>
                  <a:srgbClr val="FFFFFF"/>
                </a:solidFill>
              </a:defRPr>
            </a:pPr>
            <a:r>
              <a:t>Feuille de présence</a:t>
            </a:r>
          </a:p>
        </p:txBody>
      </p:sp>
      <p:sp>
        <p:nvSpPr>
          <p:cNvPr id="1006" name="LE PLUS IMPORTANT…"/>
          <p:cNvSpPr txBox="1"/>
          <p:nvPr/>
        </p:nvSpPr>
        <p:spPr>
          <a:xfrm>
            <a:off x="12412662" y="9371806"/>
            <a:ext cx="10428288" cy="9937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defTabSz="914400">
              <a:defRPr sz="5600">
                <a:solidFill>
                  <a:srgbClr val="FFFFFF"/>
                </a:solidFill>
                <a:latin typeface="+mn-lt"/>
                <a:ea typeface="+mn-ea"/>
                <a:cs typeface="+mn-cs"/>
                <a:sym typeface="Helvetica"/>
              </a:defRPr>
            </a:lvl1pPr>
          </a:lstStyle>
          <a:p>
            <a:pPr/>
            <a:r>
              <a:t>LE PLUS IMPORTANT…</a:t>
            </a:r>
          </a:p>
        </p:txBody>
      </p:sp>
      <p:sp>
        <p:nvSpPr>
          <p:cNvPr id="1007" name="Liste de vérification de la présentation à domicile ou de la RAP"/>
          <p:cNvSpPr txBox="1"/>
          <p:nvPr/>
        </p:nvSpPr>
        <p:spPr>
          <a:xfrm>
            <a:off x="1106486" y="1177801"/>
            <a:ext cx="21428078" cy="219576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defTabSz="914400">
              <a:defRPr sz="7200">
                <a:solidFill>
                  <a:srgbClr val="FFC000"/>
                </a:solidFill>
              </a:defRPr>
            </a:lvl1pPr>
          </a:lstStyle>
          <a:p>
            <a:pPr/>
            <a:r>
              <a:t>Liste de vérification de la présentation à domicile ou de la RAP</a:t>
            </a:r>
          </a:p>
        </p:txBody>
      </p:sp>
      <p:sp>
        <p:nvSpPr>
          <p:cNvPr id="1008" name="Vidéo prêt et testé…"/>
          <p:cNvSpPr txBox="1"/>
          <p:nvPr/>
        </p:nvSpPr>
        <p:spPr>
          <a:xfrm>
            <a:off x="838200" y="3705225"/>
            <a:ext cx="9509125" cy="72461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93750" indent="-793750" defTabSz="914400">
              <a:spcBef>
                <a:spcPts val="1200"/>
              </a:spcBef>
              <a:buClr>
                <a:srgbClr val="FFFFFF"/>
              </a:buClr>
              <a:buSzPct val="100000"/>
              <a:buChar char="•"/>
              <a:defRPr sz="4400">
                <a:solidFill>
                  <a:srgbClr val="FFFFFF"/>
                </a:solidFill>
              </a:defRPr>
            </a:pPr>
            <a:r>
              <a:t>Vidéo prêt et testé</a:t>
            </a:r>
          </a:p>
          <a:p>
            <a:pPr marL="793750" indent="-793750" defTabSz="914400">
              <a:spcBef>
                <a:spcPts val="1200"/>
              </a:spcBef>
              <a:buClr>
                <a:srgbClr val="FFFFFF"/>
              </a:buClr>
              <a:buSzPct val="100000"/>
              <a:buChar char="•"/>
              <a:defRPr sz="4400">
                <a:solidFill>
                  <a:srgbClr val="FFFFFF"/>
                </a:solidFill>
              </a:defRPr>
            </a:pPr>
            <a:r>
              <a:t>Téléphones fermés</a:t>
            </a:r>
          </a:p>
          <a:p>
            <a:pPr marL="793750" indent="-793750" defTabSz="914400">
              <a:spcBef>
                <a:spcPts val="1200"/>
              </a:spcBef>
              <a:buClr>
                <a:srgbClr val="FFFFFF"/>
              </a:buClr>
              <a:buSzPct val="100000"/>
              <a:buChar char="•"/>
              <a:defRPr sz="4400">
                <a:solidFill>
                  <a:srgbClr val="FFFFFF"/>
                </a:solidFill>
              </a:defRPr>
            </a:pPr>
            <a:r>
              <a:t>Enfants au lit ou avec la gardienne</a:t>
            </a:r>
          </a:p>
          <a:p>
            <a:pPr marL="793750" indent="-793750" defTabSz="914400">
              <a:spcBef>
                <a:spcPts val="1200"/>
              </a:spcBef>
              <a:buClr>
                <a:srgbClr val="FFFFFF"/>
              </a:buClr>
              <a:buSzPct val="100000"/>
              <a:buChar char="•"/>
              <a:defRPr sz="4400">
                <a:solidFill>
                  <a:srgbClr val="FFFFFF"/>
                </a:solidFill>
              </a:defRPr>
            </a:pPr>
            <a:r>
              <a:t>Animaux dehors</a:t>
            </a:r>
          </a:p>
          <a:p>
            <a:pPr marL="793750" indent="-793750" defTabSz="914400">
              <a:spcBef>
                <a:spcPts val="1200"/>
              </a:spcBef>
              <a:buClr>
                <a:srgbClr val="FFFFFF"/>
              </a:buClr>
              <a:buSzPct val="100000"/>
              <a:buChar char="•"/>
              <a:defRPr sz="4400">
                <a:solidFill>
                  <a:srgbClr val="FFFFFF"/>
                </a:solidFill>
              </a:defRPr>
            </a:pPr>
            <a:r>
              <a:t>Documents sur la table</a:t>
            </a:r>
          </a:p>
          <a:p>
            <a:pPr marL="793750" indent="-793750" defTabSz="914400">
              <a:spcBef>
                <a:spcPts val="1200"/>
              </a:spcBef>
              <a:buClr>
                <a:srgbClr val="FFFFFF"/>
              </a:buClr>
              <a:buSzPct val="100000"/>
              <a:buChar char="•"/>
              <a:defRPr sz="4400">
                <a:solidFill>
                  <a:srgbClr val="FFFFFF"/>
                </a:solidFill>
              </a:defRPr>
            </a:pPr>
            <a:r>
              <a:t>Feuille de présentation en 10 points, contrat pour PEI, document de formation</a:t>
            </a:r>
          </a:p>
          <a:p>
            <a:pPr marL="793750" indent="-793750" defTabSz="914400">
              <a:spcBef>
                <a:spcPts val="1200"/>
              </a:spcBef>
              <a:buClr>
                <a:srgbClr val="FFFFFF"/>
              </a:buClr>
              <a:buSzPct val="100000"/>
              <a:buChar char="•"/>
              <a:defRPr sz="4400">
                <a:solidFill>
                  <a:srgbClr val="FFFFFF"/>
                </a:solidFill>
              </a:defRPr>
            </a:pPr>
            <a:r>
              <a:t>Lien au formulaire de sondage du client</a:t>
            </a:r>
          </a:p>
        </p:txBody>
      </p:sp>
      <p:sp>
        <p:nvSpPr>
          <p:cNvPr id="1009" name="AMUSEZ-VOUS!"/>
          <p:cNvSpPr txBox="1"/>
          <p:nvPr/>
        </p:nvSpPr>
        <p:spPr>
          <a:xfrm>
            <a:off x="12301537" y="9864725"/>
            <a:ext cx="10595942" cy="17938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defTabSz="914400">
              <a:defRPr sz="10800">
                <a:solidFill>
                  <a:srgbClr val="FFCD32"/>
                </a:solidFill>
                <a:latin typeface="+mn-lt"/>
                <a:ea typeface="+mn-ea"/>
                <a:cs typeface="+mn-cs"/>
                <a:sym typeface="Helvetica"/>
              </a:defRPr>
            </a:lvl1pPr>
          </a:lstStyle>
          <a:p>
            <a:pPr/>
            <a:r>
              <a:t>AMUSEZ-VOUS!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1" name="Habillez-vous convenablement…"/>
          <p:cNvSpPr txBox="1"/>
          <p:nvPr/>
        </p:nvSpPr>
        <p:spPr>
          <a:xfrm>
            <a:off x="1431925" y="2695984"/>
            <a:ext cx="25542875" cy="848119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marL="685800" indent="-685800" defTabSz="914400">
              <a:spcBef>
                <a:spcPts val="1200"/>
              </a:spcBef>
              <a:buClr>
                <a:srgbClr val="FFFFFF"/>
              </a:buClr>
              <a:buSzPct val="100000"/>
              <a:buChar char="•"/>
              <a:defRPr sz="4400">
                <a:solidFill>
                  <a:srgbClr val="FFFFFF"/>
                </a:solidFill>
              </a:defRPr>
            </a:pPr>
            <a:r>
              <a:t>Habillez-vous convenablement</a:t>
            </a:r>
          </a:p>
          <a:p>
            <a:pPr marL="685800" indent="-685800" defTabSz="914400">
              <a:spcBef>
                <a:spcPts val="1200"/>
              </a:spcBef>
              <a:buClr>
                <a:srgbClr val="FFFFFF"/>
              </a:buClr>
              <a:buSzPct val="100000"/>
              <a:buChar char="•"/>
              <a:defRPr sz="4400">
                <a:solidFill>
                  <a:srgbClr val="FFFFFF"/>
                </a:solidFill>
              </a:defRPr>
            </a:pPr>
            <a:r>
              <a:t>Arrivez tôt - avant les invités</a:t>
            </a:r>
          </a:p>
          <a:p>
            <a:pPr marL="685800" indent="-685800" defTabSz="914400">
              <a:spcBef>
                <a:spcPts val="1200"/>
              </a:spcBef>
              <a:buClr>
                <a:srgbClr val="FFFFFF"/>
              </a:buClr>
              <a:buSzPct val="100000"/>
              <a:buChar char="•"/>
              <a:defRPr sz="4400">
                <a:solidFill>
                  <a:srgbClr val="FFFFFF"/>
                </a:solidFill>
              </a:defRPr>
            </a:pPr>
            <a:r>
              <a:t>Commencez à l’heure - finissez à temps</a:t>
            </a:r>
          </a:p>
          <a:p>
            <a:pPr marL="685800" indent="-685800" defTabSz="914400">
              <a:spcBef>
                <a:spcPts val="1200"/>
              </a:spcBef>
              <a:buClr>
                <a:srgbClr val="FFFFFF"/>
              </a:buClr>
              <a:buSzPct val="100000"/>
              <a:buChar char="•"/>
              <a:defRPr sz="4400">
                <a:solidFill>
                  <a:srgbClr val="FFFFFF"/>
                </a:solidFill>
              </a:defRPr>
            </a:pPr>
            <a:r>
              <a:t>Accueillez les invités: fermez les téléphones cellulaires, les questions </a:t>
            </a:r>
            <a:br/>
            <a:r>
              <a:t>doivent êtres posées à la fin</a:t>
            </a:r>
          </a:p>
          <a:p>
            <a:pPr marL="685800" indent="-685800" defTabSz="914400">
              <a:spcBef>
                <a:spcPts val="1200"/>
              </a:spcBef>
              <a:buClr>
                <a:srgbClr val="FFFFFF"/>
              </a:buClr>
              <a:buSzPct val="100000"/>
              <a:buChar char="•"/>
              <a:defRPr sz="4400">
                <a:solidFill>
                  <a:srgbClr val="FFFFFF"/>
                </a:solidFill>
              </a:defRPr>
            </a:pPr>
            <a:r>
              <a:t>Présentez vos invités aux autres PEI</a:t>
            </a:r>
          </a:p>
          <a:p>
            <a:pPr marL="685800" indent="-685800" defTabSz="914400">
              <a:spcBef>
                <a:spcPts val="1200"/>
              </a:spcBef>
              <a:buClr>
                <a:srgbClr val="FFFFFF"/>
              </a:buClr>
              <a:buSzPct val="100000"/>
              <a:buChar char="•"/>
              <a:defRPr sz="4400">
                <a:solidFill>
                  <a:srgbClr val="FFFFFF"/>
                </a:solidFill>
              </a:defRPr>
            </a:pPr>
            <a:r>
              <a:t>Gardez une ambiance positive et amicale</a:t>
            </a:r>
          </a:p>
          <a:p>
            <a:pPr marL="685800" indent="-685800" defTabSz="914400">
              <a:spcBef>
                <a:spcPts val="1200"/>
              </a:spcBef>
              <a:buClr>
                <a:srgbClr val="FFFFFF"/>
              </a:buClr>
              <a:buSzPct val="100000"/>
              <a:buChar char="•"/>
              <a:defRPr sz="4400">
                <a:solidFill>
                  <a:srgbClr val="FFFFFF"/>
                </a:solidFill>
              </a:defRPr>
            </a:pPr>
            <a:r>
              <a:t>Ne vous excusez PAS pour les absents</a:t>
            </a:r>
          </a:p>
          <a:p>
            <a:pPr marL="685800" indent="-685800" defTabSz="914400">
              <a:spcBef>
                <a:spcPts val="1200"/>
              </a:spcBef>
              <a:buClr>
                <a:srgbClr val="FFFFFF"/>
              </a:buClr>
              <a:buSzPct val="100000"/>
              <a:buChar char="•"/>
              <a:defRPr sz="4400">
                <a:solidFill>
                  <a:srgbClr val="FFFFFF"/>
                </a:solidFill>
              </a:defRPr>
            </a:pPr>
            <a:r>
              <a:t>Soutenez le présentateur </a:t>
            </a:r>
          </a:p>
          <a:p>
            <a:pPr marL="685800" indent="-685800" defTabSz="914400">
              <a:spcBef>
                <a:spcPts val="1200"/>
              </a:spcBef>
              <a:buClr>
                <a:srgbClr val="FFFFFF"/>
              </a:buClr>
              <a:buSzPct val="100000"/>
              <a:buChar char="•"/>
              <a:defRPr sz="4400">
                <a:solidFill>
                  <a:srgbClr val="FFFFFF"/>
                </a:solidFill>
              </a:defRPr>
            </a:pPr>
            <a:r>
              <a:t>Asseyez-vous durant la présentation! Prenez des notes!</a:t>
            </a:r>
          </a:p>
          <a:p>
            <a:pPr marL="685800" indent="-685800" defTabSz="914400">
              <a:spcBef>
                <a:spcPts val="1200"/>
              </a:spcBef>
              <a:buClr>
                <a:srgbClr val="FFFFFF"/>
              </a:buClr>
              <a:buSzPct val="100000"/>
              <a:buChar char="•"/>
              <a:defRPr sz="4400">
                <a:solidFill>
                  <a:srgbClr val="FFFFFF"/>
                </a:solidFill>
              </a:defRPr>
            </a:pPr>
            <a:r>
              <a:t>N’interrompez pas le présentateur</a:t>
            </a:r>
          </a:p>
        </p:txBody>
      </p:sp>
      <p:sp>
        <p:nvSpPr>
          <p:cNvPr id="1012" name="CLASSEZ LES INVITÉS APRÈS LA PRÉSENTATION"/>
          <p:cNvSpPr txBox="1"/>
          <p:nvPr/>
        </p:nvSpPr>
        <p:spPr>
          <a:xfrm>
            <a:off x="802928" y="11439525"/>
            <a:ext cx="18337907" cy="10572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914400">
              <a:spcBef>
                <a:spcPts val="1200"/>
              </a:spcBef>
              <a:defRPr sz="6000">
                <a:solidFill>
                  <a:srgbClr val="FFC000"/>
                </a:solidFill>
                <a:latin typeface="+mn-lt"/>
                <a:ea typeface="+mn-ea"/>
                <a:cs typeface="+mn-cs"/>
                <a:sym typeface="Helvetica"/>
              </a:defRPr>
            </a:lvl1pPr>
          </a:lstStyle>
          <a:p>
            <a:pPr/>
            <a:r>
              <a:t>CLASSEZ LES INVITÉS APRÈS LA PRÉSENTATION</a:t>
            </a:r>
          </a:p>
        </p:txBody>
      </p:sp>
      <p:sp>
        <p:nvSpPr>
          <p:cNvPr id="1013" name="Rôle de l’hôte/étiquette de travail de l’équipe"/>
          <p:cNvSpPr txBox="1"/>
          <p:nvPr/>
        </p:nvSpPr>
        <p:spPr>
          <a:xfrm>
            <a:off x="685800" y="589597"/>
            <a:ext cx="23241000" cy="215455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70000"/>
              </a:lnSpc>
              <a:defRPr sz="6000">
                <a:solidFill>
                  <a:srgbClr val="FFFFFF"/>
                </a:solidFill>
                <a:latin typeface="+mn-lt"/>
                <a:ea typeface="+mn-ea"/>
                <a:cs typeface="+mn-cs"/>
                <a:sym typeface="Helvetica"/>
              </a:defRPr>
            </a:pPr>
          </a:p>
          <a:p>
            <a:pPr defTabSz="914400">
              <a:lnSpc>
                <a:spcPct val="70000"/>
              </a:lnSpc>
              <a:defRPr sz="9000">
                <a:solidFill>
                  <a:srgbClr val="FFCD30"/>
                </a:solidFill>
                <a:latin typeface="+mn-lt"/>
                <a:ea typeface="+mn-ea"/>
                <a:cs typeface="+mn-cs"/>
                <a:sym typeface="Helvetica"/>
              </a:defRPr>
            </a:pPr>
            <a:r>
              <a:t>Rôle de l’hôte/étiquette de travail de l’équipe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000000"/>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6" tIns="71436" rIns="71436" bIns="71436"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6" tIns="71436" rIns="71436" bIns="71436"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