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62" r:id="rId3"/>
    <p:sldId id="264" r:id="rId4"/>
  </p:sldIdLst>
  <p:sldSz cx="9144000" cy="5143500" type="screen16x9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804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2578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685800" y="1597819"/>
            <a:ext cx="7772400" cy="1102520"/>
          </a:xfrm>
          <a:prstGeom prst="rect">
            <a:avLst/>
          </a:prstGeom>
        </p:spPr>
        <p:txBody>
          <a:bodyPr/>
          <a:lstStyle>
            <a:lvl1pPr algn="ctr">
              <a:defRPr sz="4400" spc="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4572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9144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13716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18288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01609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39480" y="446448"/>
            <a:ext cx="6528894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60400" y="1238250"/>
            <a:ext cx="8229600" cy="3394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2pPr marL="783771" indent="-326571"/>
            <a:lvl3pPr marL="1219200" indent="-304800"/>
            <a:lvl4pPr marL="1737360" indent="-365760"/>
            <a:lvl5pPr marL="2194560" indent="-36576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Picture 5" descr="ACN_1C_Blu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874" y="4632723"/>
            <a:ext cx="634126" cy="1653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899" marR="0" indent="-34289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1pPr>
      <a:lvl2pPr marL="691923" marR="0" indent="-234723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2pPr>
      <a:lvl3pPr marL="1133475" marR="0" indent="-219075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3pPr>
      <a:lvl4pPr marL="16344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4pPr>
      <a:lvl5pPr marL="20916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5pPr>
      <a:lvl6pPr marL="25488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6pPr>
      <a:lvl7pPr marL="30060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7pPr>
      <a:lvl8pPr marL="3463290" marR="0" indent="-26289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8pPr>
      <a:lvl9pPr marL="3920490" marR="0" indent="-26289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"/>
          <p:cNvSpPr txBox="1"/>
          <p:nvPr/>
        </p:nvSpPr>
        <p:spPr>
          <a:xfrm>
            <a:off x="1645920" y="607536"/>
            <a:ext cx="6132318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SEPTEMBER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71220" y="216976"/>
            <a:ext cx="1376013" cy="823929"/>
            <a:chOff x="122779" y="182880"/>
            <a:chExt cx="1524454" cy="887761"/>
          </a:xfrm>
        </p:grpSpPr>
        <p:pic>
          <p:nvPicPr>
            <p:cNvPr id="33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2779" y="186649"/>
              <a:ext cx="667116" cy="753991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6" name="natural_gas.png" descr="natural_gas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22960" y="182880"/>
              <a:ext cx="824273" cy="887761"/>
            </a:xfrm>
            <a:prstGeom prst="rect">
              <a:avLst/>
            </a:prstGeom>
            <a:ln w="12700">
              <a:miter lim="400000"/>
            </a:ln>
          </p:spPr>
        </p:pic>
      </p:grpSp>
      <p:sp>
        <p:nvSpPr>
          <p:cNvPr id="7" name="Title 1"/>
          <p:cNvSpPr txBox="1"/>
          <p:nvPr/>
        </p:nvSpPr>
        <p:spPr>
          <a:xfrm>
            <a:off x="1645920" y="93999"/>
            <a:ext cx="749808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Alberta</a:t>
            </a:r>
            <a:r>
              <a:rPr sz="3600" dirty="0"/>
              <a:t> – </a:t>
            </a:r>
            <a:r>
              <a:rPr sz="3600" b="0" i="1" dirty="0"/>
              <a:t>Electricity</a:t>
            </a:r>
            <a:r>
              <a:rPr lang="en-US" sz="3600" b="0" i="1" dirty="0"/>
              <a:t> &amp; Natural Gas</a:t>
            </a:r>
            <a:endParaRPr sz="3600" b="0" i="1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485538" y="4834053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19" rIns="45719" bIns="45719" numCol="1" spcCol="38100" rtlCol="0" anchor="ctr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https://acn.xoomenergy.ca/en/residential/alberta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AA12DB3D-CE62-4470-9EBE-37751944609C}"/>
              </a:ext>
            </a:extLst>
          </p:cNvPr>
          <p:cNvSpPr txBox="1"/>
          <p:nvPr/>
        </p:nvSpPr>
        <p:spPr>
          <a:xfrm>
            <a:off x="914400" y="955666"/>
            <a:ext cx="7240877" cy="3908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hangingPunct="1"/>
            <a:r>
              <a:rPr lang="en-US" sz="20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Take the surprise out of your monthly electric and natural gas bills, enroll in </a:t>
            </a:r>
            <a:r>
              <a: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SteadyLock 24 </a:t>
            </a:r>
            <a:r>
              <a:rPr lang="en-US" sz="20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and pay one flat monthly price. Worry less each month when you lock in your rate for 24 full months.</a:t>
            </a:r>
          </a:p>
          <a:p>
            <a:pPr lvl="0" hangingPunct="1"/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Alta Gas</a:t>
            </a:r>
          </a:p>
          <a:p>
            <a:pPr lvl="0" hangingPunct="1"/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ATCO - Electricity  </a:t>
            </a:r>
          </a:p>
          <a:p>
            <a:pPr lvl="0" hangingPunct="1"/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ATCO - Gas  </a:t>
            </a:r>
          </a:p>
          <a:p>
            <a:pPr lvl="0" hangingPunct="1"/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City of Lethbridge - Electricity  </a:t>
            </a:r>
          </a:p>
          <a:p>
            <a:pPr lvl="0" hangingPunct="1"/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ENMAX Power Corporation - Electricity</a:t>
            </a:r>
          </a:p>
          <a:p>
            <a:pPr lvl="0" hangingPunct="1"/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EPCOR – Electricity</a:t>
            </a:r>
          </a:p>
          <a:p>
            <a:pPr lvl="0" hangingPunct="1"/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400" b="1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FortisAlberta</a:t>
            </a:r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- Electricity</a:t>
            </a:r>
            <a:endParaRPr lang="en-US" sz="1400" b="1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>
            <a:extLst>
              <a:ext uri="{FF2B5EF4-FFF2-40B4-BE49-F238E27FC236}">
                <a16:creationId xmlns:a16="http://schemas.microsoft.com/office/drawing/2014/main" id="{9CCC81B7-52FE-4C4F-AC58-A7A6FCF4A35F}"/>
              </a:ext>
            </a:extLst>
          </p:cNvPr>
          <p:cNvSpPr txBox="1"/>
          <p:nvPr/>
        </p:nvSpPr>
        <p:spPr>
          <a:xfrm>
            <a:off x="1618000" y="647760"/>
            <a:ext cx="6132318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SEPTEMBER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7729C8-B4F7-4BA4-80D8-E452064AD0E4}"/>
              </a:ext>
            </a:extLst>
          </p:cNvPr>
          <p:cNvSpPr txBox="1"/>
          <p:nvPr/>
        </p:nvSpPr>
        <p:spPr>
          <a:xfrm flipH="1">
            <a:off x="485538" y="4834053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19" rIns="45719" bIns="45719" numCol="1" spcCol="38100" rtlCol="0" anchor="ctr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https://acn.xoomenergy.ca/en/residential/alberta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pic>
        <p:nvPicPr>
          <p:cNvPr id="12" name="Image" descr="Image">
            <a:extLst>
              <a:ext uri="{FF2B5EF4-FFF2-40B4-BE49-F238E27FC236}">
                <a16:creationId xmlns:a16="http://schemas.microsoft.com/office/drawing/2014/main" id="{3D7BBC96-6EF6-4C07-80E7-34303BE870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6896" y="182880"/>
            <a:ext cx="907773" cy="1025988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97B72277-250B-4411-AA79-775FFCEC66F8}"/>
              </a:ext>
            </a:extLst>
          </p:cNvPr>
          <p:cNvSpPr txBox="1"/>
          <p:nvPr/>
        </p:nvSpPr>
        <p:spPr>
          <a:xfrm>
            <a:off x="1595920" y="146345"/>
            <a:ext cx="652889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Alberta</a:t>
            </a:r>
            <a:r>
              <a:rPr sz="3600" dirty="0"/>
              <a:t> – </a:t>
            </a:r>
            <a:r>
              <a:rPr lang="en-US" sz="3600" b="0" i="1" dirty="0"/>
              <a:t>Electricity</a:t>
            </a:r>
            <a:endParaRPr sz="3600" b="0" i="1" dirty="0"/>
          </a:p>
        </p:txBody>
      </p:sp>
      <p:sp>
        <p:nvSpPr>
          <p:cNvPr id="14" name="TextBox 3">
            <a:extLst>
              <a:ext uri="{FF2B5EF4-FFF2-40B4-BE49-F238E27FC236}">
                <a16:creationId xmlns:a16="http://schemas.microsoft.com/office/drawing/2014/main" id="{2750C913-A47F-442F-B9B4-B26AB6EB681C}"/>
              </a:ext>
            </a:extLst>
          </p:cNvPr>
          <p:cNvSpPr txBox="1"/>
          <p:nvPr/>
        </p:nvSpPr>
        <p:spPr>
          <a:xfrm>
            <a:off x="770312" y="1088958"/>
            <a:ext cx="8373692" cy="38882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sz="2000" b="1" spc="-59" dirty="0">
                <a:solidFill>
                  <a:srgbClr val="102C53"/>
                </a:solidFill>
                <a:latin typeface="+mn-lt"/>
                <a:ea typeface="+mn-ea"/>
                <a:cs typeface="+mn-cs"/>
              </a:rPr>
              <a:t>New Customers in Alberta can enroll today and get a low introductory rate on their </a:t>
            </a:r>
            <a:r>
              <a:rPr lang="en-US" sz="2000" b="1" i="1" u="sng" spc="-59" dirty="0">
                <a:solidFill>
                  <a:srgbClr val="102C53"/>
                </a:solidFill>
                <a:latin typeface="+mn-lt"/>
                <a:ea typeface="+mn-ea"/>
                <a:cs typeface="+mn-cs"/>
              </a:rPr>
              <a:t>first 3 bills</a:t>
            </a:r>
            <a:r>
              <a:rPr lang="en-US" sz="2000" b="1" i="1" spc="-59" dirty="0">
                <a:solidFill>
                  <a:srgbClr val="102C53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1" spc="-59" dirty="0">
                <a:solidFill>
                  <a:srgbClr val="102C53"/>
                </a:solidFill>
                <a:latin typeface="+mn-lt"/>
                <a:ea typeface="+mn-ea"/>
                <a:cs typeface="+mn-cs"/>
              </a:rPr>
              <a:t>with the </a:t>
            </a:r>
            <a:r>
              <a:rPr lang="en-US" sz="2000" b="1" spc="-59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SimpleFlex</a:t>
            </a:r>
            <a:r>
              <a:rPr lang="en-US" sz="2000" b="1" spc="-59" dirty="0">
                <a:solidFill>
                  <a:srgbClr val="102C53"/>
                </a:solidFill>
                <a:latin typeface="+mn-lt"/>
                <a:ea typeface="+mn-ea"/>
                <a:cs typeface="+mn-cs"/>
              </a:rPr>
              <a:t> plan! </a:t>
            </a:r>
            <a:r>
              <a:rPr lang="en-US" sz="2400" b="1" spc="-59" dirty="0">
                <a:solidFill>
                  <a:srgbClr val="102C53"/>
                </a:solidFill>
                <a:latin typeface="+mn-lt"/>
                <a:ea typeface="+mn-ea"/>
                <a:cs typeface="+mn-cs"/>
              </a:rPr>
              <a:t>  </a:t>
            </a:r>
          </a:p>
          <a:p>
            <a:pPr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dirty="0"/>
              <a:t>	ATCO </a:t>
            </a:r>
            <a:r>
              <a:rPr sz="2400" dirty="0"/>
              <a:t>Electric</a:t>
            </a:r>
            <a:r>
              <a:rPr lang="en-US" sz="2400" dirty="0"/>
              <a:t> –</a:t>
            </a:r>
            <a:r>
              <a:rPr sz="2400" dirty="0"/>
              <a:t> Electricity</a:t>
            </a:r>
            <a:r>
              <a:rPr lang="en-US" sz="2400" dirty="0"/>
              <a:t> </a:t>
            </a:r>
            <a:r>
              <a:rPr lang="en-US" sz="2400" i="1" dirty="0"/>
              <a:t> </a:t>
            </a:r>
            <a:endParaRPr sz="2400" i="1" dirty="0"/>
          </a:p>
          <a:p>
            <a:pPr lvl="0"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</a:t>
            </a:r>
            <a:r>
              <a:rPr lang="en-US" sz="2400" dirty="0"/>
              <a:t>City of Lethbridge – Electricity </a:t>
            </a:r>
            <a:r>
              <a:rPr lang="en-US" sz="2400" b="1" i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(RESIDENTIAL Only)</a:t>
            </a:r>
            <a:endParaRPr lang="en-US" sz="2400" dirty="0"/>
          </a:p>
          <a:p>
            <a:pPr lvl="0"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dirty="0"/>
              <a:t>	</a:t>
            </a:r>
            <a:r>
              <a:rPr lang="en-US" sz="2400" b="1" spc="-42" dirty="0">
                <a:solidFill>
                  <a:srgbClr val="102C53"/>
                </a:solidFill>
                <a:sym typeface="Helvetica"/>
              </a:rPr>
              <a:t>ENMAX Power Corporation - Electricity</a:t>
            </a:r>
            <a:r>
              <a:rPr sz="2400" dirty="0"/>
              <a:t> </a:t>
            </a:r>
            <a:endParaRPr lang="en-US" sz="2400" dirty="0"/>
          </a:p>
          <a:p>
            <a:pPr lvl="0"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EPCOR – Electricity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FortisAlberta</a:t>
            </a:r>
            <a:r>
              <a:rPr lang="en-US" sz="2400" b="1" spc="-42" dirty="0">
                <a:solidFill>
                  <a:srgbClr val="102C53"/>
                </a:solidFill>
                <a:sym typeface="Helvetica"/>
              </a:rPr>
              <a:t> - Electricity</a:t>
            </a:r>
            <a:r>
              <a:rPr lang="en-US" sz="24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 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b="1" spc="-4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>
              <a:spcBef>
                <a:spcPts val="800"/>
              </a:spcBef>
              <a:defRPr sz="2400" spc="-7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sz="2400" dirty="0"/>
              <a:t>Available to over </a:t>
            </a:r>
            <a:r>
              <a:rPr lang="en-US" sz="2400" b="1" dirty="0"/>
              <a:t>2.5 Million </a:t>
            </a:r>
            <a:r>
              <a:rPr lang="en-US" sz="2400" dirty="0"/>
              <a:t>Alberta</a:t>
            </a:r>
            <a:r>
              <a:rPr sz="2400" dirty="0"/>
              <a:t> Customers</a:t>
            </a:r>
            <a:endParaRPr lang="en-US" sz="2400" dirty="0"/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spc="-42" dirty="0">
                <a:solidFill>
                  <a:srgbClr val="102C53"/>
                </a:solidFill>
                <a:sym typeface="Helvetica"/>
              </a:rPr>
              <a:t>Residential Variable Rate Plan: SimpleFlex </a:t>
            </a:r>
            <a:r>
              <a:rPr lang="en-US" sz="16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Business Variable Rate Plan: BizChoice</a:t>
            </a:r>
          </a:p>
        </p:txBody>
      </p:sp>
    </p:spTree>
    <p:extLst>
      <p:ext uri="{BB962C8B-B14F-4D97-AF65-F5344CB8AC3E}">
        <p14:creationId xmlns:p14="http://schemas.microsoft.com/office/powerpoint/2010/main" val="176786651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8-12-20 at 10.46.59 A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183" y="373740"/>
            <a:ext cx="3610691" cy="4406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Screen Shot 2018-12-20 at 10.46.50 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97" y="373740"/>
            <a:ext cx="3563877" cy="4422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272966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</TotalTime>
  <Words>117</Words>
  <Application>Microsoft Office PowerPoint</Application>
  <PresentationFormat>On-screen Show (16:9)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Arsov</dc:creator>
  <cp:lastModifiedBy>Danny Arsov</cp:lastModifiedBy>
  <cp:revision>57</cp:revision>
  <cp:lastPrinted>2019-01-07T18:14:08Z</cp:lastPrinted>
  <dcterms:modified xsi:type="dcterms:W3CDTF">2019-09-06T20:17:43Z</dcterms:modified>
</cp:coreProperties>
</file>