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4D1"/>
    <a:srgbClr val="74C043"/>
    <a:srgbClr val="00597E"/>
    <a:srgbClr val="31485B"/>
    <a:srgbClr val="31485C"/>
    <a:srgbClr val="004090"/>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719" autoAdjust="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E86F3-0374-4C46-B02F-7870A84A64B3}"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E58FB-52CE-4587-9C62-BE4623A7B116}" type="slidenum">
              <a:rPr lang="en-US" smtClean="0"/>
              <a:t>‹#›</a:t>
            </a:fld>
            <a:endParaRPr lang="en-US"/>
          </a:p>
        </p:txBody>
      </p:sp>
    </p:spTree>
    <p:extLst>
      <p:ext uri="{BB962C8B-B14F-4D97-AF65-F5344CB8AC3E}">
        <p14:creationId xmlns:p14="http://schemas.microsoft.com/office/powerpoint/2010/main" val="350453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94017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6/8/2021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6/8/2021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59420" y="3788309"/>
            <a:ext cx="11029645" cy="2185771"/>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454168" y="1032593"/>
            <a:ext cx="11160287"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3512572" y="1206754"/>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Alberta in June 2021?</a:t>
            </a:r>
          </a:p>
        </p:txBody>
      </p:sp>
      <p:sp>
        <p:nvSpPr>
          <p:cNvPr id="23" name="Rectangle 22">
            <a:extLst>
              <a:ext uri="{FF2B5EF4-FFF2-40B4-BE49-F238E27FC236}">
                <a16:creationId xmlns:a16="http://schemas.microsoft.com/office/drawing/2014/main" id="{95A79F54-43C2-4F08-81F4-776487319E38}"/>
              </a:ext>
            </a:extLst>
          </p:cNvPr>
          <p:cNvSpPr/>
          <p:nvPr/>
        </p:nvSpPr>
        <p:spPr>
          <a:xfrm>
            <a:off x="3503404" y="1642283"/>
            <a:ext cx="7034868"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a:t>
            </a:r>
            <a:r>
              <a:rPr lang="en-US" sz="1600" b="1" dirty="0">
                <a:solidFill>
                  <a:srgbClr val="2794D1"/>
                </a:solidFill>
                <a:latin typeface="Lato Heavy" panose="020F0502020204030203" pitchFamily="34" charset="0"/>
                <a:ea typeface="Lato Heavy" panose="020F0502020204030203" pitchFamily="34" charset="0"/>
                <a:cs typeface="Lato Heavy" panose="020F0502020204030203" pitchFamily="34" charset="0"/>
              </a:rPr>
              <a:t>Regulated Rate Option </a:t>
            </a:r>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in </a:t>
            </a:r>
            <a:r>
              <a:rPr lang="en-US" sz="1600" b="1" dirty="0">
                <a:solidFill>
                  <a:srgbClr val="2794D1"/>
                </a:solidFill>
                <a:latin typeface="Lato Heavy" panose="020F0502020204030203" pitchFamily="34" charset="0"/>
                <a:ea typeface="Lato Heavy" panose="020F0502020204030203" pitchFamily="34" charset="0"/>
                <a:cs typeface="Lato Heavy" panose="020F0502020204030203" pitchFamily="34" charset="0"/>
              </a:rPr>
              <a:t>June</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47719" y="4225678"/>
            <a:ext cx="1223412" cy="338554"/>
          </a:xfrm>
          <a:prstGeom prst="rect">
            <a:avLst/>
          </a:prstGeom>
        </p:spPr>
        <p:txBody>
          <a:bodyPr wrap="none">
            <a:spAutoFit/>
          </a:bodyPr>
          <a:lstStyle/>
          <a:p>
            <a:r>
              <a:rPr lang="en-US" sz="1600" b="1" u="sng" dirty="0">
                <a:solidFill>
                  <a:srgbClr val="00597E"/>
                </a:solidFill>
                <a:latin typeface="Lato-Semibold"/>
              </a:rPr>
              <a:t>Fixed Plans</a:t>
            </a:r>
          </a:p>
        </p:txBody>
      </p:sp>
      <p:sp>
        <p:nvSpPr>
          <p:cNvPr id="34" name="Rectangle 33">
            <a:extLst>
              <a:ext uri="{FF2B5EF4-FFF2-40B4-BE49-F238E27FC236}">
                <a16:creationId xmlns:a16="http://schemas.microsoft.com/office/drawing/2014/main" id="{F9CB28D6-E805-4CF0-9A23-95749E36ABC1}"/>
              </a:ext>
            </a:extLst>
          </p:cNvPr>
          <p:cNvSpPr/>
          <p:nvPr/>
        </p:nvSpPr>
        <p:spPr>
          <a:xfrm>
            <a:off x="4375384" y="4621985"/>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tx1">
                    <a:lumMod val="65000"/>
                    <a:lumOff val="35000"/>
                  </a:schemeClr>
                </a:solidFill>
                <a:latin typeface="Lato-Regular"/>
              </a:rPr>
              <a:t>Protection from uncertainty during peak weather conditions</a:t>
            </a:r>
            <a:endParaRPr lang="en-US" sz="1400" dirty="0">
              <a:solidFill>
                <a:schemeClr val="tx1">
                  <a:lumMod val="65000"/>
                  <a:lumOff val="35000"/>
                </a:schemeClr>
              </a:solidFill>
              <a:latin typeface="Lato-Regular"/>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Great for budget-conscious customers</a:t>
            </a:r>
            <a:endParaRPr lang="en-US" sz="1400" dirty="0">
              <a:solidFill>
                <a:schemeClr val="tx1">
                  <a:lumMod val="65000"/>
                  <a:lumOff val="35000"/>
                </a:schemeClr>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381110" y="4225678"/>
            <a:ext cx="4211409" cy="338554"/>
          </a:xfrm>
          <a:prstGeom prst="rect">
            <a:avLst/>
          </a:prstGeom>
        </p:spPr>
        <p:txBody>
          <a:bodyPr wrap="square">
            <a:spAutoFit/>
          </a:bodyPr>
          <a:lstStyle/>
          <a:p>
            <a:r>
              <a:rPr lang="en-US" sz="1600" b="1" u="sng" dirty="0">
                <a:solidFill>
                  <a:srgbClr val="00597E"/>
                </a:solidFill>
                <a:latin typeface="Lato-Semibold"/>
              </a:rPr>
              <a:t>Lock in Your Rate for up to 24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47720" y="4521741"/>
            <a:ext cx="2297362" cy="338554"/>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24</a:t>
            </a:r>
          </a:p>
        </p:txBody>
      </p:sp>
      <p:sp>
        <p:nvSpPr>
          <p:cNvPr id="39" name="Rectangle 38">
            <a:extLst>
              <a:ext uri="{FF2B5EF4-FFF2-40B4-BE49-F238E27FC236}">
                <a16:creationId xmlns:a16="http://schemas.microsoft.com/office/drawing/2014/main" id="{73E34F9B-608E-43FC-B1EB-BA0738D3BA7E}"/>
              </a:ext>
            </a:extLst>
          </p:cNvPr>
          <p:cNvSpPr/>
          <p:nvPr/>
        </p:nvSpPr>
        <p:spPr>
          <a:xfrm>
            <a:off x="533294" y="6357945"/>
            <a:ext cx="8482272" cy="430887"/>
          </a:xfrm>
          <a:prstGeom prst="rect">
            <a:avLst/>
          </a:prstGeom>
        </p:spPr>
        <p:txBody>
          <a:bodyPr wrap="square">
            <a:spAutoFit/>
          </a:bodyPr>
          <a:lstStyle/>
          <a:p>
            <a:pPr marL="119063" indent="-119063"/>
            <a:r>
              <a:rPr lang="en-US" sz="1100" i="1" u="none" strike="noStrike" baseline="30000" dirty="0">
                <a:solidFill>
                  <a:schemeClr val="bg2">
                    <a:lumMod val="50000"/>
                  </a:schemeClr>
                </a:solidFill>
                <a:latin typeface="Lato-Regular"/>
              </a:rPr>
              <a:t>1 </a:t>
            </a:r>
            <a:r>
              <a:rPr lang="en-US" sz="1100" i="1" dirty="0">
                <a:solidFill>
                  <a:schemeClr val="bg2">
                    <a:lumMod val="50000"/>
                  </a:schemeClr>
                </a:solidFill>
                <a:latin typeface="Lato-Regular"/>
              </a:rPr>
              <a:t>Based on June pricing.  Never guarantee savings. Utility rates may change during this promotion to be lower than XOOM Energy’s price.  </a:t>
            </a:r>
          </a:p>
          <a:p>
            <a:pPr marL="119063" indent="-119063"/>
            <a:r>
              <a:rPr lang="en-US" sz="1100" i="1" dirty="0">
                <a:solidFill>
                  <a:schemeClr val="bg2">
                    <a:lumMod val="50000"/>
                  </a:schemeClr>
                </a:solidFill>
                <a:latin typeface="Lato-Regular"/>
              </a:rPr>
              <a:t>Customers are also subject to a cancellation fee for XOOM Energy’s fixed plans.  </a:t>
            </a:r>
            <a:endParaRPr lang="en-US" sz="1100"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4" name="TextBox 43">
            <a:extLst>
              <a:ext uri="{FF2B5EF4-FFF2-40B4-BE49-F238E27FC236}">
                <a16:creationId xmlns:a16="http://schemas.microsoft.com/office/drawing/2014/main" id="{64DF691E-841A-4C9B-B838-9D970081965F}"/>
              </a:ext>
            </a:extLst>
          </p:cNvPr>
          <p:cNvSpPr txBox="1"/>
          <p:nvPr/>
        </p:nvSpPr>
        <p:spPr>
          <a:xfrm>
            <a:off x="9424652" y="131437"/>
            <a:ext cx="2241319"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ALBERTA</a:t>
            </a:r>
          </a:p>
        </p:txBody>
      </p:sp>
      <p:sp>
        <p:nvSpPr>
          <p:cNvPr id="45" name="TextBox 44">
            <a:extLst>
              <a:ext uri="{FF2B5EF4-FFF2-40B4-BE49-F238E27FC236}">
                <a16:creationId xmlns:a16="http://schemas.microsoft.com/office/drawing/2014/main" id="{05240464-220C-42C7-8399-F9D49D5AB768}"/>
              </a:ext>
            </a:extLst>
          </p:cNvPr>
          <p:cNvSpPr txBox="1"/>
          <p:nvPr/>
        </p:nvSpPr>
        <p:spPr>
          <a:xfrm>
            <a:off x="8719331" y="663261"/>
            <a:ext cx="2946640"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 &amp; ELECTRICITY</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294" y="1211298"/>
            <a:ext cx="655052" cy="613808"/>
          </a:xfrm>
          <a:prstGeom prst="rect">
            <a:avLst/>
          </a:prstGeom>
          <a:ln>
            <a:noFill/>
          </a:ln>
          <a:effectLst>
            <a:outerShdw blurRad="292100" dist="139700" dir="2700000" algn="tl" rotWithShape="0">
              <a:srgbClr val="333333">
                <a:alpha val="65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1545" y="4066873"/>
            <a:ext cx="659688" cy="633107"/>
          </a:xfrm>
          <a:prstGeom prst="rect">
            <a:avLst/>
          </a:prstGeom>
          <a:ln>
            <a:noFill/>
          </a:ln>
          <a:effectLst>
            <a:outerShdw blurRad="190500" algn="tl" rotWithShape="0">
              <a:srgbClr val="000000">
                <a:alpha val="70000"/>
              </a:srgbClr>
            </a:outerShdw>
          </a:effectLst>
        </p:spPr>
      </p:pic>
      <p:sp>
        <p:nvSpPr>
          <p:cNvPr id="32" name="Rectangle: Diagonal Corners Rounded 31">
            <a:extLst>
              <a:ext uri="{FF2B5EF4-FFF2-40B4-BE49-F238E27FC236}">
                <a16:creationId xmlns:a16="http://schemas.microsoft.com/office/drawing/2014/main" id="{02E4B785-9DE4-4DCB-87CD-22C17EB1BB99}"/>
              </a:ext>
            </a:extLst>
          </p:cNvPr>
          <p:cNvSpPr/>
          <p:nvPr/>
        </p:nvSpPr>
        <p:spPr>
          <a:xfrm>
            <a:off x="2559425" y="3537507"/>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June</a:t>
            </a:r>
            <a:r>
              <a:rPr lang="en-US" sz="2400" baseline="30000"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a:t>
            </a:r>
          </a:p>
        </p:txBody>
      </p:sp>
      <p:pic>
        <p:nvPicPr>
          <p:cNvPr id="6" name="Picture 5">
            <a:extLst>
              <a:ext uri="{FF2B5EF4-FFF2-40B4-BE49-F238E27FC236}">
                <a16:creationId xmlns:a16="http://schemas.microsoft.com/office/drawing/2014/main" id="{F2B4F3D8-3522-44FC-BCF8-3574DF9728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8075" y="1219836"/>
            <a:ext cx="1216925" cy="1891731"/>
          </a:xfrm>
          <a:prstGeom prst="rect">
            <a:avLst/>
          </a:prstGeom>
          <a:ln>
            <a:noFill/>
          </a:ln>
          <a:effectLst>
            <a:outerShdw blurRad="292100" dist="139700" dir="2700000" algn="tl" rotWithShape="0">
              <a:schemeClr val="bg1">
                <a:lumMod val="50000"/>
                <a:alpha val="65000"/>
              </a:schemeClr>
            </a:outerShdw>
          </a:effectLst>
        </p:spPr>
      </p:pic>
      <p:pic>
        <p:nvPicPr>
          <p:cNvPr id="24" name="Picture 23">
            <a:extLst>
              <a:ext uri="{FF2B5EF4-FFF2-40B4-BE49-F238E27FC236}">
                <a16:creationId xmlns:a16="http://schemas.microsoft.com/office/drawing/2014/main" id="{0949FBBC-B19F-438D-9832-ECC32EA67D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2798" y="4521741"/>
            <a:ext cx="688893" cy="626928"/>
          </a:xfrm>
          <a:prstGeom prst="rect">
            <a:avLst/>
          </a:prstGeom>
          <a:ln>
            <a:noFill/>
          </a:ln>
          <a:effectLst>
            <a:outerShdw blurRad="292100" dist="139700" dir="2700000" algn="tl" rotWithShape="0">
              <a:srgbClr val="333333">
                <a:alpha val="65000"/>
              </a:srgbClr>
            </a:outerShdw>
          </a:effectLst>
        </p:spPr>
      </p:pic>
      <p:sp>
        <p:nvSpPr>
          <p:cNvPr id="25" name="Rectangle 24">
            <a:extLst>
              <a:ext uri="{FF2B5EF4-FFF2-40B4-BE49-F238E27FC236}">
                <a16:creationId xmlns:a16="http://schemas.microsoft.com/office/drawing/2014/main" id="{1F90F838-4256-4057-8737-725A43E14E9C}"/>
              </a:ext>
            </a:extLst>
          </p:cNvPr>
          <p:cNvSpPr/>
          <p:nvPr/>
        </p:nvSpPr>
        <p:spPr>
          <a:xfrm>
            <a:off x="3594042" y="2028647"/>
            <a:ext cx="5589104" cy="1107996"/>
          </a:xfrm>
          <a:prstGeom prst="rect">
            <a:avLst/>
          </a:prstGeom>
        </p:spPr>
        <p:txBody>
          <a:bodyPr wrap="square">
            <a:spAutoFit/>
          </a:bodyPr>
          <a:lstStyle/>
          <a:p>
            <a:pPr>
              <a:spcAft>
                <a:spcPts val="1200"/>
              </a:spcAft>
            </a:pPr>
            <a:r>
              <a:rPr lang="en-US" sz="1400" b="1" dirty="0">
                <a:solidFill>
                  <a:srgbClr val="31485C"/>
                </a:solidFill>
                <a:latin typeface="Lato-Regular"/>
                <a:ea typeface="Lato Heavy" panose="020F0502020204030203" pitchFamily="34" charset="0"/>
                <a:cs typeface="Lato Heavy" panose="020F0502020204030203" pitchFamily="34" charset="0"/>
              </a:rPr>
              <a:t>Natural Gas Plans: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APEX- up to </a:t>
            </a:r>
            <a:r>
              <a:rPr lang="en-US" sz="1400" b="1" dirty="0">
                <a:solidFill>
                  <a:srgbClr val="00597E"/>
                </a:solidFill>
                <a:latin typeface="Lato-Regular"/>
                <a:ea typeface="Lato" panose="020F0502020204030203" pitchFamily="34" charset="0"/>
                <a:cs typeface="Lato" panose="020F0502020204030203" pitchFamily="34" charset="0"/>
              </a:rPr>
              <a:t>20%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the Regulated Rate Option!</a:t>
            </a:r>
          </a:p>
          <a:p>
            <a:r>
              <a:rPr lang="en-US" sz="1400" dirty="0">
                <a:solidFill>
                  <a:schemeClr val="bg2">
                    <a:lumMod val="25000"/>
                  </a:schemeClr>
                </a:solidFill>
                <a:latin typeface="Lato-Regular"/>
                <a:ea typeface="Lato" panose="020F0502020204030203" pitchFamily="34" charset="0"/>
                <a:cs typeface="Lato" panose="020F0502020204030203" pitchFamily="34" charset="0"/>
              </a:rPr>
              <a:t>ATCO- up to </a:t>
            </a:r>
            <a:r>
              <a:rPr lang="en-US" sz="1400" b="1" dirty="0">
                <a:solidFill>
                  <a:srgbClr val="00597E"/>
                </a:solidFill>
                <a:latin typeface="Lato-Regular"/>
                <a:ea typeface="Lato" panose="020F0502020204030203" pitchFamily="34" charset="0"/>
                <a:cs typeface="Lato" panose="020F0502020204030203" pitchFamily="34" charset="0"/>
              </a:rPr>
              <a:t>26%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the Regulated Rate Option!</a:t>
            </a:r>
          </a:p>
          <a:p>
            <a:endParaRPr lang="en-US" sz="1400" dirty="0">
              <a:solidFill>
                <a:schemeClr val="bg2">
                  <a:lumMod val="25000"/>
                </a:schemeClr>
              </a:solidFill>
              <a:latin typeface="Lato-Regular"/>
              <a:ea typeface="Lato" panose="020F0502020204030203" pitchFamily="34" charset="0"/>
              <a:cs typeface="Lato" panose="020F0502020204030203" pitchFamily="34" charset="0"/>
            </a:endParaRPr>
          </a:p>
        </p:txBody>
      </p:sp>
      <p:pic>
        <p:nvPicPr>
          <p:cNvPr id="26" name="Picture 25">
            <a:extLst>
              <a:ext uri="{FF2B5EF4-FFF2-40B4-BE49-F238E27FC236}">
                <a16:creationId xmlns:a16="http://schemas.microsoft.com/office/drawing/2014/main" id="{4776AF1B-C340-4DC3-A63C-D09F40FE92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40074" y="1762773"/>
            <a:ext cx="688893" cy="62692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5845592" y="1789018"/>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8" y="1819823"/>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129466"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650784"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6">
            <a:extLst>
              <a:ext uri="{28A0092B-C50C-407E-A947-70E740481C1C}">
                <a14:useLocalDpi xmlns:a14="http://schemas.microsoft.com/office/drawing/2010/main" val="0"/>
              </a:ext>
            </a:extLst>
          </a:blip>
          <a:srcRect b="75654"/>
          <a:stretch/>
        </p:blipFill>
        <p:spPr>
          <a:xfrm>
            <a:off x="7236026" y="1811785"/>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621067"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230590" y="217954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7">
            <a:clrChange>
              <a:clrFrom>
                <a:srgbClr val="EEEEEE"/>
              </a:clrFrom>
              <a:clrTo>
                <a:srgbClr val="EEEEEE">
                  <a:alpha val="0"/>
                </a:srgbClr>
              </a:clrTo>
            </a:clrChange>
          </a:blip>
          <a:stretch>
            <a:fillRect/>
          </a:stretch>
        </p:blipFill>
        <p:spPr>
          <a:xfrm>
            <a:off x="1684603" y="3288412"/>
            <a:ext cx="3127170" cy="1525973"/>
          </a:xfrm>
          <a:prstGeom prst="rect">
            <a:avLst/>
          </a:prstGeom>
        </p:spPr>
      </p:pic>
      <p:grpSp>
        <p:nvGrpSpPr>
          <p:cNvPr id="12" name="Group 11">
            <a:extLst>
              <a:ext uri="{FF2B5EF4-FFF2-40B4-BE49-F238E27FC236}">
                <a16:creationId xmlns:a16="http://schemas.microsoft.com/office/drawing/2014/main" id="{0D0E999A-CA66-4F6F-902C-15D552D2D4D0}"/>
              </a:ext>
            </a:extLst>
          </p:cNvPr>
          <p:cNvGrpSpPr/>
          <p:nvPr/>
        </p:nvGrpSpPr>
        <p:grpSpPr>
          <a:xfrm>
            <a:off x="5989097" y="3320097"/>
            <a:ext cx="2574989" cy="1482459"/>
            <a:chOff x="5912901" y="3320097"/>
            <a:chExt cx="2574989" cy="1482459"/>
          </a:xfrm>
        </p:grpSpPr>
        <p:sp>
          <p:nvSpPr>
            <p:cNvPr id="10" name="Rectangle: Diagonal Corners Rounded 9">
              <a:extLst>
                <a:ext uri="{FF2B5EF4-FFF2-40B4-BE49-F238E27FC236}">
                  <a16:creationId xmlns:a16="http://schemas.microsoft.com/office/drawing/2014/main" id="{EA863808-74B7-4F16-A5E6-7510D73B2100}"/>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9C5E1F7-BEEF-4F16-AB22-E344D2B64E1A}"/>
                </a:ext>
              </a:extLst>
            </p:cNvPr>
            <p:cNvSpPr txBox="1"/>
            <p:nvPr/>
          </p:nvSpPr>
          <p:spPr>
            <a:xfrm>
              <a:off x="5912901" y="3356006"/>
              <a:ext cx="2547943"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nvGrpSpPr>
            <p:cNvPr id="4" name="Group 3">
              <a:extLst>
                <a:ext uri="{FF2B5EF4-FFF2-40B4-BE49-F238E27FC236}">
                  <a16:creationId xmlns:a16="http://schemas.microsoft.com/office/drawing/2014/main" id="{BD064682-8E13-492C-921B-6B8A35E412AD}"/>
                </a:ext>
              </a:extLst>
            </p:cNvPr>
            <p:cNvGrpSpPr/>
            <p:nvPr/>
          </p:nvGrpSpPr>
          <p:grpSpPr>
            <a:xfrm>
              <a:off x="6591353" y="3717285"/>
              <a:ext cx="1189742" cy="608963"/>
              <a:chOff x="6203331" y="3787546"/>
              <a:chExt cx="1065806" cy="546177"/>
            </a:xfrm>
          </p:grpSpPr>
          <p:pic>
            <p:nvPicPr>
              <p:cNvPr id="22" name="Picture 21">
                <a:extLst>
                  <a:ext uri="{FF2B5EF4-FFF2-40B4-BE49-F238E27FC236}">
                    <a16:creationId xmlns:a16="http://schemas.microsoft.com/office/drawing/2014/main" id="{99AADAFE-9664-48C1-88E7-3C9F8429C677}"/>
                  </a:ext>
                </a:extLst>
              </p:cNvPr>
              <p:cNvPicPr>
                <a:picLocks noChangeAspect="1"/>
              </p:cNvPicPr>
              <p:nvPr/>
            </p:nvPicPr>
            <p:blipFill rotWithShape="1">
              <a:blip r:embed="rId8">
                <a:extLst>
                  <a:ext uri="{28A0092B-C50C-407E-A947-70E740481C1C}">
                    <a14:useLocalDpi xmlns:a14="http://schemas.microsoft.com/office/drawing/2010/main" val="0"/>
                  </a:ext>
                </a:extLst>
              </a:blip>
              <a:srcRect l="33880" t="54303" r="52723" b="19337"/>
              <a:stretch/>
            </p:blipFill>
            <p:spPr>
              <a:xfrm>
                <a:off x="6203331" y="3798798"/>
                <a:ext cx="879454" cy="534925"/>
              </a:xfrm>
              <a:prstGeom prst="rect">
                <a:avLst/>
              </a:prstGeom>
            </p:spPr>
          </p:pic>
          <p:pic>
            <p:nvPicPr>
              <p:cNvPr id="27" name="Picture 26">
                <a:extLst>
                  <a:ext uri="{FF2B5EF4-FFF2-40B4-BE49-F238E27FC236}">
                    <a16:creationId xmlns:a16="http://schemas.microsoft.com/office/drawing/2014/main" id="{84596447-0862-4DD9-B865-8D4F4CF98852}"/>
                  </a:ext>
                </a:extLst>
              </p:cNvPr>
              <p:cNvPicPr>
                <a:picLocks noChangeAspect="1"/>
              </p:cNvPicPr>
              <p:nvPr/>
            </p:nvPicPr>
            <p:blipFill rotWithShape="1">
              <a:blip r:embed="rId8">
                <a:extLst>
                  <a:ext uri="{28A0092B-C50C-407E-A947-70E740481C1C}">
                    <a14:useLocalDpi xmlns:a14="http://schemas.microsoft.com/office/drawing/2010/main" val="0"/>
                  </a:ext>
                </a:extLst>
              </a:blip>
              <a:srcRect l="34228" t="53866" r="60664" b="19774"/>
              <a:stretch/>
            </p:blipFill>
            <p:spPr>
              <a:xfrm>
                <a:off x="6933916" y="3787546"/>
                <a:ext cx="335221" cy="534925"/>
              </a:xfrm>
              <a:prstGeom prst="rect">
                <a:avLst/>
              </a:prstGeom>
            </p:spPr>
          </p:pic>
        </p:grpSp>
      </p:grpSp>
      <p:grpSp>
        <p:nvGrpSpPr>
          <p:cNvPr id="13" name="Group 12">
            <a:extLst>
              <a:ext uri="{FF2B5EF4-FFF2-40B4-BE49-F238E27FC236}">
                <a16:creationId xmlns:a16="http://schemas.microsoft.com/office/drawing/2014/main" id="{9F4BC2D8-E2E8-486A-AF31-6BEF1688FF4C}"/>
              </a:ext>
            </a:extLst>
          </p:cNvPr>
          <p:cNvGrpSpPr/>
          <p:nvPr/>
        </p:nvGrpSpPr>
        <p:grpSpPr>
          <a:xfrm>
            <a:off x="8970575" y="3305997"/>
            <a:ext cx="2547944" cy="1469585"/>
            <a:chOff x="8970575" y="3305997"/>
            <a:chExt cx="2547944" cy="1469585"/>
          </a:xfrm>
        </p:grpSpPr>
        <p:sp>
          <p:nvSpPr>
            <p:cNvPr id="28" name="Rectangle: Diagonal Corners Rounded 27">
              <a:extLst>
                <a:ext uri="{FF2B5EF4-FFF2-40B4-BE49-F238E27FC236}">
                  <a16:creationId xmlns:a16="http://schemas.microsoft.com/office/drawing/2014/main" id="{4426DAA1-68D1-4680-86CF-333D7B21003E}"/>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3E8F396-6975-441D-8599-EE9ECB9BF5DD}"/>
                </a:ext>
              </a:extLst>
            </p:cNvPr>
            <p:cNvSpPr txBox="1"/>
            <p:nvPr/>
          </p:nvSpPr>
          <p:spPr>
            <a:xfrm>
              <a:off x="8970575" y="3305997"/>
              <a:ext cx="2547944"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nvGrpSpPr>
            <p:cNvPr id="11" name="Group 10">
              <a:extLst>
                <a:ext uri="{FF2B5EF4-FFF2-40B4-BE49-F238E27FC236}">
                  <a16:creationId xmlns:a16="http://schemas.microsoft.com/office/drawing/2014/main" id="{F6A5CFBE-5378-48DB-8488-5B256289FFB1}"/>
                </a:ext>
              </a:extLst>
            </p:cNvPr>
            <p:cNvGrpSpPr/>
            <p:nvPr/>
          </p:nvGrpSpPr>
          <p:grpSpPr>
            <a:xfrm>
              <a:off x="9517690" y="3686349"/>
              <a:ext cx="1425711" cy="587791"/>
              <a:chOff x="9517690" y="3686349"/>
              <a:chExt cx="1425711" cy="587791"/>
            </a:xfrm>
          </p:grpSpPr>
          <p:pic>
            <p:nvPicPr>
              <p:cNvPr id="43" name="Picture 42">
                <a:extLst>
                  <a:ext uri="{FF2B5EF4-FFF2-40B4-BE49-F238E27FC236}">
                    <a16:creationId xmlns:a16="http://schemas.microsoft.com/office/drawing/2014/main" id="{EC9A1BFD-02BE-4A6C-9A86-D6D1ECD27F3C}"/>
                  </a:ext>
                </a:extLst>
              </p:cNvPr>
              <p:cNvPicPr>
                <a:picLocks noChangeAspect="1"/>
              </p:cNvPicPr>
              <p:nvPr/>
            </p:nvPicPr>
            <p:blipFill rotWithShape="1">
              <a:blip r:embed="rId8">
                <a:extLst>
                  <a:ext uri="{28A0092B-C50C-407E-A947-70E740481C1C}">
                    <a14:useLocalDpi xmlns:a14="http://schemas.microsoft.com/office/drawing/2010/main" val="0"/>
                  </a:ext>
                </a:extLst>
              </a:blip>
              <a:srcRect l="84362" t="58507" r="3791" b="18641"/>
              <a:stretch/>
            </p:blipFill>
            <p:spPr>
              <a:xfrm>
                <a:off x="9517690" y="3686349"/>
                <a:ext cx="972591" cy="579959"/>
              </a:xfrm>
              <a:prstGeom prst="rect">
                <a:avLst/>
              </a:prstGeom>
            </p:spPr>
          </p:pic>
          <p:pic>
            <p:nvPicPr>
              <p:cNvPr id="29" name="Picture 28">
                <a:extLst>
                  <a:ext uri="{FF2B5EF4-FFF2-40B4-BE49-F238E27FC236}">
                    <a16:creationId xmlns:a16="http://schemas.microsoft.com/office/drawing/2014/main" id="{80F80237-944F-47D0-B701-3665E3D307F3}"/>
                  </a:ext>
                </a:extLst>
              </p:cNvPr>
              <p:cNvPicPr>
                <a:picLocks noChangeAspect="1"/>
              </p:cNvPicPr>
              <p:nvPr/>
            </p:nvPicPr>
            <p:blipFill rotWithShape="1">
              <a:blip r:embed="rId8">
                <a:extLst>
                  <a:ext uri="{28A0092B-C50C-407E-A947-70E740481C1C}">
                    <a14:useLocalDpi xmlns:a14="http://schemas.microsoft.com/office/drawing/2010/main" val="0"/>
                  </a:ext>
                </a:extLst>
              </a:blip>
              <a:srcRect l="86160" t="57868" r="8644" b="18127"/>
              <a:stretch/>
            </p:blipFill>
            <p:spPr>
              <a:xfrm>
                <a:off x="10531913" y="3686349"/>
                <a:ext cx="411488" cy="587791"/>
              </a:xfrm>
              <a:prstGeom prst="rect">
                <a:avLst/>
              </a:prstGeom>
            </p:spPr>
          </p:pic>
        </p:grpSp>
      </p:grpSp>
      <p:sp>
        <p:nvSpPr>
          <p:cNvPr id="14" name="TextBox 13">
            <a:extLst>
              <a:ext uri="{FF2B5EF4-FFF2-40B4-BE49-F238E27FC236}">
                <a16:creationId xmlns:a16="http://schemas.microsoft.com/office/drawing/2014/main" id="{D91C74DF-90E9-43D6-A3C0-11343D724E03}"/>
              </a:ext>
            </a:extLst>
          </p:cNvPr>
          <p:cNvSpPr txBox="1"/>
          <p:nvPr/>
        </p:nvSpPr>
        <p:spPr>
          <a:xfrm>
            <a:off x="8503433" y="3884149"/>
            <a:ext cx="519694" cy="369332"/>
          </a:xfrm>
          <a:prstGeom prst="rect">
            <a:avLst/>
          </a:prstGeom>
          <a:noFill/>
        </p:spPr>
        <p:txBody>
          <a:bodyPr wrap="none" rtlCol="0">
            <a:spAutoFit/>
          </a:body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sp>
        <p:nvSpPr>
          <p:cNvPr id="31" name="TextBox 30">
            <a:extLst>
              <a:ext uri="{FF2B5EF4-FFF2-40B4-BE49-F238E27FC236}">
                <a16:creationId xmlns:a16="http://schemas.microsoft.com/office/drawing/2014/main" id="{27A8E8A7-433D-4474-B200-D8D882B933EA}"/>
              </a:ext>
            </a:extLst>
          </p:cNvPr>
          <p:cNvSpPr txBox="1"/>
          <p:nvPr/>
        </p:nvSpPr>
        <p:spPr>
          <a:xfrm>
            <a:off x="9458214" y="131437"/>
            <a:ext cx="2241319"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ALBERTA</a:t>
            </a:r>
          </a:p>
        </p:txBody>
      </p:sp>
      <p:sp>
        <p:nvSpPr>
          <p:cNvPr id="34" name="TextBox 33">
            <a:extLst>
              <a:ext uri="{FF2B5EF4-FFF2-40B4-BE49-F238E27FC236}">
                <a16:creationId xmlns:a16="http://schemas.microsoft.com/office/drawing/2014/main" id="{E91A54F0-C166-4136-9E51-820A9F1EF8B0}"/>
              </a:ext>
            </a:extLst>
          </p:cNvPr>
          <p:cNvSpPr txBox="1"/>
          <p:nvPr/>
        </p:nvSpPr>
        <p:spPr>
          <a:xfrm>
            <a:off x="8752893" y="663261"/>
            <a:ext cx="2946640"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 &amp; ELECTRICITY</a:t>
            </a:r>
          </a:p>
        </p:txBody>
      </p:sp>
      <p:pic>
        <p:nvPicPr>
          <p:cNvPr id="35" name="Picture 34">
            <a:extLst>
              <a:ext uri="{FF2B5EF4-FFF2-40B4-BE49-F238E27FC236}">
                <a16:creationId xmlns:a16="http://schemas.microsoft.com/office/drawing/2014/main" id="{ED53B684-CA5D-4719-8789-466D4E98279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spTree>
    <p:extLst>
      <p:ext uri="{BB962C8B-B14F-4D97-AF65-F5344CB8AC3E}">
        <p14:creationId xmlns:p14="http://schemas.microsoft.com/office/powerpoint/2010/main" val="8438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6090</TotalTime>
  <Words>300</Words>
  <Application>Microsoft Office PowerPoint</Application>
  <PresentationFormat>Widescreen</PresentationFormat>
  <Paragraphs>38</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Brittany Parsons</cp:lastModifiedBy>
  <cp:revision>55</cp:revision>
  <dcterms:created xsi:type="dcterms:W3CDTF">2020-12-23T22:32:16Z</dcterms:created>
  <dcterms:modified xsi:type="dcterms:W3CDTF">2021-06-08T19:14:56Z</dcterms:modified>
</cp:coreProperties>
</file>