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58" r:id="rId4"/>
    <p:sldId id="276" r:id="rId5"/>
    <p:sldId id="261" r:id="rId6"/>
    <p:sldId id="263" r:id="rId7"/>
    <p:sldId id="277" r:id="rId8"/>
    <p:sldId id="266" r:id="rId9"/>
    <p:sldId id="278" r:id="rId10"/>
    <p:sldId id="265" r:id="rId11"/>
    <p:sldId id="279" r:id="rId12"/>
    <p:sldId id="267" r:id="rId13"/>
    <p:sldId id="272" r:id="rId14"/>
    <p:sldId id="28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CBA"/>
    <a:srgbClr val="66C5C6"/>
    <a:srgbClr val="0E2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32365-A96F-447F-91F8-FDDFA0D030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8ACE3-2B40-4208-B3C0-EB54D0C5C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9235-2B9C-4A56-9FC9-3221414A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7F0C9-899F-464C-8EB2-C901C52F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0F7A3-0CEA-4635-AF52-A4C9947B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C006-2921-4975-9DED-D008E62A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11358-352C-4092-BA7C-D58BF684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223A0-AC13-4634-8F34-2F5C39D2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96AEB-D561-46E8-8D10-26580766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BC5AC-8A50-4E6C-BF54-55F8BA11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AFC0-11D6-4B09-95C8-736E2DC6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1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0F21-FC88-423B-A083-17357D61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24F09-AB1A-48DB-A535-5A563A442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C3367-F57C-432E-9A64-49EC5A321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77293-877E-4817-8750-55C2E002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0C76C-8EC6-4264-BC34-98CD9B9D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924A8-6518-4C11-91B2-EF65469E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3914-8957-4778-9224-EB9AB5E3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7C20B-15B0-4819-8F0E-79949D1C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6127D-1E5A-4CE2-8E5D-843C1AA7D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C32FC-F232-489B-8FEB-D4012D64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0D7D-C42A-42C6-A13C-C2D3DEAB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7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2FCD8-9850-46D4-BE9E-FFC9CFC5A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CBD4E-8ABC-40AB-A220-B0A5AFF9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1323A-A8F0-4C28-BF10-AC9F44E6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67E72-23C8-4745-B9E3-DCAF096E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B4BBD-3515-4A57-9D54-988A6280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6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bg>
      <p:bgPr>
        <a:gradFill flip="none" rotWithShape="1">
          <a:gsLst>
            <a:gs pos="0">
              <a:srgbClr val="123868"/>
            </a:gs>
            <a:gs pos="100000">
              <a:srgbClr val="091B32"/>
            </a:gs>
          </a:gsLst>
          <a:lin ang="528029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ACN_Logo_White.png" descr="ACN_Logo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258" y="6269678"/>
            <a:ext cx="748545" cy="194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01025" y="6268241"/>
            <a:ext cx="181379" cy="176220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4016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7A40-C088-40A2-BECE-012C46C91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993C4-5FD3-4148-B0D6-F05928398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9235-2B9C-4A56-9FC9-3221414A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7F0C9-899F-464C-8EB2-C901C52F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0F7A3-0CEA-4635-AF52-A4C9947B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C2564-F714-4D60-B4D4-D560504AC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9B756-99C3-49F3-B06C-8D014F071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2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7A40-C088-40A2-BECE-012C46C91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993C4-5FD3-4148-B0D6-F05928398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9235-2B9C-4A56-9FC9-3221414A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7F0C9-899F-464C-8EB2-C901C52F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0F7A3-0CEA-4635-AF52-A4C9947B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C2564-F714-4D60-B4D4-D560504AC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8805C-CE61-4F26-9412-C8C5DB0B3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7F8F8-574D-4727-9153-3002F74E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C3B5-0037-4ADD-AA44-AE8F8239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7345-C90C-42B7-9971-0E8EBABB9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C14B8-006B-4F98-8883-EA46BBFE0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95B19-9CE7-49B0-B84B-2CE178D4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1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0FA60-3AF6-4550-9EF4-753F6637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5B41-DFAB-4655-A9A5-B787E75D3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CA83-6B70-4C25-960B-C96E691E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AAB4F-FF78-47F5-99BF-30D8E86A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C221-662D-4235-9E7A-A6048308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66E42-4141-4BBD-AF58-0294FE0D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C90B6-460F-4495-9652-873E69E12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8F1BF-9284-42D9-AD31-6FAA9892C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BA7BA-9C58-42D0-A928-D3788E7A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8D08E-A504-4EFF-B827-FA574446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54F8-21EC-4E18-B520-7921AC4B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4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C47C-FB2C-496D-9FBE-483F7A77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A306-EF17-463A-807D-A95D90272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F863F-A5C7-456D-B7CA-A0631B30E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83BEF-DEC6-4EE8-9C2E-2EE2D550F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36000-356D-4BE6-AE05-10FA22F04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AB4C7-6540-4E70-96E4-AF4AEF3C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88B44-AD88-4B73-B707-F49A620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A7AB6E-7DC2-47B4-847B-5158B04D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7B62-4EE3-4A94-9226-792BCB15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D9571-8A93-462A-AF5B-64BAC1D74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8A90C-D4CA-4903-A1C7-15256D25B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2BB08-B3E0-408A-8907-AB7F5F2E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8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38F46-2789-4385-BD7C-B06DAF62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0380E-D3EE-4552-9FB5-F4F7F5DD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50BAF-7060-4088-B897-5221530E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4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8EF402-C0DC-4F3F-8AAC-6053342B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3EA6F-4EFD-4A20-9498-B2ABBD8D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B2A0-44A7-472A-8854-DA5FD9F73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8CFB-3980-4F84-BB9A-3675198F2685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BA40-8A47-4914-85A1-DF6B2386F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C9BE2-D2D1-4243-997E-91FE59138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A5ED-8FAD-4C1E-9904-D0385DB0C5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529A5-F930-4E30-B614-F4ABCD1F2B5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N_Logo_White.png" descr="ACN_Logo_White.png">
            <a:extLst>
              <a:ext uri="{FF2B5EF4-FFF2-40B4-BE49-F238E27FC236}">
                <a16:creationId xmlns:a16="http://schemas.microsoft.com/office/drawing/2014/main" id="{9EECA521-22E3-42B1-A4FB-EA269E1C9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231" y="459296"/>
            <a:ext cx="1364970" cy="35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545C2-249C-4AEE-A15F-EA9F0C5D5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26" y="814192"/>
            <a:ext cx="7324948" cy="35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1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A00B9BA-8461-47ED-8E6B-45FDC92E9E3E}"/>
              </a:ext>
            </a:extLst>
          </p:cNvPr>
          <p:cNvSpPr/>
          <p:nvPr/>
        </p:nvSpPr>
        <p:spPr>
          <a:xfrm>
            <a:off x="-2" y="1670576"/>
            <a:ext cx="12192001" cy="5181736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11398" name="Edification"/>
          <p:cNvSpPr txBox="1"/>
          <p:nvPr/>
        </p:nvSpPr>
        <p:spPr>
          <a:xfrm>
            <a:off x="1240071" y="631299"/>
            <a:ext cx="6891304" cy="718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defTabSz="292100"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INVITEZ VOS PROSPECTS</a:t>
            </a:r>
            <a:endParaRPr dirty="0"/>
          </a:p>
        </p:txBody>
      </p:sp>
      <p:sp>
        <p:nvSpPr>
          <p:cNvPr id="11399" name="Rectangle 2"/>
          <p:cNvSpPr txBox="1"/>
          <p:nvPr/>
        </p:nvSpPr>
        <p:spPr>
          <a:xfrm>
            <a:off x="1240071" y="2067188"/>
            <a:ext cx="9711857" cy="390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Cherchez toujours à savoir</a:t>
            </a:r>
            <a:r>
              <a:rPr dirty="0"/>
              <a:t> – </a:t>
            </a:r>
            <a:r>
              <a:rPr b="1" i="1" dirty="0">
                <a:solidFill>
                  <a:srgbClr val="66C5C6"/>
                </a:solidFill>
              </a:rPr>
              <a:t>2 min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>
                <a:sym typeface="Helvetica"/>
              </a:rPr>
              <a:t>Laissez-moi vous demander, gardez-vous vos options d’affaires ouvertes</a:t>
            </a:r>
            <a:r>
              <a:rPr dirty="0"/>
              <a:t>?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400" dirty="0">
                <a:sym typeface="Helvetica"/>
              </a:rPr>
              <a:t>Racontez</a:t>
            </a:r>
            <a:r>
              <a:rPr lang="en-US" sz="2400" dirty="0">
                <a:sym typeface="Helvetica"/>
              </a:rPr>
              <a:t> « POURQUOI » </a:t>
            </a:r>
            <a:r>
              <a:rPr lang="fr-CA" sz="2400" dirty="0">
                <a:sym typeface="Helvetica"/>
              </a:rPr>
              <a:t>vous vous êtes joint à ACN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NOUVELLE TECHNOLOGIE VIRTUELLE</a:t>
            </a:r>
            <a:endParaRPr dirty="0"/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Parlez du conférencier</a:t>
            </a:r>
            <a:endParaRPr dirty="0"/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Informez-les de l’appel de confirmation</a:t>
            </a:r>
            <a:endParaRPr dirty="0"/>
          </a:p>
        </p:txBody>
      </p:sp>
      <p:pic>
        <p:nvPicPr>
          <p:cNvPr id="6" name="Picture 19" descr="Picture 19">
            <a:extLst>
              <a:ext uri="{FF2B5EF4-FFF2-40B4-BE49-F238E27FC236}">
                <a16:creationId xmlns:a16="http://schemas.microsoft.com/office/drawing/2014/main" id="{5D482E6E-FD8A-4CC3-B174-133D2A0817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157CA-38F9-41C4-8C35-6C1225555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2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A44A1200-AA64-435B-9EDD-6B990F37F64F}"/>
              </a:ext>
            </a:extLst>
          </p:cNvPr>
          <p:cNvSpPr/>
          <p:nvPr/>
        </p:nvSpPr>
        <p:spPr>
          <a:xfrm>
            <a:off x="-2" y="1670576"/>
            <a:ext cx="12192001" cy="5181736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11402" name="Rectangle 2"/>
          <p:cNvSpPr txBox="1"/>
          <p:nvPr/>
        </p:nvSpPr>
        <p:spPr>
          <a:xfrm>
            <a:off x="6632987" y="3255532"/>
            <a:ext cx="5615747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Soyez honnête et dites</a:t>
            </a:r>
            <a:endParaRPr dirty="0"/>
          </a:p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/>
              <a:t>« C’est à ça que sert l’appel… »</a:t>
            </a:r>
          </a:p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Parlez de la personne</a:t>
            </a:r>
            <a:endParaRPr dirty="0"/>
          </a:p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sz="2500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NOUVELLE TECHNOLOGIE VIRTUELLE</a:t>
            </a:r>
            <a:endParaRPr dirty="0"/>
          </a:p>
        </p:txBody>
      </p:sp>
      <p:sp>
        <p:nvSpPr>
          <p:cNvPr id="11405" name="Getting Started &amp;…"/>
          <p:cNvSpPr txBox="1"/>
          <p:nvPr/>
        </p:nvSpPr>
        <p:spPr>
          <a:xfrm>
            <a:off x="5809638" y="1246553"/>
            <a:ext cx="3081011" cy="1526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defTabSz="412750">
              <a:lnSpc>
                <a:spcPct val="90000"/>
              </a:lnSpc>
              <a:defRPr sz="3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dirty="0"/>
              <a:t>ET S’ILS POSENT DES </a:t>
            </a:r>
            <a:r>
              <a:rPr lang="fr-CA" b="1" dirty="0">
                <a:latin typeface="+mj-lt"/>
              </a:rPr>
              <a:t>QUESTIONS</a:t>
            </a:r>
            <a:r>
              <a:rPr b="1" dirty="0">
                <a:latin typeface="+mj-lt"/>
              </a:rPr>
              <a:t>?</a:t>
            </a:r>
          </a:p>
        </p:txBody>
      </p:sp>
      <p:pic>
        <p:nvPicPr>
          <p:cNvPr id="1140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38" y="3178246"/>
            <a:ext cx="660683" cy="6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39" y="4286434"/>
            <a:ext cx="660684" cy="6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39" y="5039638"/>
            <a:ext cx="660684" cy="6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352709-6021-4618-A39E-BF3080238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91" y="183835"/>
            <a:ext cx="1623551" cy="793820"/>
          </a:xfrm>
          <a:prstGeom prst="rect">
            <a:avLst/>
          </a:prstGeom>
        </p:spPr>
      </p:pic>
      <p:pic>
        <p:nvPicPr>
          <p:cNvPr id="12" name="Picture 19" descr="Picture 19">
            <a:extLst>
              <a:ext uri="{FF2B5EF4-FFF2-40B4-BE49-F238E27FC236}">
                <a16:creationId xmlns:a16="http://schemas.microsoft.com/office/drawing/2014/main" id="{9804D902-5C31-40F1-AFA0-F7C4B8C6FA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5415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82E7FE7A-B790-4C2B-8EE5-6A3F10E16562}"/>
              </a:ext>
            </a:extLst>
          </p:cNvPr>
          <p:cNvSpPr/>
          <p:nvPr/>
        </p:nvSpPr>
        <p:spPr>
          <a:xfrm>
            <a:off x="-26899" y="-35773"/>
            <a:ext cx="12218899" cy="6885205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chemeClr val="tx1">
                  <a:alpha val="88000"/>
                </a:schemeClr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 dirty="0"/>
          </a:p>
        </p:txBody>
      </p:sp>
      <p:sp>
        <p:nvSpPr>
          <p:cNvPr id="11411" name="TextBox 8"/>
          <p:cNvSpPr txBox="1"/>
          <p:nvPr/>
        </p:nvSpPr>
        <p:spPr>
          <a:xfrm>
            <a:off x="398342" y="5330381"/>
            <a:ext cx="11567235" cy="646331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4800" b="1">
                <a:solidFill>
                  <a:srgbClr val="66C5C6"/>
                </a:solidFill>
              </a:defRPr>
            </a:pPr>
            <a:r>
              <a:rPr lang="fr-CA" sz="3600" dirty="0"/>
              <a:t>AMUSEZ-VOUS </a:t>
            </a:r>
            <a:r>
              <a:rPr sz="3600" dirty="0"/>
              <a:t>– </a:t>
            </a:r>
            <a:r>
              <a:rPr lang="fr-CA" sz="3600" i="1" dirty="0"/>
              <a:t>ET</a:t>
            </a:r>
            <a:r>
              <a:rPr sz="3600" dirty="0"/>
              <a:t> </a:t>
            </a:r>
            <a:r>
              <a:rPr lang="fr-CA" sz="3600" dirty="0"/>
              <a:t>RESTEZ PROFESSIONNELS</a:t>
            </a:r>
            <a:endParaRPr sz="3600" dirty="0"/>
          </a:p>
        </p:txBody>
      </p:sp>
      <p:sp>
        <p:nvSpPr>
          <p:cNvPr id="11412" name="TextBox 9"/>
          <p:cNvSpPr txBox="1"/>
          <p:nvPr/>
        </p:nvSpPr>
        <p:spPr>
          <a:xfrm>
            <a:off x="1119109" y="1707134"/>
            <a:ext cx="9969553" cy="430887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>
                <a:solidFill>
                  <a:srgbClr val="4E7CBA"/>
                </a:solidFill>
              </a:rPr>
              <a:t>IMAGINE</a:t>
            </a:r>
            <a:r>
              <a:rPr lang="fr-CA" dirty="0">
                <a:solidFill>
                  <a:srgbClr val="4E7CBA"/>
                </a:solidFill>
              </a:rPr>
              <a:t>Z QUE VOUS ACCUEILLEZ LES GENS DANS VOTRE SALON</a:t>
            </a:r>
            <a:endParaRPr dirty="0">
              <a:solidFill>
                <a:srgbClr val="4E7CBA"/>
              </a:solidFill>
            </a:endParaRPr>
          </a:p>
        </p:txBody>
      </p:sp>
      <p:sp>
        <p:nvSpPr>
          <p:cNvPr id="11413" name="Rectangle 1"/>
          <p:cNvSpPr txBox="1"/>
          <p:nvPr/>
        </p:nvSpPr>
        <p:spPr>
          <a:xfrm>
            <a:off x="1118874" y="914207"/>
            <a:ext cx="917174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>
                <a:solidFill>
                  <a:srgbClr val="F2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sz="3600" dirty="0"/>
              <a:t>Étiquette des rencontres virtuelles </a:t>
            </a:r>
            <a:r>
              <a:rPr sz="3600" dirty="0"/>
              <a:t>ZOOM</a:t>
            </a:r>
          </a:p>
        </p:txBody>
      </p:sp>
      <p:pic>
        <p:nvPicPr>
          <p:cNvPr id="1141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80" y="2670685"/>
            <a:ext cx="372502" cy="36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4" y="3743019"/>
            <a:ext cx="372502" cy="36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80" y="4614296"/>
            <a:ext cx="372502" cy="363190"/>
          </a:xfrm>
          <a:prstGeom prst="rect">
            <a:avLst/>
          </a:prstGeom>
          <a:ln w="12700">
            <a:miter lim="400000"/>
          </a:ln>
        </p:spPr>
      </p:pic>
      <p:sp>
        <p:nvSpPr>
          <p:cNvPr id="11417" name="Rectangle 15"/>
          <p:cNvSpPr txBox="1"/>
          <p:nvPr/>
        </p:nvSpPr>
        <p:spPr>
          <a:xfrm>
            <a:off x="2667549" y="5997574"/>
            <a:ext cx="728660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 i="1">
                <a:solidFill>
                  <a:srgbClr val="F2672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Nous classons les invités après la présentation</a:t>
            </a:r>
            <a:endParaRPr dirty="0"/>
          </a:p>
        </p:txBody>
      </p:sp>
      <p:sp>
        <p:nvSpPr>
          <p:cNvPr id="11418" name="Rectangle 17"/>
          <p:cNvSpPr txBox="1"/>
          <p:nvPr/>
        </p:nvSpPr>
        <p:spPr>
          <a:xfrm>
            <a:off x="6622033" y="2445500"/>
            <a:ext cx="5146394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700" b="1">
                <a:solidFill>
                  <a:srgbClr val="F2672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JUSTE AVANT LE DÉBUT DE LA PRÉSENTATION</a:t>
            </a:r>
            <a:r>
              <a:rPr dirty="0"/>
              <a:t>, </a:t>
            </a:r>
            <a:r>
              <a:rPr lang="fr-CA" dirty="0"/>
              <a:t>DEMANDEZ À VOS INVITÉS </a:t>
            </a:r>
            <a:r>
              <a:rPr lang="fr-CA" dirty="0">
                <a:solidFill>
                  <a:srgbClr val="FFFFFF"/>
                </a:solidFill>
              </a:rPr>
              <a:t>d’éteindre leur sonnerie de téléphone et de garder leurs questions pour la fin</a:t>
            </a:r>
          </a:p>
          <a:p>
            <a:pPr>
              <a:defRPr sz="1700" b="1">
                <a:solidFill>
                  <a:srgbClr val="F2672C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b="0" dirty="0">
              <a:solidFill>
                <a:srgbClr val="FFFFFF"/>
              </a:solidFill>
            </a:endParaRPr>
          </a:p>
          <a:p>
            <a:pPr>
              <a:defRPr sz="1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Présentez le présentateur et restez positif en tout temps</a:t>
            </a:r>
            <a:endParaRPr dirty="0"/>
          </a:p>
          <a:p>
            <a:pPr marL="285750" indent="-285750">
              <a:buSzPct val="100000"/>
              <a:buFont typeface="Arial"/>
              <a:buChar char="•"/>
              <a:defRPr sz="1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sz="1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/>
              <a:t>N'interrompez pas le présentateur, portez attention et ne commencez pas à faire autre chose</a:t>
            </a:r>
            <a:r>
              <a:rPr dirty="0"/>
              <a:t>…</a:t>
            </a:r>
          </a:p>
        </p:txBody>
      </p:sp>
      <p:sp>
        <p:nvSpPr>
          <p:cNvPr id="11419" name="Rectangle 19"/>
          <p:cNvSpPr txBox="1"/>
          <p:nvPr/>
        </p:nvSpPr>
        <p:spPr>
          <a:xfrm>
            <a:off x="1579883" y="2637761"/>
            <a:ext cx="4730970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AUCUNE DISTRACTION, HABILLEZ-VOUS CONVENABLEMENT</a:t>
            </a:r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fr-CA" dirty="0"/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SOUHAITEZ LA BIENVENUE AUX GENS À MESURE QU’ILS SE CONNECTENT</a:t>
            </a:r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fr-CA" dirty="0"/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PRÉSENTEZ-LES AU PRÉSENTATEUR</a:t>
            </a:r>
            <a:endParaRPr dirty="0"/>
          </a:p>
        </p:txBody>
      </p:sp>
      <p:pic>
        <p:nvPicPr>
          <p:cNvPr id="11420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320" y="2621283"/>
            <a:ext cx="372502" cy="36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1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77400"/>
            <a:ext cx="372502" cy="36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2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86" y="4621677"/>
            <a:ext cx="372502" cy="36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9" descr="Picture 19">
            <a:extLst>
              <a:ext uri="{FF2B5EF4-FFF2-40B4-BE49-F238E27FC236}">
                <a16:creationId xmlns:a16="http://schemas.microsoft.com/office/drawing/2014/main" id="{D6653734-32DB-4CB6-B5B9-C94E380C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783B39-4779-4B11-AF7E-114FDECD4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536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e You Ready To Get Started?">
            <a:extLst>
              <a:ext uri="{FF2B5EF4-FFF2-40B4-BE49-F238E27FC236}">
                <a16:creationId xmlns:a16="http://schemas.microsoft.com/office/drawing/2014/main" id="{6C0C4EEF-56B0-4871-AA41-374B74CF3D58}"/>
              </a:ext>
            </a:extLst>
          </p:cNvPr>
          <p:cNvSpPr txBox="1"/>
          <p:nvPr/>
        </p:nvSpPr>
        <p:spPr>
          <a:xfrm>
            <a:off x="1339342" y="1379609"/>
            <a:ext cx="6759856" cy="452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6" tIns="35716" rIns="35716" bIns="35716" anchor="ctr">
            <a:spAutoFit/>
          </a:bodyPr>
          <a:lstStyle>
            <a:lvl1pPr algn="ctr" defTabSz="292100">
              <a:defRPr sz="2500" spc="300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ÊTES-VOUS PRÊT À COMMENCER?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26A8392F-8CF0-40D0-8F2F-7AE53EE1F0AC}"/>
              </a:ext>
            </a:extLst>
          </p:cNvPr>
          <p:cNvGrpSpPr/>
          <p:nvPr/>
        </p:nvGrpSpPr>
        <p:grpSpPr>
          <a:xfrm>
            <a:off x="1262422" y="2514711"/>
            <a:ext cx="9625932" cy="3519186"/>
            <a:chOff x="-41224" y="0"/>
            <a:chExt cx="9625930" cy="3519184"/>
          </a:xfrm>
        </p:grpSpPr>
        <p:sp>
          <p:nvSpPr>
            <p:cNvPr id="4" name="Line">
              <a:extLst>
                <a:ext uri="{FF2B5EF4-FFF2-40B4-BE49-F238E27FC236}">
                  <a16:creationId xmlns:a16="http://schemas.microsoft.com/office/drawing/2014/main" id="{D134B716-0EF4-4CCC-9662-EDBC2F90F041}"/>
                </a:ext>
              </a:extLst>
            </p:cNvPr>
            <p:cNvSpPr/>
            <p:nvPr/>
          </p:nvSpPr>
          <p:spPr>
            <a:xfrm flipV="1">
              <a:off x="8254982" y="330245"/>
              <a:ext cx="3" cy="984513"/>
            </a:xfrm>
            <a:prstGeom prst="line">
              <a:avLst/>
            </a:prstGeom>
            <a:noFill/>
            <a:ln w="762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5" name="Line">
              <a:extLst>
                <a:ext uri="{FF2B5EF4-FFF2-40B4-BE49-F238E27FC236}">
                  <a16:creationId xmlns:a16="http://schemas.microsoft.com/office/drawing/2014/main" id="{0BB707E5-0DD2-4FF9-BE92-D501C11E6D2C}"/>
                </a:ext>
              </a:extLst>
            </p:cNvPr>
            <p:cNvSpPr/>
            <p:nvPr/>
          </p:nvSpPr>
          <p:spPr>
            <a:xfrm flipV="1">
              <a:off x="8222665" y="1664663"/>
              <a:ext cx="2" cy="984512"/>
            </a:xfrm>
            <a:prstGeom prst="line">
              <a:avLst/>
            </a:prstGeom>
            <a:noFill/>
            <a:ln w="762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CB9C9C9E-701F-4A73-89AE-5775FF585DD3}"/>
                </a:ext>
              </a:extLst>
            </p:cNvPr>
            <p:cNvSpPr/>
            <p:nvPr/>
          </p:nvSpPr>
          <p:spPr>
            <a:xfrm flipV="1">
              <a:off x="4845897" y="330245"/>
              <a:ext cx="3" cy="984513"/>
            </a:xfrm>
            <a:prstGeom prst="line">
              <a:avLst/>
            </a:prstGeom>
            <a:noFill/>
            <a:ln w="76200" cap="flat">
              <a:solidFill>
                <a:srgbClr val="66C5C6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9EE23C2A-AD2D-4FFD-95F4-5C98990C619F}"/>
                </a:ext>
              </a:extLst>
            </p:cNvPr>
            <p:cNvSpPr/>
            <p:nvPr/>
          </p:nvSpPr>
          <p:spPr>
            <a:xfrm flipV="1">
              <a:off x="4845897" y="1640908"/>
              <a:ext cx="3" cy="984513"/>
            </a:xfrm>
            <a:prstGeom prst="line">
              <a:avLst/>
            </a:prstGeom>
            <a:noFill/>
            <a:ln w="76200" cap="flat">
              <a:solidFill>
                <a:srgbClr val="66C5C6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C7E212A9-DFD1-4EED-BE7C-10281375EF94}"/>
                </a:ext>
              </a:extLst>
            </p:cNvPr>
            <p:cNvSpPr/>
            <p:nvPr/>
          </p:nvSpPr>
          <p:spPr>
            <a:xfrm flipV="1">
              <a:off x="1356494" y="319925"/>
              <a:ext cx="3" cy="984513"/>
            </a:xfrm>
            <a:prstGeom prst="line">
              <a:avLst/>
            </a:prstGeom>
            <a:noFill/>
            <a:ln w="76200" cap="flat">
              <a:solidFill>
                <a:schemeClr val="accent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92D73D86-AA74-4D3D-9C12-6D25F2CE1D5A}"/>
                </a:ext>
              </a:extLst>
            </p:cNvPr>
            <p:cNvSpPr/>
            <p:nvPr/>
          </p:nvSpPr>
          <p:spPr>
            <a:xfrm flipV="1">
              <a:off x="1356494" y="1630588"/>
              <a:ext cx="3" cy="984513"/>
            </a:xfrm>
            <a:prstGeom prst="line">
              <a:avLst/>
            </a:prstGeom>
            <a:noFill/>
            <a:ln w="76200" cap="flat">
              <a:solidFill>
                <a:schemeClr val="accent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1E417B5A-8C06-4E96-8877-9996DA30FC86}"/>
                </a:ext>
              </a:extLst>
            </p:cNvPr>
            <p:cNvSpPr/>
            <p:nvPr/>
          </p:nvSpPr>
          <p:spPr>
            <a:xfrm>
              <a:off x="0" y="0"/>
              <a:ext cx="2623747" cy="846256"/>
            </a:xfrm>
            <a:prstGeom prst="roundRect">
              <a:avLst>
                <a:gd name="adj" fmla="val 18293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1" name="Yes">
              <a:extLst>
                <a:ext uri="{FF2B5EF4-FFF2-40B4-BE49-F238E27FC236}">
                  <a16:creationId xmlns:a16="http://schemas.microsoft.com/office/drawing/2014/main" id="{C9B947FD-CB64-4AFD-82DF-3BE80CE3B8E2}"/>
                </a:ext>
              </a:extLst>
            </p:cNvPr>
            <p:cNvSpPr txBox="1"/>
            <p:nvPr/>
          </p:nvSpPr>
          <p:spPr>
            <a:xfrm>
              <a:off x="-41224" y="115978"/>
              <a:ext cx="2552356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ctr" defTabSz="412750">
                <a:defRPr sz="3800" spc="-152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fr-CA" sz="3400" dirty="0"/>
                <a:t>Oui</a:t>
              </a:r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4EF68835-5EAE-4409-A690-1656CD3AEECD}"/>
                </a:ext>
              </a:extLst>
            </p:cNvPr>
            <p:cNvSpPr/>
            <p:nvPr/>
          </p:nvSpPr>
          <p:spPr>
            <a:xfrm>
              <a:off x="3489403" y="0"/>
              <a:ext cx="2623748" cy="846256"/>
            </a:xfrm>
            <a:prstGeom prst="roundRect">
              <a:avLst>
                <a:gd name="adj" fmla="val 18293"/>
              </a:avLst>
            </a:prstGeom>
            <a:solidFill>
              <a:srgbClr val="66C5C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4980BB03-3DA8-4EFE-9645-0E15E8CB4419}"/>
                </a:ext>
              </a:extLst>
            </p:cNvPr>
            <p:cNvSpPr/>
            <p:nvPr/>
          </p:nvSpPr>
          <p:spPr>
            <a:xfrm>
              <a:off x="6943109" y="0"/>
              <a:ext cx="2623748" cy="846256"/>
            </a:xfrm>
            <a:prstGeom prst="roundRect">
              <a:avLst>
                <a:gd name="adj" fmla="val 18293"/>
              </a:avLst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No">
              <a:extLst>
                <a:ext uri="{FF2B5EF4-FFF2-40B4-BE49-F238E27FC236}">
                  <a16:creationId xmlns:a16="http://schemas.microsoft.com/office/drawing/2014/main" id="{BC7D7286-E07C-4484-8169-DEEC41F8459F}"/>
                </a:ext>
              </a:extLst>
            </p:cNvPr>
            <p:cNvSpPr txBox="1"/>
            <p:nvPr/>
          </p:nvSpPr>
          <p:spPr>
            <a:xfrm>
              <a:off x="6978807" y="130709"/>
              <a:ext cx="2552353" cy="5745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ctr" defTabSz="412750">
                <a:defRPr sz="3900" spc="-156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3400" dirty="0"/>
                <a:t>No</a:t>
              </a:r>
              <a:r>
                <a:rPr lang="en-US" sz="3400" dirty="0"/>
                <a:t>n</a:t>
              </a:r>
              <a:endParaRPr sz="3400" dirty="0"/>
            </a:p>
          </p:txBody>
        </p:sp>
        <p:sp>
          <p:nvSpPr>
            <p:cNvPr id="15" name="Rounded Rectangle">
              <a:extLst>
                <a:ext uri="{FF2B5EF4-FFF2-40B4-BE49-F238E27FC236}">
                  <a16:creationId xmlns:a16="http://schemas.microsoft.com/office/drawing/2014/main" id="{207B5342-6D3B-4D4E-8DAD-451E8C386802}"/>
                </a:ext>
              </a:extLst>
            </p:cNvPr>
            <p:cNvSpPr/>
            <p:nvPr/>
          </p:nvSpPr>
          <p:spPr>
            <a:xfrm>
              <a:off x="17847" y="1320983"/>
              <a:ext cx="2623749" cy="846257"/>
            </a:xfrm>
            <a:prstGeom prst="roundRect">
              <a:avLst>
                <a:gd name="adj" fmla="val 18293"/>
              </a:avLst>
            </a:prstGeom>
            <a:solidFill>
              <a:schemeClr val="accent2"/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" name="Sign up as an IBO">
              <a:extLst>
                <a:ext uri="{FF2B5EF4-FFF2-40B4-BE49-F238E27FC236}">
                  <a16:creationId xmlns:a16="http://schemas.microsoft.com/office/drawing/2014/main" id="{68BFD0AF-9718-4D85-B8DC-79DD873A5CA9}"/>
                </a:ext>
              </a:extLst>
            </p:cNvPr>
            <p:cNvSpPr txBox="1"/>
            <p:nvPr/>
          </p:nvSpPr>
          <p:spPr>
            <a:xfrm>
              <a:off x="53545" y="1343972"/>
              <a:ext cx="2532485" cy="789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275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CA" sz="2400" dirty="0"/>
                <a:t>Inscrivez-vous comme PEI</a:t>
              </a:r>
            </a:p>
          </p:txBody>
        </p:sp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4D34C1D7-0EB1-4A8C-BA6B-B8E71B79F2DA}"/>
                </a:ext>
              </a:extLst>
            </p:cNvPr>
            <p:cNvSpPr/>
            <p:nvPr/>
          </p:nvSpPr>
          <p:spPr>
            <a:xfrm>
              <a:off x="3125214" y="1320983"/>
              <a:ext cx="3457736" cy="846257"/>
            </a:xfrm>
            <a:prstGeom prst="roundRect">
              <a:avLst>
                <a:gd name="adj" fmla="val 18293"/>
              </a:avLst>
            </a:prstGeom>
            <a:solidFill>
              <a:srgbClr val="66C5C6"/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Rounded Rectangle">
              <a:extLst>
                <a:ext uri="{FF2B5EF4-FFF2-40B4-BE49-F238E27FC236}">
                  <a16:creationId xmlns:a16="http://schemas.microsoft.com/office/drawing/2014/main" id="{3E8CF0AC-C579-42FC-ACED-2AFBA78A68FF}"/>
                </a:ext>
              </a:extLst>
            </p:cNvPr>
            <p:cNvSpPr/>
            <p:nvPr/>
          </p:nvSpPr>
          <p:spPr>
            <a:xfrm>
              <a:off x="6960958" y="1320983"/>
              <a:ext cx="2623748" cy="846257"/>
            </a:xfrm>
            <a:prstGeom prst="roundRect">
              <a:avLst>
                <a:gd name="adj" fmla="val 18293"/>
              </a:avLst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9" name="Thank them!">
              <a:extLst>
                <a:ext uri="{FF2B5EF4-FFF2-40B4-BE49-F238E27FC236}">
                  <a16:creationId xmlns:a16="http://schemas.microsoft.com/office/drawing/2014/main" id="{3B74400A-D601-4807-9E50-CFB1113989CF}"/>
                </a:ext>
              </a:extLst>
            </p:cNvPr>
            <p:cNvSpPr txBox="1"/>
            <p:nvPr/>
          </p:nvSpPr>
          <p:spPr>
            <a:xfrm>
              <a:off x="6996655" y="1528638"/>
              <a:ext cx="2552353" cy="420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ctr" defTabSz="41275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fr-CA" sz="2400" dirty="0"/>
                <a:t>Remerciez-les!</a:t>
              </a:r>
            </a:p>
          </p:txBody>
        </p:sp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6558FDD0-2E4B-48EA-BC36-653073B2A34A}"/>
                </a:ext>
              </a:extLst>
            </p:cNvPr>
            <p:cNvSpPr/>
            <p:nvPr/>
          </p:nvSpPr>
          <p:spPr>
            <a:xfrm>
              <a:off x="3507252" y="2672927"/>
              <a:ext cx="2623748" cy="846257"/>
            </a:xfrm>
            <a:prstGeom prst="roundRect">
              <a:avLst>
                <a:gd name="adj" fmla="val 18293"/>
              </a:avLst>
            </a:prstGeom>
            <a:solidFill>
              <a:srgbClr val="66C5C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" name="Promote Training!">
              <a:extLst>
                <a:ext uri="{FF2B5EF4-FFF2-40B4-BE49-F238E27FC236}">
                  <a16:creationId xmlns:a16="http://schemas.microsoft.com/office/drawing/2014/main" id="{6244C6C9-CEAB-40E4-B802-2EEEF3CCFBAD}"/>
                </a:ext>
              </a:extLst>
            </p:cNvPr>
            <p:cNvSpPr txBox="1"/>
            <p:nvPr/>
          </p:nvSpPr>
          <p:spPr>
            <a:xfrm>
              <a:off x="3542949" y="2685687"/>
              <a:ext cx="2552353" cy="820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ctr" defTabSz="412750">
                <a:defRPr sz="2500" spc="-102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CA" sz="2400" dirty="0"/>
                <a:t>Promouvoir la formation!</a:t>
              </a:r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C3F32544-D1F9-43B4-A3F6-E5C8FC963468}"/>
                </a:ext>
              </a:extLst>
            </p:cNvPr>
            <p:cNvSpPr/>
            <p:nvPr/>
          </p:nvSpPr>
          <p:spPr>
            <a:xfrm>
              <a:off x="6960958" y="2672927"/>
              <a:ext cx="2623748" cy="846257"/>
            </a:xfrm>
            <a:prstGeom prst="roundRect">
              <a:avLst>
                <a:gd name="adj" fmla="val 18293"/>
              </a:avLst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" name="Sign up as a customer">
              <a:extLst>
                <a:ext uri="{FF2B5EF4-FFF2-40B4-BE49-F238E27FC236}">
                  <a16:creationId xmlns:a16="http://schemas.microsoft.com/office/drawing/2014/main" id="{0A75B471-60E6-4E3E-9D8E-2374EF9D9131}"/>
                </a:ext>
              </a:extLst>
            </p:cNvPr>
            <p:cNvSpPr txBox="1"/>
            <p:nvPr/>
          </p:nvSpPr>
          <p:spPr>
            <a:xfrm>
              <a:off x="6996655" y="2702355"/>
              <a:ext cx="2552353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 algn="ctr" defTabSz="412750">
                <a:defRPr sz="2400" spc="-10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fr-CA" dirty="0"/>
                <a:t>Demandez-leur de devenir client</a:t>
              </a:r>
            </a:p>
          </p:txBody>
        </p:sp>
        <p:sp>
          <p:nvSpPr>
            <p:cNvPr id="24" name="Rounded Rectangle">
              <a:extLst>
                <a:ext uri="{FF2B5EF4-FFF2-40B4-BE49-F238E27FC236}">
                  <a16:creationId xmlns:a16="http://schemas.microsoft.com/office/drawing/2014/main" id="{95466263-78D5-4617-9032-31AF6E6C3175}"/>
                </a:ext>
              </a:extLst>
            </p:cNvPr>
            <p:cNvSpPr/>
            <p:nvPr/>
          </p:nvSpPr>
          <p:spPr>
            <a:xfrm>
              <a:off x="44621" y="2654333"/>
              <a:ext cx="2623748" cy="846257"/>
            </a:xfrm>
            <a:prstGeom prst="roundRect">
              <a:avLst>
                <a:gd name="adj" fmla="val 18293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2750">
                <a:defRPr sz="2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" name="Promote Saturday Training!">
              <a:extLst>
                <a:ext uri="{FF2B5EF4-FFF2-40B4-BE49-F238E27FC236}">
                  <a16:creationId xmlns:a16="http://schemas.microsoft.com/office/drawing/2014/main" id="{1543C08D-EB4C-4810-A21F-E16A8C168094}"/>
                </a:ext>
              </a:extLst>
            </p:cNvPr>
            <p:cNvSpPr txBox="1"/>
            <p:nvPr/>
          </p:nvSpPr>
          <p:spPr>
            <a:xfrm>
              <a:off x="35696" y="2651612"/>
              <a:ext cx="2552353" cy="820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275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fr-CA" sz="2400" dirty="0"/>
                <a:t>Promouvoir la formation!</a:t>
              </a:r>
            </a:p>
          </p:txBody>
        </p:sp>
      </p:grpSp>
      <p:sp>
        <p:nvSpPr>
          <p:cNvPr id="26" name="Rectangle 33">
            <a:extLst>
              <a:ext uri="{FF2B5EF4-FFF2-40B4-BE49-F238E27FC236}">
                <a16:creationId xmlns:a16="http://schemas.microsoft.com/office/drawing/2014/main" id="{76C383D9-072B-431D-A785-7FB845F51A00}"/>
              </a:ext>
            </a:extLst>
          </p:cNvPr>
          <p:cNvSpPr txBox="1"/>
          <p:nvPr/>
        </p:nvSpPr>
        <p:spPr>
          <a:xfrm>
            <a:off x="1303646" y="667613"/>
            <a:ext cx="8931289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200" b="1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FR" sz="4000" dirty="0">
                <a:solidFill>
                  <a:schemeClr val="bg1"/>
                </a:solidFill>
              </a:rPr>
              <a:t>Classer après la présentation ZOOM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37001FA4-4B7D-4DED-8D70-03D6CE2F5443}"/>
              </a:ext>
            </a:extLst>
          </p:cNvPr>
          <p:cNvSpPr txBox="1"/>
          <p:nvPr/>
        </p:nvSpPr>
        <p:spPr>
          <a:xfrm>
            <a:off x="5121893" y="2611877"/>
            <a:ext cx="2048296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Questions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E26BF3AE-E9BE-4841-A811-887ABA545536}"/>
              </a:ext>
            </a:extLst>
          </p:cNvPr>
          <p:cNvSpPr txBox="1"/>
          <p:nvPr/>
        </p:nvSpPr>
        <p:spPr>
          <a:xfrm>
            <a:off x="3155449" y="3839762"/>
            <a:ext cx="60045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/>
              <a:t>Prévoir une rencontre </a:t>
            </a:r>
          </a:p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2400" dirty="0"/>
              <a:t>avec un mentor!</a:t>
            </a:r>
          </a:p>
        </p:txBody>
      </p:sp>
      <p:pic>
        <p:nvPicPr>
          <p:cNvPr id="30" name="Picture 19" descr="Picture 19">
            <a:extLst>
              <a:ext uri="{FF2B5EF4-FFF2-40B4-BE49-F238E27FC236}">
                <a16:creationId xmlns:a16="http://schemas.microsoft.com/office/drawing/2014/main" id="{71326284-5C2A-4EE2-8370-9BA349BFC7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231706F-BFD3-4713-9059-E67735B08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2FD666CB-330D-48A1-9806-AD976B65B81B}"/>
              </a:ext>
            </a:extLst>
          </p:cNvPr>
          <p:cNvSpPr/>
          <p:nvPr/>
        </p:nvSpPr>
        <p:spPr>
          <a:xfrm>
            <a:off x="-26899" y="-35773"/>
            <a:ext cx="12218899" cy="6885205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chemeClr val="tx1">
                  <a:alpha val="88000"/>
                </a:schemeClr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 dirty="0"/>
          </a:p>
        </p:txBody>
      </p:sp>
      <p:pic>
        <p:nvPicPr>
          <p:cNvPr id="5" name="Picture 21" descr="Picture 21">
            <a:extLst>
              <a:ext uri="{FF2B5EF4-FFF2-40B4-BE49-F238E27FC236}">
                <a16:creationId xmlns:a16="http://schemas.microsoft.com/office/drawing/2014/main" id="{6755B323-4F2C-440E-A59A-C95E082196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184" y="199581"/>
            <a:ext cx="9139116" cy="514075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dification">
            <a:extLst>
              <a:ext uri="{FF2B5EF4-FFF2-40B4-BE49-F238E27FC236}">
                <a16:creationId xmlns:a16="http://schemas.microsoft.com/office/drawing/2014/main" id="{8DB2A0E9-8C4F-444F-A592-91B95458B392}"/>
              </a:ext>
            </a:extLst>
          </p:cNvPr>
          <p:cNvSpPr txBox="1"/>
          <p:nvPr/>
        </p:nvSpPr>
        <p:spPr>
          <a:xfrm>
            <a:off x="3399783" y="545835"/>
            <a:ext cx="5321900" cy="841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292100">
              <a:defRPr sz="5000" spc="-192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LE SYSTÈME</a:t>
            </a:r>
            <a:r>
              <a:rPr dirty="0"/>
              <a:t> </a:t>
            </a:r>
            <a:r>
              <a:rPr b="1" dirty="0"/>
              <a:t>ACN</a:t>
            </a:r>
            <a:endParaRPr dirty="0"/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596F409-93FB-4A36-95D3-BC51A9382B60}"/>
              </a:ext>
            </a:extLst>
          </p:cNvPr>
          <p:cNvSpPr txBox="1"/>
          <p:nvPr/>
        </p:nvSpPr>
        <p:spPr>
          <a:xfrm>
            <a:off x="2387624" y="1445806"/>
            <a:ext cx="7336068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755650">
              <a:lnSpc>
                <a:spcPct val="90000"/>
              </a:lnSpc>
              <a:spcBef>
                <a:spcPts val="700"/>
              </a:spcBef>
              <a:defRPr sz="3000" i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>
                <a:solidFill>
                  <a:srgbClr val="4E7CBA"/>
                </a:solidFill>
              </a:rPr>
              <a:t>Suivez le système de réussite</a:t>
            </a:r>
            <a:endParaRPr dirty="0">
              <a:solidFill>
                <a:srgbClr val="4E7CBA"/>
              </a:solidFill>
            </a:endParaRPr>
          </a:p>
        </p:txBody>
      </p:sp>
      <p:sp>
        <p:nvSpPr>
          <p:cNvPr id="8" name="Straight Connector 3">
            <a:extLst>
              <a:ext uri="{FF2B5EF4-FFF2-40B4-BE49-F238E27FC236}">
                <a16:creationId xmlns:a16="http://schemas.microsoft.com/office/drawing/2014/main" id="{89E31761-F86A-423F-B650-23C8CE53F4D8}"/>
              </a:ext>
            </a:extLst>
          </p:cNvPr>
          <p:cNvSpPr/>
          <p:nvPr/>
        </p:nvSpPr>
        <p:spPr>
          <a:xfrm>
            <a:off x="3399783" y="1365147"/>
            <a:ext cx="5392434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0B49E-90C7-4340-86F4-8B8EFF52D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  <p:grpSp>
        <p:nvGrpSpPr>
          <p:cNvPr id="10" name="Diagram 1">
            <a:extLst>
              <a:ext uri="{FF2B5EF4-FFF2-40B4-BE49-F238E27FC236}">
                <a16:creationId xmlns:a16="http://schemas.microsoft.com/office/drawing/2014/main" id="{963926D5-732D-4A8C-B92D-0FE46BC1D64E}"/>
              </a:ext>
            </a:extLst>
          </p:cNvPr>
          <p:cNvGrpSpPr/>
          <p:nvPr/>
        </p:nvGrpSpPr>
        <p:grpSpPr>
          <a:xfrm>
            <a:off x="217305" y="2614424"/>
            <a:ext cx="11615563" cy="3781526"/>
            <a:chOff x="0" y="0"/>
            <a:chExt cx="11615561" cy="3781525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5BCEA40D-CA91-405C-B47E-2F73CEADFEF2}"/>
                </a:ext>
              </a:extLst>
            </p:cNvPr>
            <p:cNvSpPr/>
            <p:nvPr/>
          </p:nvSpPr>
          <p:spPr>
            <a:xfrm rot="5400000">
              <a:off x="466364" y="1300378"/>
              <a:ext cx="1404763" cy="233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Your Private Virtual Meeting…">
              <a:extLst>
                <a:ext uri="{FF2B5EF4-FFF2-40B4-BE49-F238E27FC236}">
                  <a16:creationId xmlns:a16="http://schemas.microsoft.com/office/drawing/2014/main" id="{2C064B82-BD8E-4C47-8566-ACF5A7C94B3C}"/>
                </a:ext>
              </a:extLst>
            </p:cNvPr>
            <p:cNvSpPr/>
            <p:nvPr/>
          </p:nvSpPr>
          <p:spPr>
            <a:xfrm>
              <a:off x="3148720" y="1473618"/>
              <a:ext cx="2339573" cy="135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4768" tIns="64768" rIns="64768" bIns="64768" numCol="1" anchor="t">
              <a:spAutoFit/>
            </a:bodyPr>
            <a:lstStyle/>
            <a:p>
              <a:pPr marL="285750" indent="-285750" defTabSz="755650">
                <a:lnSpc>
                  <a:spcPct val="90000"/>
                </a:lnSpc>
                <a:spcBef>
                  <a:spcPts val="700"/>
                </a:spcBef>
                <a:buSzPct val="100000"/>
                <a:buFont typeface="Arial"/>
                <a:buChar char="•"/>
                <a:defRPr sz="1700">
                  <a:solidFill>
                    <a:srgbClr val="FFFFFF"/>
                  </a:solidFill>
                </a:defRPr>
              </a:pPr>
              <a:r>
                <a:rPr lang="fr-CA" dirty="0"/>
                <a:t>Donnez vos rencontres ZAP</a:t>
              </a:r>
              <a:endParaRPr dirty="0"/>
            </a:p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600" i="1">
                  <a:solidFill>
                    <a:srgbClr val="66C5C6"/>
                  </a:solidFill>
                </a:defRPr>
              </a:pPr>
              <a:r>
                <a:rPr lang="fr-FR" sz="1600" dirty="0"/>
                <a:t>Cela permettra d'acquérir vos premiers clients / partenaires commerciaux</a:t>
              </a:r>
              <a:endParaRPr dirty="0"/>
            </a:p>
          </p:txBody>
        </p:sp>
        <p:sp>
          <p:nvSpPr>
            <p:cNvPr id="13" name="Triangle">
              <a:extLst>
                <a:ext uri="{FF2B5EF4-FFF2-40B4-BE49-F238E27FC236}">
                  <a16:creationId xmlns:a16="http://schemas.microsoft.com/office/drawing/2014/main" id="{08C339B8-A494-4835-B7D2-F24005622888}"/>
                </a:ext>
              </a:extLst>
            </p:cNvPr>
            <p:cNvSpPr/>
            <p:nvPr/>
          </p:nvSpPr>
          <p:spPr>
            <a:xfrm>
              <a:off x="1944005" y="1128288"/>
              <a:ext cx="398171" cy="398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CB4D349E-1180-434F-B740-323DE36C179D}"/>
                </a:ext>
              </a:extLst>
            </p:cNvPr>
            <p:cNvSpPr/>
            <p:nvPr/>
          </p:nvSpPr>
          <p:spPr>
            <a:xfrm rot="5400000">
              <a:off x="3343454" y="661107"/>
              <a:ext cx="1404763" cy="233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Invite your prospects to see Nightly National Presentations @ 8pm est, 5pm pac and QUICKSTART Training 9PM est.…">
              <a:extLst>
                <a:ext uri="{FF2B5EF4-FFF2-40B4-BE49-F238E27FC236}">
                  <a16:creationId xmlns:a16="http://schemas.microsoft.com/office/drawing/2014/main" id="{3B541638-8542-4C73-B39A-284B1F9AF600}"/>
                </a:ext>
              </a:extLst>
            </p:cNvPr>
            <p:cNvSpPr/>
            <p:nvPr/>
          </p:nvSpPr>
          <p:spPr>
            <a:xfrm>
              <a:off x="5993928" y="811999"/>
              <a:ext cx="2695720" cy="296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4768" tIns="64768" rIns="64768" bIns="64768" numCol="1" anchor="t">
              <a:spAutoFit/>
            </a:bodyPr>
            <a:lstStyle/>
            <a:p>
              <a:pPr marL="285750" indent="-285750" defTabSz="755650">
                <a:lnSpc>
                  <a:spcPct val="90000"/>
                </a:lnSpc>
                <a:spcBef>
                  <a:spcPts val="7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</a:defRPr>
              </a:pPr>
              <a:r>
                <a:rPr lang="fr-FR" dirty="0"/>
                <a:t>Renvoyez vos prospects avers une présentation nationale FORMATION DU SAMEDI - 22 h, HNE/22 h, HNP</a:t>
              </a:r>
              <a:r>
                <a:rPr dirty="0"/>
                <a:t>.</a:t>
              </a:r>
              <a:endParaRPr sz="1500" dirty="0"/>
            </a:p>
            <a:p>
              <a:pPr marL="285750" indent="-285750" defTabSz="755650">
                <a:lnSpc>
                  <a:spcPct val="90000"/>
                </a:lnSpc>
                <a:spcBef>
                  <a:spcPts val="7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</a:defRPr>
              </a:pPr>
              <a:r>
                <a:rPr lang="fr-CA" dirty="0"/>
                <a:t>Participez aux </a:t>
              </a:r>
              <a:r>
                <a:rPr dirty="0"/>
                <a:t>Zoom </a:t>
              </a:r>
              <a:r>
                <a:rPr lang="fr-CA" dirty="0"/>
                <a:t>hebdomadaire sur les produits et l’acquisition de clients</a:t>
              </a:r>
              <a:endParaRPr dirty="0"/>
            </a:p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600" i="1">
                  <a:solidFill>
                    <a:srgbClr val="66C5C6"/>
                  </a:solidFill>
                </a:defRPr>
              </a:pPr>
              <a:r>
                <a:rPr lang="fr-CA" dirty="0"/>
                <a:t>Donnez à vos prospects une vision de l’entreprise et de ses croyance</a:t>
              </a:r>
              <a:endParaRPr dirty="0"/>
            </a:p>
          </p:txBody>
        </p:sp>
        <p:sp>
          <p:nvSpPr>
            <p:cNvPr id="16" name="Triangle">
              <a:extLst>
                <a:ext uri="{FF2B5EF4-FFF2-40B4-BE49-F238E27FC236}">
                  <a16:creationId xmlns:a16="http://schemas.microsoft.com/office/drawing/2014/main" id="{D10CDD0C-93BC-420A-83C5-DF05853B33EA}"/>
                </a:ext>
              </a:extLst>
            </p:cNvPr>
            <p:cNvSpPr/>
            <p:nvPr/>
          </p:nvSpPr>
          <p:spPr>
            <a:xfrm>
              <a:off x="4785864" y="530345"/>
              <a:ext cx="398171" cy="398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5BC5A8B8-5A5F-4A67-8846-165A39DF5C77}"/>
                </a:ext>
              </a:extLst>
            </p:cNvPr>
            <p:cNvSpPr/>
            <p:nvPr/>
          </p:nvSpPr>
          <p:spPr>
            <a:xfrm rot="5400000">
              <a:off x="6282337" y="21838"/>
              <a:ext cx="1404763" cy="233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80" y="0"/>
                  </a:lnTo>
                  <a:lnTo>
                    <a:pt x="3480" y="19507"/>
                  </a:lnTo>
                  <a:lnTo>
                    <a:pt x="21600" y="1950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Qualify for Friday Leadership/Customer Acquisition/ Product Trainings…">
              <a:extLst>
                <a:ext uri="{FF2B5EF4-FFF2-40B4-BE49-F238E27FC236}">
                  <a16:creationId xmlns:a16="http://schemas.microsoft.com/office/drawing/2014/main" id="{8F6FF6F3-2143-48C4-9E1B-4A2074EFFBB6}"/>
                </a:ext>
              </a:extLst>
            </p:cNvPr>
            <p:cNvSpPr/>
            <p:nvPr/>
          </p:nvSpPr>
          <p:spPr>
            <a:xfrm>
              <a:off x="8968734" y="0"/>
              <a:ext cx="2646827" cy="252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4768" tIns="64768" rIns="64768" bIns="64768" numCol="1" anchor="t">
              <a:spAutoFit/>
            </a:bodyPr>
            <a:lstStyle/>
            <a:p>
              <a:pPr marL="285750" indent="-285750" defTabSz="755650">
                <a:lnSpc>
                  <a:spcPct val="90000"/>
                </a:lnSpc>
                <a:spcBef>
                  <a:spcPts val="7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</a:defRPr>
              </a:pPr>
              <a:r>
                <a:rPr lang="fr-FR" sz="1600" dirty="0"/>
                <a:t>Qualifiez-vous pour une formation mensuelle de leadership ETL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ts val="7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</a:defRPr>
              </a:pPr>
              <a:r>
                <a:rPr lang="fr-FR" dirty="0"/>
                <a:t>Inscrivez-vous pour assister au prochain Événement international </a:t>
              </a:r>
              <a:r>
                <a:rPr lang="fr-FR" dirty="0" err="1"/>
                <a:t>gameOn</a:t>
              </a:r>
              <a:r>
                <a:rPr lang="fr-FR" dirty="0"/>
                <a:t> sur Zoom</a:t>
              </a:r>
              <a:r>
                <a:rPr dirty="0"/>
                <a:t> </a:t>
              </a:r>
              <a:endParaRPr sz="1700" dirty="0"/>
            </a:p>
            <a:p>
              <a:pPr defTabSz="755650">
                <a:lnSpc>
                  <a:spcPct val="90000"/>
                </a:lnSpc>
                <a:spcBef>
                  <a:spcPts val="700"/>
                </a:spcBef>
                <a:defRPr sz="1600" i="1">
                  <a:solidFill>
                    <a:srgbClr val="66C5C6"/>
                  </a:solidFill>
                </a:defRPr>
              </a:pPr>
              <a:r>
                <a:rPr lang="fr-CA" dirty="0"/>
                <a:t>Donnée par les cofondateurs, les dirigeants et les RVP/SVP d’ACN</a:t>
              </a:r>
              <a:endParaRPr dirty="0"/>
            </a:p>
          </p:txBody>
        </p:sp>
      </p:grpSp>
      <p:sp>
        <p:nvSpPr>
          <p:cNvPr id="19" name="Isosceles Triangle 3">
            <a:extLst>
              <a:ext uri="{FF2B5EF4-FFF2-40B4-BE49-F238E27FC236}">
                <a16:creationId xmlns:a16="http://schemas.microsoft.com/office/drawing/2014/main" id="{A056982D-B7DA-4F97-BDB0-A91BDF000D7B}"/>
              </a:ext>
            </a:extLst>
          </p:cNvPr>
          <p:cNvSpPr/>
          <p:nvPr/>
        </p:nvSpPr>
        <p:spPr>
          <a:xfrm>
            <a:off x="8205354" y="2356428"/>
            <a:ext cx="430646" cy="430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459E2DC2-1B01-43E6-91D4-1318C7649ECD}"/>
              </a:ext>
            </a:extLst>
          </p:cNvPr>
          <p:cNvSpPr txBox="1"/>
          <p:nvPr/>
        </p:nvSpPr>
        <p:spPr>
          <a:xfrm>
            <a:off x="1049811" y="3064132"/>
            <a:ext cx="1137287" cy="120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8800">
                <a:solidFill>
                  <a:srgbClr val="FFFFFF"/>
                </a:solidFill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2ADCB1BF-D85F-402C-9F76-20FEF01E7DB1}"/>
              </a:ext>
            </a:extLst>
          </p:cNvPr>
          <p:cNvSpPr txBox="1"/>
          <p:nvPr/>
        </p:nvSpPr>
        <p:spPr>
          <a:xfrm>
            <a:off x="3405358" y="2475790"/>
            <a:ext cx="1137287" cy="120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88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18CE9925-C29B-443D-BFA2-EFFF1EE56BAC}"/>
              </a:ext>
            </a:extLst>
          </p:cNvPr>
          <p:cNvSpPr txBox="1"/>
          <p:nvPr/>
        </p:nvSpPr>
        <p:spPr>
          <a:xfrm>
            <a:off x="9648477" y="999501"/>
            <a:ext cx="1137287" cy="120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88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8814466D-DA53-45CF-BCA0-C8C7561BD2E9}"/>
              </a:ext>
            </a:extLst>
          </p:cNvPr>
          <p:cNvSpPr txBox="1"/>
          <p:nvPr/>
        </p:nvSpPr>
        <p:spPr>
          <a:xfrm>
            <a:off x="6526917" y="1870188"/>
            <a:ext cx="1137287" cy="120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8800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24" name="L-Shape 2">
            <a:extLst>
              <a:ext uri="{FF2B5EF4-FFF2-40B4-BE49-F238E27FC236}">
                <a16:creationId xmlns:a16="http://schemas.microsoft.com/office/drawing/2014/main" id="{E26A6EAF-50E8-4BBB-9D8B-B2F004D8EA11}"/>
              </a:ext>
            </a:extLst>
          </p:cNvPr>
          <p:cNvSpPr/>
          <p:nvPr/>
        </p:nvSpPr>
        <p:spPr>
          <a:xfrm rot="5400000">
            <a:off x="9336836" y="1736306"/>
            <a:ext cx="1519336" cy="252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480" y="0"/>
                </a:lnTo>
                <a:lnTo>
                  <a:pt x="3480" y="19507"/>
                </a:lnTo>
                <a:lnTo>
                  <a:pt x="21600" y="19507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" name="Sign up…">
            <a:extLst>
              <a:ext uri="{FF2B5EF4-FFF2-40B4-BE49-F238E27FC236}">
                <a16:creationId xmlns:a16="http://schemas.microsoft.com/office/drawing/2014/main" id="{4431D0A0-E83D-4532-B0C0-C742C3FC2AC0}"/>
              </a:ext>
            </a:extLst>
          </p:cNvPr>
          <p:cNvSpPr txBox="1"/>
          <p:nvPr/>
        </p:nvSpPr>
        <p:spPr>
          <a:xfrm>
            <a:off x="458965" y="4692708"/>
            <a:ext cx="2337493" cy="172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4768" tIns="64768" rIns="64768" bIns="64768">
            <a:spAutoFit/>
          </a:bodyPr>
          <a:lstStyle/>
          <a:p>
            <a:pPr marL="285750" indent="-285750" defTabSz="75565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sz="1700">
                <a:solidFill>
                  <a:srgbClr val="FFFFFF"/>
                </a:solidFill>
              </a:defRPr>
            </a:pPr>
            <a:r>
              <a:rPr lang="fr-CA" dirty="0"/>
              <a:t>Inscrivez-vous</a:t>
            </a:r>
            <a:endParaRPr dirty="0"/>
          </a:p>
          <a:p>
            <a:pPr marL="285750" indent="-285750" defTabSz="75565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sz="1700">
                <a:solidFill>
                  <a:srgbClr val="FFFFFF"/>
                </a:solidFill>
              </a:defRPr>
            </a:pPr>
            <a:r>
              <a:rPr lang="fr-CA" dirty="0"/>
              <a:t>Participez à une formation de démarrage rapide</a:t>
            </a:r>
            <a:endParaRPr dirty="0"/>
          </a:p>
          <a:p>
            <a:pPr marL="285750" indent="-285750" defTabSz="755650">
              <a:lnSpc>
                <a:spcPct val="90000"/>
              </a:lnSpc>
              <a:spcBef>
                <a:spcPts val="700"/>
              </a:spcBef>
              <a:buSzPct val="100000"/>
              <a:buFont typeface="Arial"/>
              <a:buChar char="•"/>
              <a:defRPr sz="1700">
                <a:solidFill>
                  <a:srgbClr val="FFFFFF"/>
                </a:solidFill>
              </a:defRPr>
            </a:pPr>
            <a:r>
              <a:rPr lang="fr-CA" dirty="0"/>
              <a:t>Organisez 2 ZAP avec un mentor</a:t>
            </a:r>
            <a:endParaRPr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C09C3D6A-376F-4473-ACE4-CF046DDF949A}"/>
              </a:ext>
            </a:extLst>
          </p:cNvPr>
          <p:cNvSpPr txBox="1"/>
          <p:nvPr/>
        </p:nvSpPr>
        <p:spPr>
          <a:xfrm>
            <a:off x="2427966" y="6337755"/>
            <a:ext cx="7336068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755650">
              <a:lnSpc>
                <a:spcPct val="90000"/>
              </a:lnSpc>
              <a:spcBef>
                <a:spcPts val="700"/>
              </a:spcBef>
              <a:defRPr sz="2400" i="1">
                <a:solidFill>
                  <a:schemeClr val="accent4"/>
                </a:solidFill>
              </a:defRPr>
            </a:lvl1pPr>
          </a:lstStyle>
          <a:p>
            <a:r>
              <a:rPr lang="fr-CA" dirty="0">
                <a:solidFill>
                  <a:srgbClr val="4E7CBA"/>
                </a:solidFill>
              </a:rPr>
              <a:t>ENGAGEZ-VOUS À APPRENDRE!</a:t>
            </a:r>
            <a:endParaRPr dirty="0">
              <a:solidFill>
                <a:srgbClr val="4E7CBA"/>
              </a:solidFill>
            </a:endParaRPr>
          </a:p>
        </p:txBody>
      </p:sp>
      <p:pic>
        <p:nvPicPr>
          <p:cNvPr id="27" name="Picture 19" descr="Picture 19">
            <a:extLst>
              <a:ext uri="{FF2B5EF4-FFF2-40B4-BE49-F238E27FC236}">
                <a16:creationId xmlns:a16="http://schemas.microsoft.com/office/drawing/2014/main" id="{D541F16B-942D-4029-A110-B8478CFEBC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0023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805">
            <a:extLst>
              <a:ext uri="{FF2B5EF4-FFF2-40B4-BE49-F238E27FC236}">
                <a16:creationId xmlns:a16="http://schemas.microsoft.com/office/drawing/2014/main" id="{559641B3-1FE5-4751-8780-C49034C78A6B}"/>
              </a:ext>
            </a:extLst>
          </p:cNvPr>
          <p:cNvSpPr/>
          <p:nvPr/>
        </p:nvSpPr>
        <p:spPr>
          <a:xfrm>
            <a:off x="3868273" y="1703527"/>
            <a:ext cx="4160521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Shape 5802">
            <a:extLst>
              <a:ext uri="{FF2B5EF4-FFF2-40B4-BE49-F238E27FC236}">
                <a16:creationId xmlns:a16="http://schemas.microsoft.com/office/drawing/2014/main" id="{09C88BBB-8FDA-4DA1-AD28-AEA70C752F49}"/>
              </a:ext>
            </a:extLst>
          </p:cNvPr>
          <p:cNvSpPr txBox="1"/>
          <p:nvPr/>
        </p:nvSpPr>
        <p:spPr>
          <a:xfrm>
            <a:off x="733756" y="1994554"/>
            <a:ext cx="10429554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5410"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FAITES UN ZOOM AVEC VOTRE COACH </a:t>
            </a:r>
            <a:r>
              <a:rPr lang="fr-CA" b="1" dirty="0">
                <a:solidFill>
                  <a:srgbClr val="F2672C"/>
                </a:solidFill>
              </a:rPr>
              <a:t>CE SOIR</a:t>
            </a:r>
            <a:r>
              <a:rPr b="1" dirty="0">
                <a:solidFill>
                  <a:srgbClr val="F2672C"/>
                </a:solidFill>
              </a:rPr>
              <a:t>!!</a:t>
            </a:r>
          </a:p>
        </p:txBody>
      </p:sp>
      <p:sp>
        <p:nvSpPr>
          <p:cNvPr id="6" name="Shape 5800">
            <a:extLst>
              <a:ext uri="{FF2B5EF4-FFF2-40B4-BE49-F238E27FC236}">
                <a16:creationId xmlns:a16="http://schemas.microsoft.com/office/drawing/2014/main" id="{3A9A09BA-2AFE-4822-99C7-4BF5561BC607}"/>
              </a:ext>
            </a:extLst>
          </p:cNvPr>
          <p:cNvSpPr txBox="1"/>
          <p:nvPr/>
        </p:nvSpPr>
        <p:spPr>
          <a:xfrm>
            <a:off x="857222" y="3001536"/>
            <a:ext cx="1018262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5410"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ACQUÉREZ VOTRE 1</a:t>
            </a:r>
            <a:r>
              <a:rPr lang="en-US" baseline="30000" dirty="0" err="1"/>
              <a:t>er</a:t>
            </a:r>
            <a:r>
              <a:rPr lang="en-US" dirty="0"/>
              <a:t> S</a:t>
            </a:r>
            <a:r>
              <a:rPr dirty="0"/>
              <a:t>ERVICES </a:t>
            </a:r>
            <a:r>
              <a:rPr lang="fr-CA" dirty="0"/>
              <a:t>et</a:t>
            </a:r>
            <a:r>
              <a:rPr dirty="0"/>
              <a:t> </a:t>
            </a:r>
            <a:r>
              <a:rPr lang="fr-CA" dirty="0"/>
              <a:t>GAGNEZ </a:t>
            </a:r>
            <a:r>
              <a:rPr lang="fr-CA" b="1" dirty="0">
                <a:solidFill>
                  <a:srgbClr val="66C5C6"/>
                </a:solidFill>
              </a:rPr>
              <a:t>CE SOIR</a:t>
            </a:r>
            <a:r>
              <a:rPr b="1" dirty="0">
                <a:solidFill>
                  <a:srgbClr val="66C5C6"/>
                </a:solidFill>
              </a:rPr>
              <a:t>!!</a:t>
            </a:r>
          </a:p>
        </p:txBody>
      </p:sp>
      <p:sp>
        <p:nvSpPr>
          <p:cNvPr id="7" name="Shape 5801">
            <a:extLst>
              <a:ext uri="{FF2B5EF4-FFF2-40B4-BE49-F238E27FC236}">
                <a16:creationId xmlns:a16="http://schemas.microsoft.com/office/drawing/2014/main" id="{63D20621-452E-410A-9BFD-CE2BDC317223}"/>
              </a:ext>
            </a:extLst>
          </p:cNvPr>
          <p:cNvSpPr txBox="1"/>
          <p:nvPr/>
        </p:nvSpPr>
        <p:spPr>
          <a:xfrm>
            <a:off x="970682" y="4016397"/>
            <a:ext cx="995570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95410"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ORGANISEZ VOTRE ZOOM D’AFFAIRES PRIVÉ </a:t>
            </a:r>
            <a:r>
              <a:rPr lang="fr-CA" b="1" dirty="0">
                <a:solidFill>
                  <a:srgbClr val="F2672C"/>
                </a:solidFill>
              </a:rPr>
              <a:t>CE SOIR</a:t>
            </a:r>
            <a:r>
              <a:rPr b="1" dirty="0">
                <a:solidFill>
                  <a:srgbClr val="F2672C"/>
                </a:solidFill>
              </a:rPr>
              <a:t>!!</a:t>
            </a:r>
          </a:p>
        </p:txBody>
      </p:sp>
      <p:sp>
        <p:nvSpPr>
          <p:cNvPr id="8" name="Shape 5805">
            <a:extLst>
              <a:ext uri="{FF2B5EF4-FFF2-40B4-BE49-F238E27FC236}">
                <a16:creationId xmlns:a16="http://schemas.microsoft.com/office/drawing/2014/main" id="{204BACC9-4AF5-416D-A7CE-9A5C6D8E30C2}"/>
              </a:ext>
            </a:extLst>
          </p:cNvPr>
          <p:cNvSpPr/>
          <p:nvPr/>
        </p:nvSpPr>
        <p:spPr>
          <a:xfrm>
            <a:off x="3868273" y="2664155"/>
            <a:ext cx="4160521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Shape 5805">
            <a:extLst>
              <a:ext uri="{FF2B5EF4-FFF2-40B4-BE49-F238E27FC236}">
                <a16:creationId xmlns:a16="http://schemas.microsoft.com/office/drawing/2014/main" id="{A7868EF2-E8B1-4DFF-ABDC-47B0536B7C1E}"/>
              </a:ext>
            </a:extLst>
          </p:cNvPr>
          <p:cNvSpPr/>
          <p:nvPr/>
        </p:nvSpPr>
        <p:spPr>
          <a:xfrm>
            <a:off x="3868273" y="3682898"/>
            <a:ext cx="4160521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Shape 5805">
            <a:extLst>
              <a:ext uri="{FF2B5EF4-FFF2-40B4-BE49-F238E27FC236}">
                <a16:creationId xmlns:a16="http://schemas.microsoft.com/office/drawing/2014/main" id="{38AE32FA-6660-4426-B84E-2898445D3D41}"/>
              </a:ext>
            </a:extLst>
          </p:cNvPr>
          <p:cNvSpPr/>
          <p:nvPr/>
        </p:nvSpPr>
        <p:spPr>
          <a:xfrm>
            <a:off x="3868272" y="5686097"/>
            <a:ext cx="4160523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hape 5800">
            <a:extLst>
              <a:ext uri="{FF2B5EF4-FFF2-40B4-BE49-F238E27FC236}">
                <a16:creationId xmlns:a16="http://schemas.microsoft.com/office/drawing/2014/main" id="{B826C26F-0C92-4C5C-BDAD-79FC1758272A}"/>
              </a:ext>
            </a:extLst>
          </p:cNvPr>
          <p:cNvSpPr txBox="1"/>
          <p:nvPr/>
        </p:nvSpPr>
        <p:spPr>
          <a:xfrm>
            <a:off x="808673" y="4984846"/>
            <a:ext cx="10279720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90820"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COMMENCEZ</a:t>
            </a:r>
            <a:r>
              <a:rPr lang="en-US" dirty="0"/>
              <a:t> </a:t>
            </a:r>
            <a:r>
              <a:rPr lang="fr-CA" dirty="0"/>
              <a:t>À APPRENDRE À INVITER </a:t>
            </a:r>
            <a:r>
              <a:rPr lang="fr-CA" b="1" dirty="0">
                <a:solidFill>
                  <a:srgbClr val="66C5C6"/>
                </a:solidFill>
              </a:rPr>
              <a:t>CE SOIR</a:t>
            </a:r>
            <a:r>
              <a:rPr b="1" dirty="0">
                <a:solidFill>
                  <a:srgbClr val="66C5C6"/>
                </a:solidFill>
              </a:rPr>
              <a:t>!!</a:t>
            </a:r>
          </a:p>
        </p:txBody>
      </p:sp>
      <p:sp>
        <p:nvSpPr>
          <p:cNvPr id="12" name="Shape 5805">
            <a:extLst>
              <a:ext uri="{FF2B5EF4-FFF2-40B4-BE49-F238E27FC236}">
                <a16:creationId xmlns:a16="http://schemas.microsoft.com/office/drawing/2014/main" id="{321AC5E7-43D4-41E5-8D18-81C3BFE0A508}"/>
              </a:ext>
            </a:extLst>
          </p:cNvPr>
          <p:cNvSpPr/>
          <p:nvPr/>
        </p:nvSpPr>
        <p:spPr>
          <a:xfrm>
            <a:off x="3868272" y="4675847"/>
            <a:ext cx="4160523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8C6FC5D-F064-4562-B9FE-A02076FEAF94}"/>
              </a:ext>
            </a:extLst>
          </p:cNvPr>
          <p:cNvSpPr txBox="1"/>
          <p:nvPr/>
        </p:nvSpPr>
        <p:spPr>
          <a:xfrm>
            <a:off x="2685145" y="556287"/>
            <a:ext cx="6526786" cy="79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319783">
              <a:lnSpc>
                <a:spcPct val="120000"/>
              </a:lnSpc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PROCHAINES ÉTAPES</a:t>
            </a:r>
            <a:r>
              <a:rPr dirty="0"/>
              <a:t>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1DC0F9-3E1F-4A24-9256-C6DD6171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9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661FA4F1-D011-4A76-9A63-666D611ADDB3}"/>
              </a:ext>
            </a:extLst>
          </p:cNvPr>
          <p:cNvSpPr/>
          <p:nvPr/>
        </p:nvSpPr>
        <p:spPr>
          <a:xfrm>
            <a:off x="0" y="0"/>
            <a:ext cx="12218899" cy="6885205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chemeClr val="tx1">
                  <a:alpha val="88000"/>
                </a:schemeClr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 dirty="0"/>
          </a:p>
        </p:txBody>
      </p:sp>
      <p:pic>
        <p:nvPicPr>
          <p:cNvPr id="30" name="Picture 29" descr="A picture containing outdoor, sunset, sun, crane&#10;&#10;Description automatically generated">
            <a:extLst>
              <a:ext uri="{FF2B5EF4-FFF2-40B4-BE49-F238E27FC236}">
                <a16:creationId xmlns:a16="http://schemas.microsoft.com/office/drawing/2014/main" id="{E9E3F513-1B4F-41E6-B0B4-31A8FBE2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58" y="1457429"/>
            <a:ext cx="7993792" cy="5424359"/>
          </a:xfrm>
          <a:prstGeom prst="rect">
            <a:avLst/>
          </a:prstGeom>
        </p:spPr>
      </p:pic>
      <p:pic>
        <p:nvPicPr>
          <p:cNvPr id="13" name="Picture 19" descr="Picture 19">
            <a:extLst>
              <a:ext uri="{FF2B5EF4-FFF2-40B4-BE49-F238E27FC236}">
                <a16:creationId xmlns:a16="http://schemas.microsoft.com/office/drawing/2014/main" id="{5660379B-F9D3-4532-97D4-349A425936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Make a Decision…">
            <a:extLst>
              <a:ext uri="{FF2B5EF4-FFF2-40B4-BE49-F238E27FC236}">
                <a16:creationId xmlns:a16="http://schemas.microsoft.com/office/drawing/2014/main" id="{42F1EEE8-10AF-40D4-A902-5E79A77A0D87}"/>
              </a:ext>
            </a:extLst>
          </p:cNvPr>
          <p:cNvSpPr txBox="1"/>
          <p:nvPr/>
        </p:nvSpPr>
        <p:spPr>
          <a:xfrm>
            <a:off x="4552149" y="4062186"/>
            <a:ext cx="5622338" cy="1549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defTabSz="292100">
              <a:defRPr sz="2800" spc="-110">
                <a:solidFill>
                  <a:srgbClr val="FFFFFF"/>
                </a:solidFill>
              </a:defRPr>
            </a:pPr>
            <a:r>
              <a:rPr lang="fr-CA" sz="2400" dirty="0"/>
              <a:t>Courbe d’apprentissage</a:t>
            </a:r>
            <a:endParaRPr sz="2400" dirty="0"/>
          </a:p>
          <a:p>
            <a:pPr defTabSz="292100">
              <a:defRPr sz="2800" spc="-110">
                <a:solidFill>
                  <a:srgbClr val="FFFFFF"/>
                </a:solidFill>
              </a:defRPr>
            </a:pPr>
            <a:r>
              <a:rPr lang="fr-CA" sz="2400" dirty="0"/>
              <a:t>Montagne russe d’émissions</a:t>
            </a:r>
            <a:endParaRPr sz="2400" dirty="0"/>
          </a:p>
          <a:p>
            <a:pPr defTabSz="292100">
              <a:defRPr sz="2800" spc="-110">
                <a:solidFill>
                  <a:srgbClr val="FFFFFF"/>
                </a:solidFill>
              </a:defRPr>
            </a:pPr>
            <a:r>
              <a:rPr lang="fr-CA" sz="2400" dirty="0"/>
              <a:t>PEU IMPORTE, on passe au suivant!</a:t>
            </a:r>
            <a:endParaRPr sz="2400" dirty="0"/>
          </a:p>
          <a:p>
            <a:pPr defTabSz="292100">
              <a:defRPr sz="2800" spc="-110">
                <a:solidFill>
                  <a:srgbClr val="FFFFFF"/>
                </a:solidFill>
              </a:defRPr>
            </a:pPr>
            <a:r>
              <a:rPr lang="fr-CA" sz="2400" dirty="0"/>
              <a:t>Ayez une pensée à long terme</a:t>
            </a:r>
            <a:endParaRPr sz="2400" dirty="0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36F46757-FEEB-46AE-A4A7-FD008D4562BD}"/>
              </a:ext>
            </a:extLst>
          </p:cNvPr>
          <p:cNvSpPr txBox="1"/>
          <p:nvPr/>
        </p:nvSpPr>
        <p:spPr>
          <a:xfrm>
            <a:off x="4239972" y="2750489"/>
            <a:ext cx="4776947" cy="951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292100">
              <a:lnSpc>
                <a:spcPct val="50000"/>
              </a:lnSpc>
              <a:spcBef>
                <a:spcPts val="2100"/>
              </a:spcBef>
              <a:defRPr sz="3600" spc="-11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3600" b="1" spc="-110" dirty="0">
                <a:solidFill>
                  <a:srgbClr val="70CACB"/>
                </a:solidFill>
              </a:rPr>
              <a:t>ADOPT</a:t>
            </a:r>
            <a:r>
              <a:rPr lang="fr-CA" sz="3600" b="1" spc="-110" dirty="0">
                <a:solidFill>
                  <a:srgbClr val="70CACB"/>
                </a:solidFill>
              </a:rPr>
              <a:t>EZ</a:t>
            </a:r>
            <a:endParaRPr sz="3600" b="1" spc="-110" dirty="0">
              <a:solidFill>
                <a:srgbClr val="70CACB"/>
              </a:solidFill>
            </a:endParaRPr>
          </a:p>
          <a:p>
            <a:pPr defTabSz="292100">
              <a:lnSpc>
                <a:spcPct val="50000"/>
              </a:lnSpc>
              <a:spcBef>
                <a:spcPts val="2100"/>
              </a:spcBef>
              <a:defRPr sz="3600" u="sng" spc="-11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UN ESPRIT</a:t>
            </a:r>
            <a:r>
              <a:rPr dirty="0"/>
              <a:t> </a:t>
            </a:r>
            <a:r>
              <a:rPr lang="fr-CA" b="1" i="1" dirty="0"/>
              <a:t>GAGNANT</a:t>
            </a:r>
            <a:endParaRPr dirty="0"/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46AECB75-295A-49A2-95E7-DC3ABC588DA9}"/>
              </a:ext>
            </a:extLst>
          </p:cNvPr>
          <p:cNvSpPr/>
          <p:nvPr/>
        </p:nvSpPr>
        <p:spPr>
          <a:xfrm flipH="1">
            <a:off x="4296259" y="3974403"/>
            <a:ext cx="118287" cy="1795678"/>
          </a:xfrm>
          <a:prstGeom prst="rect">
            <a:avLst/>
          </a:prstGeom>
          <a:solidFill>
            <a:srgbClr val="4E7CBA"/>
          </a:solidFill>
          <a:ln w="19050">
            <a:solidFill>
              <a:schemeClr val="tx1"/>
            </a:solidFill>
            <a:miter lim="400000"/>
          </a:ln>
        </p:spPr>
        <p:txBody>
          <a:bodyPr lIns="45718" tIns="45718" rIns="45718" bIns="45718" anchor="ctr"/>
          <a:lstStyle/>
          <a:p>
            <a:endParaRPr>
              <a:solidFill>
                <a:srgbClr val="4E7CBA"/>
              </a:solidFill>
            </a:endParaRPr>
          </a:p>
        </p:txBody>
      </p:sp>
      <p:sp>
        <p:nvSpPr>
          <p:cNvPr id="27" name="Edification">
            <a:extLst>
              <a:ext uri="{FF2B5EF4-FFF2-40B4-BE49-F238E27FC236}">
                <a16:creationId xmlns:a16="http://schemas.microsoft.com/office/drawing/2014/main" id="{B2587572-A4CB-44DA-A0E4-E4A8B742FC97}"/>
              </a:ext>
            </a:extLst>
          </p:cNvPr>
          <p:cNvSpPr txBox="1"/>
          <p:nvPr/>
        </p:nvSpPr>
        <p:spPr>
          <a:xfrm>
            <a:off x="4218809" y="626001"/>
            <a:ext cx="3826127" cy="1426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6" tIns="35716" rIns="35716" bIns="35716" anchor="ctr">
            <a:spAutoFit/>
          </a:bodyPr>
          <a:lstStyle/>
          <a:p>
            <a:pPr defTabSz="292100"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DÉMARRAGE RAPIDE</a:t>
            </a:r>
            <a:endParaRPr dirty="0"/>
          </a:p>
        </p:txBody>
      </p:sp>
      <p:sp>
        <p:nvSpPr>
          <p:cNvPr id="28" name="Straight Connector 39">
            <a:extLst>
              <a:ext uri="{FF2B5EF4-FFF2-40B4-BE49-F238E27FC236}">
                <a16:creationId xmlns:a16="http://schemas.microsoft.com/office/drawing/2014/main" id="{5301FC50-5A83-45ED-86B0-BBE44C3471DD}"/>
              </a:ext>
            </a:extLst>
          </p:cNvPr>
          <p:cNvSpPr/>
          <p:nvPr/>
        </p:nvSpPr>
        <p:spPr>
          <a:xfrm>
            <a:off x="4296259" y="2102870"/>
            <a:ext cx="2527951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1AE0596-7E7F-4810-B4BB-0E255E351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5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FF75C-C3DF-4E0D-8EEA-02F8B510A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">
            <a:extLst>
              <a:ext uri="{FF2B5EF4-FFF2-40B4-BE49-F238E27FC236}">
                <a16:creationId xmlns:a16="http://schemas.microsoft.com/office/drawing/2014/main" id="{687DDDD1-B5AE-45A9-A63A-2342A452D44F}"/>
              </a:ext>
            </a:extLst>
          </p:cNvPr>
          <p:cNvSpPr/>
          <p:nvPr/>
        </p:nvSpPr>
        <p:spPr>
          <a:xfrm>
            <a:off x="-11864" y="5688"/>
            <a:ext cx="12203864" cy="6852312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21000"/>
                </a:schemeClr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11292" name="Rectangle"/>
          <p:cNvSpPr/>
          <p:nvPr/>
        </p:nvSpPr>
        <p:spPr>
          <a:xfrm>
            <a:off x="4691084" y="4706111"/>
            <a:ext cx="6288039" cy="1681567"/>
          </a:xfrm>
          <a:prstGeom prst="rect">
            <a:avLst/>
          </a:prstGeom>
          <a:gradFill>
            <a:gsLst>
              <a:gs pos="0">
                <a:srgbClr val="0E2B53"/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11293" name="Text Box 4"/>
          <p:cNvSpPr txBox="1"/>
          <p:nvPr/>
        </p:nvSpPr>
        <p:spPr>
          <a:xfrm>
            <a:off x="5339093" y="1238760"/>
            <a:ext cx="5947649" cy="4915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784" tIns="44784" rIns="44784" bIns="44784">
            <a:spAutoFit/>
          </a:bodyPr>
          <a:lstStyle/>
          <a:p>
            <a:pPr marL="200819" indent="-200819" defTabSz="295275">
              <a:lnSpc>
                <a:spcPct val="120000"/>
              </a:lnSpc>
              <a:spcBef>
                <a:spcPts val="100"/>
              </a:spcBef>
              <a:defRPr sz="2400" b="1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</a:t>
            </a:r>
            <a:r>
              <a:rPr lang="fr-CA" dirty="0"/>
              <a:t>OÛ</a:t>
            </a:r>
            <a:r>
              <a:rPr dirty="0"/>
              <a:t>T: </a:t>
            </a:r>
            <a:r>
              <a:rPr sz="2200" dirty="0">
                <a:solidFill>
                  <a:srgbClr val="0E2B53"/>
                </a:solidFill>
              </a:rPr>
              <a:t>199</a:t>
            </a:r>
            <a:r>
              <a:rPr lang="fr-CA" sz="2200" dirty="0">
                <a:solidFill>
                  <a:srgbClr val="0E2B53"/>
                </a:solidFill>
              </a:rPr>
              <a:t> $</a:t>
            </a:r>
            <a:r>
              <a:rPr sz="2200" dirty="0">
                <a:solidFill>
                  <a:srgbClr val="0E2B53"/>
                </a:solidFill>
              </a:rPr>
              <a:t> + 25</a:t>
            </a:r>
            <a:r>
              <a:rPr lang="fr-CA" sz="2200" dirty="0">
                <a:solidFill>
                  <a:srgbClr val="0E2B53"/>
                </a:solidFill>
              </a:rPr>
              <a:t> $</a:t>
            </a:r>
            <a:r>
              <a:rPr sz="2200" dirty="0">
                <a:solidFill>
                  <a:srgbClr val="0E2B53"/>
                </a:solidFill>
              </a:rPr>
              <a:t> </a:t>
            </a:r>
            <a:r>
              <a:rPr lang="fr-CA" sz="2000" b="0" dirty="0"/>
              <a:t>Frais mensuels de soutien</a:t>
            </a:r>
            <a:endParaRPr sz="2000" dirty="0"/>
          </a:p>
          <a:p>
            <a:pPr marL="200819" indent="-200819" defTabSz="295275">
              <a:spcBef>
                <a:spcPts val="100"/>
              </a:spcBef>
              <a:defRPr sz="22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Premier paiement </a:t>
            </a:r>
            <a:r>
              <a:rPr dirty="0"/>
              <a:t>= </a:t>
            </a:r>
            <a:r>
              <a:rPr b="1" dirty="0"/>
              <a:t>224</a:t>
            </a:r>
            <a:r>
              <a:rPr lang="fr-CA" b="1" dirty="0"/>
              <a:t> $</a:t>
            </a:r>
            <a:endParaRPr dirty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00819" indent="-200819" defTabSz="295275">
              <a:lnSpc>
                <a:spcPct val="120000"/>
              </a:lnSpc>
              <a:spcBef>
                <a:spcPts val="100"/>
              </a:spcBef>
              <a:defRPr>
                <a:solidFill>
                  <a:srgbClr val="0E2B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00819" indent="-200819" defTabSz="295275">
              <a:lnSpc>
                <a:spcPct val="120000"/>
              </a:lnSpc>
              <a:spcBef>
                <a:spcPts val="100"/>
              </a:spcBef>
              <a:defRPr sz="2400" b="1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ACN </a:t>
            </a:r>
            <a:r>
              <a:rPr lang="fr-CA" dirty="0"/>
              <a:t>FOURNIT </a:t>
            </a:r>
            <a:r>
              <a:rPr dirty="0"/>
              <a:t>:</a:t>
            </a:r>
          </a:p>
          <a:p>
            <a:pPr marL="200819" indent="-200819" defTabSz="295275">
              <a:buSzPct val="100000"/>
              <a:buChar char="•"/>
              <a:defRPr sz="17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Boutique en ligne personnalisée</a:t>
            </a:r>
            <a:endParaRPr dirty="0"/>
          </a:p>
          <a:p>
            <a:pPr defTabSz="295275">
              <a:defRPr sz="17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</a:t>
            </a:r>
            <a:r>
              <a:rPr lang="fr-CA" b="1" dirty="0" err="1"/>
              <a:t>votrenom</a:t>
            </a:r>
            <a:r>
              <a:rPr b="1" dirty="0"/>
              <a:t>.acnibo.com</a:t>
            </a:r>
          </a:p>
          <a:p>
            <a:pPr marL="200819" indent="-200819" defTabSz="295275">
              <a:spcBef>
                <a:spcPts val="700"/>
              </a:spcBef>
              <a:buSzPct val="100000"/>
              <a:buChar char="•"/>
              <a:defRPr sz="17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Suivis et rapports d’entreprise complets</a:t>
            </a:r>
            <a:endParaRPr dirty="0"/>
          </a:p>
          <a:p>
            <a:pPr marL="200819" indent="-200819" defTabSz="295275">
              <a:spcBef>
                <a:spcPts val="700"/>
              </a:spcBef>
              <a:buSzPct val="100000"/>
              <a:buChar char="•"/>
              <a:defRPr sz="17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Service à la clientèle et soutien</a:t>
            </a:r>
            <a:endParaRPr dirty="0"/>
          </a:p>
          <a:p>
            <a:pPr marL="200819" indent="-200819" defTabSz="295275">
              <a:spcBef>
                <a:spcPts val="700"/>
              </a:spcBef>
              <a:buSzPct val="100000"/>
              <a:buChar char="•"/>
              <a:defRPr sz="17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Bureau virtuel du PEI et outils de marketing</a:t>
            </a:r>
            <a:endParaRPr dirty="0"/>
          </a:p>
          <a:p>
            <a:pPr marL="200819" indent="-200819" defTabSz="295275">
              <a:spcBef>
                <a:spcPts val="700"/>
              </a:spcBef>
              <a:buSzPct val="100000"/>
              <a:buChar char="•"/>
              <a:defRPr sz="2200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defTabSz="295275">
              <a:spcBef>
                <a:spcPts val="700"/>
              </a:spcBef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Suivez</a:t>
            </a:r>
            <a:r>
              <a:rPr dirty="0"/>
              <a:t> ACN </a:t>
            </a:r>
            <a:r>
              <a:rPr lang="fr-CA" dirty="0"/>
              <a:t>sur les médias sociaux</a:t>
            </a:r>
            <a:endParaRPr sz="2200" dirty="0"/>
          </a:p>
          <a:p>
            <a:pPr defTabSz="295275">
              <a:spcBef>
                <a:spcPts val="700"/>
              </a:spcBef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   </a:t>
            </a:r>
            <a:r>
              <a:rPr lang="fr-CA" dirty="0"/>
              <a:t>Abonnez-vous</a:t>
            </a:r>
            <a:endParaRPr sz="2200" dirty="0"/>
          </a:p>
          <a:p>
            <a:pPr defTabSz="295275">
              <a:spcBef>
                <a:spcPts val="700"/>
              </a:spcBef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   </a:t>
            </a:r>
            <a:r>
              <a:rPr lang="fr-CA" dirty="0"/>
              <a:t>Suivez le document Lancez votre entreprise</a:t>
            </a:r>
            <a:endParaRPr dirty="0"/>
          </a:p>
        </p:txBody>
      </p:sp>
      <p:sp>
        <p:nvSpPr>
          <p:cNvPr id="11295" name="Getting Started &amp;…"/>
          <p:cNvSpPr txBox="1"/>
          <p:nvPr/>
        </p:nvSpPr>
        <p:spPr>
          <a:xfrm>
            <a:off x="670057" y="626924"/>
            <a:ext cx="2344448" cy="228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6" tIns="35716" rIns="35716" bIns="35716" anchor="ctr">
            <a:spAutoFit/>
          </a:bodyPr>
          <a:lstStyle/>
          <a:p>
            <a:pPr defTabSz="412750">
              <a:lnSpc>
                <a:spcPct val="90000"/>
              </a:lnSpc>
              <a:defRPr sz="4000" spc="-241">
                <a:solidFill>
                  <a:srgbClr val="66C5C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 dirty="0">
                <a:solidFill>
                  <a:srgbClr val="4E7CBA"/>
                </a:solidFill>
                <a:latin typeface="+mj-lt"/>
              </a:rPr>
              <a:t>#</a:t>
            </a:r>
            <a:r>
              <a:rPr lang="en-US" dirty="0"/>
              <a:t> </a:t>
            </a:r>
            <a:r>
              <a:rPr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</a:t>
            </a:r>
            <a:endParaRPr sz="7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defTabSz="412750">
              <a:lnSpc>
                <a:spcPct val="90000"/>
              </a:lnSpc>
              <a:defRPr sz="4000" spc="-24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DEVENIR UN </a:t>
            </a:r>
            <a:r>
              <a:rPr lang="fr-CA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PEI d’ACN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296" name="make a decision"/>
          <p:cNvSpPr txBox="1"/>
          <p:nvPr/>
        </p:nvSpPr>
        <p:spPr>
          <a:xfrm>
            <a:off x="-1025154" y="5890788"/>
            <a:ext cx="6736847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292100">
              <a:defRPr sz="2800" b="1">
                <a:solidFill>
                  <a:srgbClr val="66C5C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sz="2500" dirty="0">
                <a:solidFill>
                  <a:schemeClr val="tx1"/>
                </a:solidFill>
              </a:rPr>
              <a:t>PRENEZ UNE DÉCISION</a:t>
            </a:r>
            <a:endParaRPr sz="2500" dirty="0">
              <a:solidFill>
                <a:schemeClr val="tx1"/>
              </a:solidFill>
            </a:endParaRPr>
          </a:p>
        </p:txBody>
      </p:sp>
      <p:pic>
        <p:nvPicPr>
          <p:cNvPr id="1129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93" y="5379413"/>
            <a:ext cx="333419" cy="32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8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93" y="5767539"/>
            <a:ext cx="333419" cy="32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097" y="5303156"/>
            <a:ext cx="1329537" cy="49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0" name="Picture 19" descr="Picture 19"/>
          <p:cNvPicPr>
            <a:picLocks noChangeAspect="1"/>
          </p:cNvPicPr>
          <p:nvPr/>
        </p:nvPicPr>
        <p:blipFill>
          <a:blip r:embed="rId5">
            <a:alphaModFix amt="5000"/>
          </a:blip>
          <a:stretch>
            <a:fillRect/>
          </a:stretch>
        </p:blipFill>
        <p:spPr>
          <a:xfrm>
            <a:off x="7249782" y="2231597"/>
            <a:ext cx="4759991" cy="1792725"/>
          </a:xfrm>
          <a:prstGeom prst="rect">
            <a:avLst/>
          </a:prstGeom>
          <a:ln w="12700">
            <a:miter lim="400000"/>
          </a:ln>
        </p:spPr>
      </p:pic>
      <p:sp>
        <p:nvSpPr>
          <p:cNvPr id="11301" name="Rectangle 24"/>
          <p:cNvSpPr txBox="1"/>
          <p:nvPr/>
        </p:nvSpPr>
        <p:spPr>
          <a:xfrm>
            <a:off x="4616062" y="67939"/>
            <a:ext cx="536602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200" b="1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sz="3600" dirty="0"/>
              <a:t>OBTENEZ </a:t>
            </a:r>
            <a:r>
              <a:rPr lang="fr-CA" sz="3600" dirty="0">
                <a:solidFill>
                  <a:srgbClr val="4E7CBA"/>
                </a:solidFill>
              </a:rPr>
              <a:t>VOTRE</a:t>
            </a:r>
            <a:r>
              <a:rPr lang="fr-CA" sz="3600" dirty="0"/>
              <a:t> </a:t>
            </a:r>
            <a:r>
              <a:rPr lang="fr-CA" sz="3600" dirty="0">
                <a:solidFill>
                  <a:srgbClr val="4E7CBA"/>
                </a:solidFill>
              </a:rPr>
              <a:t>NUMÉRO</a:t>
            </a:r>
            <a:r>
              <a:rPr lang="fr-CA" sz="3600" dirty="0"/>
              <a:t> DE PEI</a:t>
            </a:r>
            <a:endParaRPr sz="3600" dirty="0"/>
          </a:p>
        </p:txBody>
      </p:sp>
      <p:sp>
        <p:nvSpPr>
          <p:cNvPr id="11302" name="Straight Connector 25"/>
          <p:cNvSpPr/>
          <p:nvPr/>
        </p:nvSpPr>
        <p:spPr>
          <a:xfrm>
            <a:off x="4665120" y="1207239"/>
            <a:ext cx="6366547" cy="3152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03" name="Pentagon 22"/>
          <p:cNvSpPr/>
          <p:nvPr/>
        </p:nvSpPr>
        <p:spPr>
          <a:xfrm>
            <a:off x="4688188" y="1329554"/>
            <a:ext cx="353505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288" y="0"/>
                </a:lnTo>
                <a:lnTo>
                  <a:pt x="21600" y="10800"/>
                </a:lnTo>
                <a:lnTo>
                  <a:pt x="12288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1304" name="Pentagon 32"/>
          <p:cNvSpPr/>
          <p:nvPr/>
        </p:nvSpPr>
        <p:spPr>
          <a:xfrm>
            <a:off x="4697091" y="2505637"/>
            <a:ext cx="353506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288" y="0"/>
                </a:lnTo>
                <a:lnTo>
                  <a:pt x="21600" y="10800"/>
                </a:lnTo>
                <a:lnTo>
                  <a:pt x="12288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0BA3C7-13BD-4383-8E6C-F6DD6C502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6" y="2505637"/>
            <a:ext cx="3474064" cy="3474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C7228-50AF-475A-90BC-E9B91A34F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083" y="100169"/>
            <a:ext cx="1979405" cy="9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065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>
            <a:extLst>
              <a:ext uri="{FF2B5EF4-FFF2-40B4-BE49-F238E27FC236}">
                <a16:creationId xmlns:a16="http://schemas.microsoft.com/office/drawing/2014/main" id="{722FCB48-DE75-4F17-B76D-A6265EBF8B7A}"/>
              </a:ext>
            </a:extLst>
          </p:cNvPr>
          <p:cNvSpPr txBox="1"/>
          <p:nvPr/>
        </p:nvSpPr>
        <p:spPr>
          <a:xfrm>
            <a:off x="3731648" y="841228"/>
            <a:ext cx="6263748" cy="384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  3 services = </a:t>
            </a:r>
            <a:r>
              <a:rPr lang="fr-CA" b="1" dirty="0"/>
              <a:t>75 </a:t>
            </a:r>
            <a:r>
              <a:rPr lang="fr-CA" sz="4400" b="1" dirty="0"/>
              <a:t>$</a:t>
            </a:r>
            <a:endParaRPr lang="fr-CA" sz="4400" dirty="0"/>
          </a:p>
          <a:p>
            <a:pPr algn="ctr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 </a:t>
            </a:r>
            <a:r>
              <a:rPr lang="fr-CA" i="1" dirty="0">
                <a:solidFill>
                  <a:srgbClr val="F5EC00"/>
                </a:solidFill>
              </a:rPr>
              <a:t> </a:t>
            </a:r>
            <a:r>
              <a:rPr lang="fr-CA" b="1" u="sng" dirty="0">
                <a:solidFill>
                  <a:srgbClr val="4E7CBA"/>
                </a:solidFill>
              </a:rPr>
              <a:t>5 services = 200 $</a:t>
            </a:r>
            <a:endParaRPr lang="fr-CA" b="1" dirty="0">
              <a:solidFill>
                <a:srgbClr val="4E7CBA"/>
              </a:solidFill>
            </a:endParaRPr>
          </a:p>
          <a:p>
            <a:pPr algn="ctr" defTabSz="457200">
              <a:defRPr sz="4000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fr-CA" b="1" dirty="0">
              <a:solidFill>
                <a:schemeClr val="accent4"/>
              </a:solidFill>
            </a:endParaRPr>
          </a:p>
          <a:p>
            <a:pPr algn="ctr" defTabSz="457200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lang="fr-CA" b="1" dirty="0">
              <a:solidFill>
                <a:schemeClr val="accent4"/>
              </a:solidFill>
            </a:endParaRPr>
          </a:p>
          <a:p>
            <a:pPr algn="ctr" defTabSz="457200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8 services = </a:t>
            </a:r>
            <a:r>
              <a:rPr lang="fr-CA" b="1" dirty="0"/>
              <a:t>400 $</a:t>
            </a:r>
            <a:endParaRPr lang="fr-CA" sz="4400" dirty="0">
              <a:latin typeface="Myriad Pro"/>
              <a:ea typeface="Myriad Pro"/>
              <a:cs typeface="Myriad Pro"/>
              <a:sym typeface="Myriad Pro"/>
            </a:endParaRPr>
          </a:p>
          <a:p>
            <a:pPr algn="ctr"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11 services = </a:t>
            </a:r>
            <a:r>
              <a:rPr lang="fr-CA" b="1" dirty="0"/>
              <a:t>600 $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5593D-8ACB-47D6-99B5-A98BD309BA5D}"/>
              </a:ext>
            </a:extLst>
          </p:cNvPr>
          <p:cNvSpPr txBox="1"/>
          <p:nvPr/>
        </p:nvSpPr>
        <p:spPr>
          <a:xfrm>
            <a:off x="4745305" y="6080111"/>
            <a:ext cx="4339805" cy="61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pPr algn="l"/>
            <a:r>
              <a:rPr lang="fr-CA" dirty="0"/>
              <a:t>Reportez-vous au Plan de rémunération d’ACN pour les détails complets.</a:t>
            </a:r>
          </a:p>
        </p:txBody>
      </p:sp>
      <p:sp>
        <p:nvSpPr>
          <p:cNvPr id="6" name="Getting Started &amp;…">
            <a:extLst>
              <a:ext uri="{FF2B5EF4-FFF2-40B4-BE49-F238E27FC236}">
                <a16:creationId xmlns:a16="http://schemas.microsoft.com/office/drawing/2014/main" id="{3FF077CC-11A3-4C8F-BEF1-D9EB1048E4F6}"/>
              </a:ext>
            </a:extLst>
          </p:cNvPr>
          <p:cNvSpPr txBox="1"/>
          <p:nvPr/>
        </p:nvSpPr>
        <p:spPr>
          <a:xfrm>
            <a:off x="518796" y="620206"/>
            <a:ext cx="3146511" cy="3119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defTabSz="412750">
              <a:lnSpc>
                <a:spcPct val="90000"/>
              </a:lnSpc>
              <a:defRPr sz="4000">
                <a:solidFill>
                  <a:srgbClr val="66C5C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b="1" dirty="0">
                <a:solidFill>
                  <a:schemeClr val="bg1"/>
                </a:solidFill>
                <a:latin typeface="+mj-lt"/>
              </a:rPr>
              <a:t>#</a:t>
            </a:r>
            <a:r>
              <a:rPr lang="fr-CA" b="1" dirty="0">
                <a:latin typeface="+mj-lt"/>
              </a:rPr>
              <a:t> </a:t>
            </a:r>
            <a:r>
              <a:rPr lang="fr-CA" b="1" dirty="0">
                <a:solidFill>
                  <a:srgbClr val="4E7CBA"/>
                </a:solidFill>
                <a:latin typeface="+mj-lt"/>
              </a:rPr>
              <a:t>2</a:t>
            </a:r>
            <a:endParaRPr lang="fr-CA" sz="7400" b="1" spc="-241" dirty="0">
              <a:solidFill>
                <a:srgbClr val="4E7CBA"/>
              </a:solidFill>
              <a:latin typeface="+mj-lt"/>
            </a:endParaRPr>
          </a:p>
          <a:p>
            <a:pPr defTabSz="412750">
              <a:lnSpc>
                <a:spcPct val="90000"/>
              </a:lnSpc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dirty="0"/>
              <a:t>DEVENIR CUSTOMER QUALIFIED (CQ)</a:t>
            </a:r>
            <a:endParaRPr lang="fr-CA" sz="7400" spc="-241" dirty="0"/>
          </a:p>
          <a:p>
            <a:pPr defTabSz="412750">
              <a:lnSpc>
                <a:spcPct val="90000"/>
              </a:lnSpc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dirty="0"/>
              <a:t>ACQUÉRIR VOS  </a:t>
            </a:r>
            <a:r>
              <a:rPr lang="fr-CA" b="1" dirty="0">
                <a:solidFill>
                  <a:srgbClr val="4E7CBA"/>
                </a:solidFill>
                <a:latin typeface="+mj-lt"/>
              </a:rPr>
              <a:t>5 PREMIERS SERVICES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37C8C9D-FE91-4C1A-937D-9F7BFA3C5D29}"/>
              </a:ext>
            </a:extLst>
          </p:cNvPr>
          <p:cNvSpPr/>
          <p:nvPr/>
        </p:nvSpPr>
        <p:spPr>
          <a:xfrm>
            <a:off x="4873062" y="2296520"/>
            <a:ext cx="4195407" cy="950986"/>
          </a:xfrm>
          <a:prstGeom prst="rect">
            <a:avLst/>
          </a:prstGeom>
          <a:solidFill>
            <a:srgbClr val="4E7CBA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endParaRPr lang="fr-CA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CEBF50-91F0-407A-A98A-EBA2D9456B9E}"/>
              </a:ext>
            </a:extLst>
          </p:cNvPr>
          <p:cNvSpPr txBox="1"/>
          <p:nvPr/>
        </p:nvSpPr>
        <p:spPr>
          <a:xfrm>
            <a:off x="3945114" y="2276058"/>
            <a:ext cx="600456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/>
              <a:t>Plus 200 $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55AF107-A977-47CD-8F26-C8D6552A02EE}"/>
              </a:ext>
            </a:extLst>
          </p:cNvPr>
          <p:cNvSpPr txBox="1"/>
          <p:nvPr/>
        </p:nvSpPr>
        <p:spPr>
          <a:xfrm>
            <a:off x="4873062" y="2867858"/>
            <a:ext cx="421204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/>
              <a:t>Pour chaque 3 services additionnels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947C5-4318-45B8-8378-725269BA7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3DFC05-3D19-432B-8E1B-4A5EC6D9B6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20" y="3500759"/>
            <a:ext cx="3044270" cy="3044270"/>
          </a:xfrm>
          <a:prstGeom prst="rect">
            <a:avLst/>
          </a:prstGeom>
        </p:spPr>
      </p:pic>
      <p:pic>
        <p:nvPicPr>
          <p:cNvPr id="12" name="Picture 19" descr="Picture 19">
            <a:extLst>
              <a:ext uri="{FF2B5EF4-FFF2-40B4-BE49-F238E27FC236}">
                <a16:creationId xmlns:a16="http://schemas.microsoft.com/office/drawing/2014/main" id="{568B03BF-D843-47F0-84F5-6454F10E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188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E80CAB7-59A6-4FCF-935C-572FD61AE648}"/>
              </a:ext>
            </a:extLst>
          </p:cNvPr>
          <p:cNvSpPr/>
          <p:nvPr/>
        </p:nvSpPr>
        <p:spPr>
          <a:xfrm>
            <a:off x="-11865" y="2824030"/>
            <a:ext cx="12203864" cy="4028282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58F31E9-8B29-48BE-9889-BF5BAD2C06F0}"/>
              </a:ext>
            </a:extLst>
          </p:cNvPr>
          <p:cNvGrpSpPr/>
          <p:nvPr/>
        </p:nvGrpSpPr>
        <p:grpSpPr>
          <a:xfrm>
            <a:off x="212775" y="3517195"/>
            <a:ext cx="2755018" cy="2490751"/>
            <a:chOff x="-120734" y="0"/>
            <a:chExt cx="2755017" cy="2490750"/>
          </a:xfrm>
          <a:solidFill>
            <a:srgbClr val="4180CC">
              <a:alpha val="50000"/>
            </a:srgbClr>
          </a:solidFill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EEC7654C-9313-4758-8B6D-013143EF61E6}"/>
                </a:ext>
              </a:extLst>
            </p:cNvPr>
            <p:cNvSpPr/>
            <p:nvPr/>
          </p:nvSpPr>
          <p:spPr>
            <a:xfrm>
              <a:off x="0" y="0"/>
              <a:ext cx="2490750" cy="2490750"/>
            </a:xfrm>
            <a:prstGeom prst="ellipse">
              <a:avLst/>
            </a:prstGeom>
            <a:grpFill/>
            <a:ln w="3175" cap="flat">
              <a:noFill/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20000"/>
                </a:lnSpc>
                <a:spcBef>
                  <a:spcPts val="1100"/>
                </a:spcBef>
                <a:defRPr sz="3400" b="1" cap="all">
                  <a:solidFill>
                    <a:srgbClr val="F1F1F1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dirty="0"/>
            </a:p>
          </p:txBody>
        </p:sp>
        <p:sp>
          <p:nvSpPr>
            <p:cNvPr id="5" name="YOURSELF">
              <a:extLst>
                <a:ext uri="{FF2B5EF4-FFF2-40B4-BE49-F238E27FC236}">
                  <a16:creationId xmlns:a16="http://schemas.microsoft.com/office/drawing/2014/main" id="{F492487A-BB19-493D-BEBF-A6FF0D2F4882}"/>
                </a:ext>
              </a:extLst>
            </p:cNvPr>
            <p:cNvSpPr txBox="1"/>
            <p:nvPr/>
          </p:nvSpPr>
          <p:spPr>
            <a:xfrm>
              <a:off x="-120734" y="1304638"/>
              <a:ext cx="2755017" cy="189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 defTabSz="410764">
                <a:lnSpc>
                  <a:spcPct val="20000"/>
                </a:lnSpc>
                <a:spcBef>
                  <a:spcPts val="1100"/>
                </a:spcBef>
                <a:defRPr sz="23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fr-CA" dirty="0">
                  <a:solidFill>
                    <a:schemeClr val="bg1"/>
                  </a:solidFill>
                  <a:latin typeface="+mj-lt"/>
                </a:rPr>
                <a:t>VOUS-MÊME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3482D0EF-EF47-411A-A9E1-364165E14F99}"/>
              </a:ext>
            </a:extLst>
          </p:cNvPr>
          <p:cNvGrpSpPr/>
          <p:nvPr/>
        </p:nvGrpSpPr>
        <p:grpSpPr>
          <a:xfrm>
            <a:off x="3360257" y="3517193"/>
            <a:ext cx="2490755" cy="2490755"/>
            <a:chOff x="-1" y="-1"/>
            <a:chExt cx="2490754" cy="2490754"/>
          </a:xfrm>
          <a:solidFill>
            <a:srgbClr val="4180CC">
              <a:alpha val="40000"/>
            </a:srgbClr>
          </a:solidFill>
        </p:grpSpPr>
        <p:sp>
          <p:nvSpPr>
            <p:cNvPr id="7" name="Group">
              <a:extLst>
                <a:ext uri="{FF2B5EF4-FFF2-40B4-BE49-F238E27FC236}">
                  <a16:creationId xmlns:a16="http://schemas.microsoft.com/office/drawing/2014/main" id="{ACD1239A-0134-44BB-B457-285ACEE7D158}"/>
                </a:ext>
              </a:extLst>
            </p:cNvPr>
            <p:cNvSpPr/>
            <p:nvPr/>
          </p:nvSpPr>
          <p:spPr>
            <a:xfrm>
              <a:off x="-1" y="-1"/>
              <a:ext cx="2490754" cy="2490754"/>
            </a:xfrm>
            <a:prstGeom prst="ellipse">
              <a:avLst/>
            </a:prstGeom>
            <a:grpFill/>
            <a:ln w="3175" cap="flat">
              <a:noFill/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80000"/>
                </a:lnSpc>
                <a:spcBef>
                  <a:spcPts val="1100"/>
                </a:spcBef>
                <a:defRPr sz="2800" b="1" cap="all">
                  <a:solidFill>
                    <a:srgbClr val="F1F1F1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8" name="Prospects  who do not become  IBOS…">
              <a:extLst>
                <a:ext uri="{FF2B5EF4-FFF2-40B4-BE49-F238E27FC236}">
                  <a16:creationId xmlns:a16="http://schemas.microsoft.com/office/drawing/2014/main" id="{B28B3DD2-C0EA-4B81-A4AB-FF817B18391E}"/>
                </a:ext>
              </a:extLst>
            </p:cNvPr>
            <p:cNvSpPr txBox="1"/>
            <p:nvPr/>
          </p:nvSpPr>
          <p:spPr>
            <a:xfrm>
              <a:off x="151222" y="879474"/>
              <a:ext cx="2209978" cy="974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0764">
                <a:spcBef>
                  <a:spcPts val="1100"/>
                </a:spcBef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FR" sz="2000" dirty="0" err="1">
                  <a:solidFill>
                    <a:schemeClr val="bg1"/>
                  </a:solidFill>
                  <a:latin typeface="+mj-lt"/>
                </a:rPr>
                <a:t>ProspectS</a:t>
              </a:r>
              <a:r>
                <a:rPr lang="fr-FR" sz="2000" dirty="0">
                  <a:solidFill>
                    <a:schemeClr val="bg1"/>
                  </a:solidFill>
                  <a:latin typeface="+mj-lt"/>
                </a:rPr>
                <a:t> QUI NE DEVIENNENT PAS PEI</a:t>
              </a:r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89684E4F-A669-4BFC-B7B8-6C41E4B0E22B}"/>
              </a:ext>
            </a:extLst>
          </p:cNvPr>
          <p:cNvGrpSpPr/>
          <p:nvPr/>
        </p:nvGrpSpPr>
        <p:grpSpPr>
          <a:xfrm>
            <a:off x="9429004" y="3531817"/>
            <a:ext cx="2490755" cy="2490755"/>
            <a:chOff x="-1" y="-1"/>
            <a:chExt cx="2490754" cy="2490754"/>
          </a:xfrm>
          <a:solidFill>
            <a:srgbClr val="4180CC">
              <a:alpha val="50000"/>
            </a:srgbClr>
          </a:solidFill>
        </p:grpSpPr>
        <p:sp>
          <p:nvSpPr>
            <p:cNvPr id="10" name="Group">
              <a:extLst>
                <a:ext uri="{FF2B5EF4-FFF2-40B4-BE49-F238E27FC236}">
                  <a16:creationId xmlns:a16="http://schemas.microsoft.com/office/drawing/2014/main" id="{564F49EA-B014-45A4-ACBD-A6042261BD13}"/>
                </a:ext>
              </a:extLst>
            </p:cNvPr>
            <p:cNvSpPr/>
            <p:nvPr/>
          </p:nvSpPr>
          <p:spPr>
            <a:xfrm>
              <a:off x="-1" y="-1"/>
              <a:ext cx="2490754" cy="2490754"/>
            </a:xfrm>
            <a:prstGeom prst="ellipse">
              <a:avLst/>
            </a:prstGeom>
            <a:grpFill/>
            <a:ln w="3175" cap="flat">
              <a:noFill/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80000"/>
                </a:lnSpc>
                <a:spcBef>
                  <a:spcPts val="1100"/>
                </a:spcBef>
                <a:defRPr sz="2800" b="1" cap="all">
                  <a:solidFill>
                    <a:srgbClr val="F1F1F1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1" name="Everyone Else   (Warm Market, especially those you do business with  and referrals)">
              <a:extLst>
                <a:ext uri="{FF2B5EF4-FFF2-40B4-BE49-F238E27FC236}">
                  <a16:creationId xmlns:a16="http://schemas.microsoft.com/office/drawing/2014/main" id="{4F782252-C475-4D9B-9205-CB13FF04BBE7}"/>
                </a:ext>
              </a:extLst>
            </p:cNvPr>
            <p:cNvSpPr txBox="1"/>
            <p:nvPr/>
          </p:nvSpPr>
          <p:spPr>
            <a:xfrm>
              <a:off x="140385" y="381745"/>
              <a:ext cx="2209978" cy="165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0764"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sz="2000" dirty="0">
                  <a:solidFill>
                    <a:schemeClr val="bg1"/>
                  </a:solidFill>
                  <a:latin typeface="+mj-lt"/>
                </a:rPr>
                <a:t>LE RESTE DES GENS</a:t>
              </a:r>
              <a:br>
                <a:rPr dirty="0">
                  <a:solidFill>
                    <a:schemeClr val="bg1"/>
                  </a:solidFill>
                </a:rPr>
              </a:br>
              <a:r>
                <a:rPr lang="fr-FR" sz="1600" i="1" dirty="0">
                  <a:solidFill>
                    <a:schemeClr val="bg1"/>
                  </a:solidFill>
                  <a:latin typeface="+mj-lt"/>
                  <a:sym typeface="Helvetica"/>
                </a:rPr>
                <a:t>(marché de sollicitation directe et références)</a:t>
              </a:r>
              <a:endParaRPr cap="all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" name="Marc Isaac…">
            <a:extLst>
              <a:ext uri="{FF2B5EF4-FFF2-40B4-BE49-F238E27FC236}">
                <a16:creationId xmlns:a16="http://schemas.microsoft.com/office/drawing/2014/main" id="{911ECE2E-9F80-43CC-977E-98B518C0308D}"/>
              </a:ext>
            </a:extLst>
          </p:cNvPr>
          <p:cNvSpPr txBox="1"/>
          <p:nvPr/>
        </p:nvSpPr>
        <p:spPr>
          <a:xfrm>
            <a:off x="961960" y="6157822"/>
            <a:ext cx="9778104" cy="424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6" tIns="35716" rIns="35716" bIns="35716">
            <a:spAutoFit/>
          </a:bodyPr>
          <a:lstStyle/>
          <a:p>
            <a:pPr algn="ctr" defTabSz="410764">
              <a:lnSpc>
                <a:spcPct val="70000"/>
              </a:lnSpc>
              <a:spcBef>
                <a:spcPts val="1100"/>
              </a:spcBef>
              <a:defRPr sz="3200" b="1" i="1">
                <a:solidFill>
                  <a:srgbClr val="66C5C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>
                <a:latin typeface="+mj-lt"/>
              </a:rPr>
              <a:t>ASTUCE : </a:t>
            </a:r>
            <a:r>
              <a:rPr lang="fr-FR" dirty="0">
                <a:solidFill>
                  <a:srgbClr val="FFFFFF"/>
                </a:solidFill>
                <a:latin typeface="+mj-lt"/>
              </a:rPr>
              <a:t>faveur, pourquoi, aide, chercher</a:t>
            </a:r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798ECFBC-2A2B-41D1-BF77-9E6215A58FC3}"/>
              </a:ext>
            </a:extLst>
          </p:cNvPr>
          <p:cNvGrpSpPr/>
          <p:nvPr/>
        </p:nvGrpSpPr>
        <p:grpSpPr>
          <a:xfrm>
            <a:off x="6387009" y="3531817"/>
            <a:ext cx="2490755" cy="2490755"/>
            <a:chOff x="-1" y="-1"/>
            <a:chExt cx="2490754" cy="2490754"/>
          </a:xfrm>
          <a:solidFill>
            <a:srgbClr val="4180CC">
              <a:alpha val="50000"/>
            </a:srgbClr>
          </a:solidFill>
        </p:grpSpPr>
        <p:sp>
          <p:nvSpPr>
            <p:cNvPr id="14" name="Group">
              <a:extLst>
                <a:ext uri="{FF2B5EF4-FFF2-40B4-BE49-F238E27FC236}">
                  <a16:creationId xmlns:a16="http://schemas.microsoft.com/office/drawing/2014/main" id="{227EDEC5-7500-4CA0-A0DD-45DDBA66E947}"/>
                </a:ext>
              </a:extLst>
            </p:cNvPr>
            <p:cNvSpPr/>
            <p:nvPr/>
          </p:nvSpPr>
          <p:spPr>
            <a:xfrm>
              <a:off x="-1" y="-1"/>
              <a:ext cx="2490754" cy="2490754"/>
            </a:xfrm>
            <a:prstGeom prst="ellipse">
              <a:avLst/>
            </a:prstGeom>
            <a:grpFill/>
            <a:ln w="3175" cap="flat">
              <a:noFill/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80000"/>
                </a:lnSpc>
                <a:spcBef>
                  <a:spcPts val="1100"/>
                </a:spcBef>
                <a:defRPr sz="2800" b="1" cap="all">
                  <a:solidFill>
                    <a:srgbClr val="02519A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aseline="-25000" dirty="0"/>
            </a:p>
          </p:txBody>
        </p:sp>
        <p:sp>
          <p:nvSpPr>
            <p:cNvPr id="15" name="Everyone Else   (Warm Market, especially those you do business with  and referrals)">
              <a:extLst>
                <a:ext uri="{FF2B5EF4-FFF2-40B4-BE49-F238E27FC236}">
                  <a16:creationId xmlns:a16="http://schemas.microsoft.com/office/drawing/2014/main" id="{24D53D62-3B69-42B9-8B36-0B87A2B0B711}"/>
                </a:ext>
              </a:extLst>
            </p:cNvPr>
            <p:cNvSpPr txBox="1"/>
            <p:nvPr/>
          </p:nvSpPr>
          <p:spPr>
            <a:xfrm>
              <a:off x="107987" y="535630"/>
              <a:ext cx="2209979" cy="1343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0764">
                <a:spcBef>
                  <a:spcPts val="1100"/>
                </a:spcBef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sz="2000" dirty="0">
                  <a:solidFill>
                    <a:schemeClr val="bg1"/>
                  </a:solidFill>
                  <a:latin typeface="+mj-lt"/>
                </a:rPr>
                <a:t>CEUX AVEC QUI VOUS FAITES AFFAIRE</a:t>
              </a:r>
              <a:br>
                <a:rPr dirty="0"/>
              </a:br>
              <a:endParaRPr dirty="0"/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08A77070-D8F3-41A6-B8DF-6BCF03E1F87A}"/>
              </a:ext>
            </a:extLst>
          </p:cNvPr>
          <p:cNvSpPr txBox="1"/>
          <p:nvPr/>
        </p:nvSpPr>
        <p:spPr>
          <a:xfrm>
            <a:off x="3058884" y="508270"/>
            <a:ext cx="639533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 b="1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sz="4400" dirty="0">
                <a:solidFill>
                  <a:schemeClr val="bg1"/>
                </a:solidFill>
              </a:rPr>
              <a:t>SOURCES DE CLIENTS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D12451-E55A-4BFE-88B3-3AB9CE833412}"/>
              </a:ext>
            </a:extLst>
          </p:cNvPr>
          <p:cNvSpPr/>
          <p:nvPr/>
        </p:nvSpPr>
        <p:spPr>
          <a:xfrm>
            <a:off x="-11865" y="1399200"/>
            <a:ext cx="12194872" cy="1424830"/>
          </a:xfrm>
          <a:prstGeom prst="rect">
            <a:avLst/>
          </a:prstGeom>
          <a:solidFill>
            <a:srgbClr val="FFFFFF">
              <a:alpha val="3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9B2DF1-90CD-4CC7-865D-391FCE409DD6}"/>
              </a:ext>
            </a:extLst>
          </p:cNvPr>
          <p:cNvGrpSpPr/>
          <p:nvPr/>
        </p:nvGrpSpPr>
        <p:grpSpPr>
          <a:xfrm>
            <a:off x="1399292" y="1553732"/>
            <a:ext cx="9350632" cy="1325120"/>
            <a:chOff x="1528124" y="1551477"/>
            <a:chExt cx="9350632" cy="13251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6FC2D5-4050-4738-B632-8A0B9B0692DF}"/>
                </a:ext>
              </a:extLst>
            </p:cNvPr>
            <p:cNvSpPr txBox="1"/>
            <p:nvPr/>
          </p:nvSpPr>
          <p:spPr>
            <a:xfrm>
              <a:off x="1528124" y="2230270"/>
              <a:ext cx="1066955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TÉLÉPHONIE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A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MOBILE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54D93D-903E-47CE-8FCC-0207B11802FB}"/>
                </a:ext>
              </a:extLst>
            </p:cNvPr>
            <p:cNvSpPr txBox="1"/>
            <p:nvPr/>
          </p:nvSpPr>
          <p:spPr>
            <a:xfrm>
              <a:off x="2646376" y="2167148"/>
              <a:ext cx="928294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INTERNET HAUTE VITESSE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785BDA-DA59-456F-B7BF-2B38DC26C327}"/>
                </a:ext>
              </a:extLst>
            </p:cNvPr>
            <p:cNvSpPr txBox="1"/>
            <p:nvPr/>
          </p:nvSpPr>
          <p:spPr>
            <a:xfrm>
              <a:off x="4028650" y="2218587"/>
              <a:ext cx="810474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SERVICE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A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COMBINÉ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0F2DBE-7FF1-4762-82E6-43616AE213AF}"/>
                </a:ext>
              </a:extLst>
            </p:cNvPr>
            <p:cNvSpPr txBox="1"/>
            <p:nvPr/>
          </p:nvSpPr>
          <p:spPr>
            <a:xfrm>
              <a:off x="5161920" y="2245102"/>
              <a:ext cx="999630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TÉLÉVISION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34D616-3182-4999-86DB-CA8E13ACEADC}"/>
                </a:ext>
              </a:extLst>
            </p:cNvPr>
            <p:cNvSpPr txBox="1"/>
            <p:nvPr/>
          </p:nvSpPr>
          <p:spPr>
            <a:xfrm>
              <a:off x="6418115" y="2230270"/>
              <a:ext cx="784826" cy="276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ÉNERGIE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193B5B-CB85-44A3-B093-669EEA59E1D1}"/>
                </a:ext>
              </a:extLst>
            </p:cNvPr>
            <p:cNvSpPr txBox="1"/>
            <p:nvPr/>
          </p:nvSpPr>
          <p:spPr>
            <a:xfrm>
              <a:off x="7276823" y="2250158"/>
              <a:ext cx="1110235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SÉCURITÉ ET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A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DOMOTIQUE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27C5A1-2AFA-4C70-A999-473D6553A3B4}"/>
                </a:ext>
              </a:extLst>
            </p:cNvPr>
            <p:cNvSpPr txBox="1"/>
            <p:nvPr/>
          </p:nvSpPr>
          <p:spPr>
            <a:xfrm>
              <a:off x="8410396" y="2230270"/>
              <a:ext cx="1227063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TRAITEMENT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A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DE PAIEMENTS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FEF626-6548-4773-B241-6A58455FB80F}"/>
                </a:ext>
              </a:extLst>
            </p:cNvPr>
            <p:cNvSpPr txBox="1"/>
            <p:nvPr/>
          </p:nvSpPr>
          <p:spPr>
            <a:xfrm>
              <a:off x="9594690" y="2230270"/>
              <a:ext cx="1284066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PROTECTION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A" sz="1200" dirty="0">
                  <a:solidFill>
                    <a:schemeClr val="bg1"/>
                  </a:solidFill>
                  <a:latin typeface="+mn-lt"/>
                </a:rPr>
                <a:t>CONTRE LE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A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sym typeface="Calibri"/>
                </a:rPr>
                <a:t>VOL D’IDENTITÉ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sym typeface="Calibri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FBBAC2-DA94-4EC1-8E5A-47E5CAEE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53" y="1551477"/>
              <a:ext cx="8476422" cy="607372"/>
            </a:xfrm>
            <a:prstGeom prst="rect">
              <a:avLst/>
            </a:prstGeom>
          </p:spPr>
        </p:pic>
      </p:grpSp>
      <p:sp>
        <p:nvSpPr>
          <p:cNvPr id="30" name="(Who you pay for any type of service)">
            <a:extLst>
              <a:ext uri="{FF2B5EF4-FFF2-40B4-BE49-F238E27FC236}">
                <a16:creationId xmlns:a16="http://schemas.microsoft.com/office/drawing/2014/main" id="{F5473C74-E14F-4119-ACBA-62E19CA17D20}"/>
              </a:ext>
            </a:extLst>
          </p:cNvPr>
          <p:cNvSpPr txBox="1"/>
          <p:nvPr/>
        </p:nvSpPr>
        <p:spPr>
          <a:xfrm>
            <a:off x="6494997" y="5068255"/>
            <a:ext cx="2244991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0764">
              <a:spcBef>
                <a:spcPts val="1100"/>
              </a:spcBef>
              <a:defRPr sz="1600" b="1" i="1" cap="all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1400" dirty="0">
                <a:solidFill>
                  <a:schemeClr val="bg1"/>
                </a:solidFill>
              </a:rPr>
              <a:t>(qui vous payez     pour tout type de service)</a:t>
            </a:r>
          </a:p>
        </p:txBody>
      </p:sp>
      <p:pic>
        <p:nvPicPr>
          <p:cNvPr id="31" name="Picture 19" descr="Picture 19">
            <a:extLst>
              <a:ext uri="{FF2B5EF4-FFF2-40B4-BE49-F238E27FC236}">
                <a16:creationId xmlns:a16="http://schemas.microsoft.com/office/drawing/2014/main" id="{4102FEEA-B730-4069-A05B-7853DD6A27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BD1763-4E6A-4056-927F-F4565AEB0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052" y="3035191"/>
            <a:ext cx="1545896" cy="2909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52325D-94B3-4BFC-9774-4BB6162BE6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1"/>
          <a:stretch/>
        </p:blipFill>
        <p:spPr>
          <a:xfrm>
            <a:off x="9454222" y="3001655"/>
            <a:ext cx="825985" cy="4174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30F29F5-CF04-4B8F-8874-135D74CE6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21" y="2977114"/>
            <a:ext cx="1962127" cy="3737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32876D-75D1-4510-BBFA-C69EFA850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044" y="3804455"/>
            <a:ext cx="1197498" cy="2999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B7D0BD-BA43-4E09-ABAB-B5AB7808B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26" y="3059907"/>
            <a:ext cx="970815" cy="2757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981166-EE4F-4886-8406-3734D1355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94" y="2977671"/>
            <a:ext cx="849727" cy="3536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A4CA691-9CFF-4B35-8152-B2360BB6F2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91" y="3054939"/>
            <a:ext cx="956360" cy="2116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6FA193-992B-4EE5-B726-B1DA94DC7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659A31F8-5155-42EB-80D1-8D73545AB3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09" y="2749777"/>
            <a:ext cx="1108510" cy="8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9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8C772A7-88FC-4A95-94C0-C7AE43890B1A}"/>
              </a:ext>
            </a:extLst>
          </p:cNvPr>
          <p:cNvSpPr/>
          <p:nvPr/>
        </p:nvSpPr>
        <p:spPr>
          <a:xfrm>
            <a:off x="-1" y="3429001"/>
            <a:ext cx="12192001" cy="343675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943D5086-CAE0-4248-ACF5-9F0F135995F8}"/>
              </a:ext>
            </a:extLst>
          </p:cNvPr>
          <p:cNvSpPr/>
          <p:nvPr/>
        </p:nvSpPr>
        <p:spPr>
          <a:xfrm rot="16579321">
            <a:off x="196145" y="2158899"/>
            <a:ext cx="2708782" cy="2708782"/>
          </a:xfrm>
          <a:prstGeom prst="ellipse">
            <a:avLst/>
          </a:prstGeom>
          <a:gradFill>
            <a:gsLst>
              <a:gs pos="0">
                <a:srgbClr val="4E7CBA"/>
              </a:gs>
              <a:gs pos="100000">
                <a:srgbClr val="002043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368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 dirty="0"/>
          </a:p>
        </p:txBody>
      </p:sp>
      <p:sp>
        <p:nvSpPr>
          <p:cNvPr id="4" name="PBR">
            <a:extLst>
              <a:ext uri="{FF2B5EF4-FFF2-40B4-BE49-F238E27FC236}">
                <a16:creationId xmlns:a16="http://schemas.microsoft.com/office/drawing/2014/main" id="{5F3706D1-C979-4B5C-8015-5AA37DF9F9D7}"/>
              </a:ext>
            </a:extLst>
          </p:cNvPr>
          <p:cNvSpPr txBox="1"/>
          <p:nvPr/>
        </p:nvSpPr>
        <p:spPr>
          <a:xfrm>
            <a:off x="342458" y="3418217"/>
            <a:ext cx="2491974" cy="418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algn="ctr" defTabSz="410764">
              <a:lnSpc>
                <a:spcPct val="20000"/>
              </a:lnSpc>
              <a:spcBef>
                <a:spcPts val="1100"/>
              </a:spcBef>
              <a:defRPr sz="44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+mn-lt"/>
              </a:rPr>
              <a:t>zap</a:t>
            </a:r>
          </a:p>
          <a:p>
            <a:pPr algn="ctr" defTabSz="410764">
              <a:lnSpc>
                <a:spcPct val="20000"/>
              </a:lnSpc>
              <a:spcBef>
                <a:spcPts val="1100"/>
              </a:spcBef>
              <a:defRPr sz="14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chemeClr val="bg1"/>
                </a:solidFill>
                <a:latin typeface="+mj-lt"/>
              </a:rPr>
              <a:t>ZOOM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d’affaires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privé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Group">
            <a:extLst>
              <a:ext uri="{FF2B5EF4-FFF2-40B4-BE49-F238E27FC236}">
                <a16:creationId xmlns:a16="http://schemas.microsoft.com/office/drawing/2014/main" id="{9E44F1E1-C028-43B5-82F5-A84422FA865A}"/>
              </a:ext>
            </a:extLst>
          </p:cNvPr>
          <p:cNvSpPr/>
          <p:nvPr/>
        </p:nvSpPr>
        <p:spPr>
          <a:xfrm>
            <a:off x="3198507" y="2067633"/>
            <a:ext cx="2708784" cy="2708784"/>
          </a:xfrm>
          <a:prstGeom prst="ellipse">
            <a:avLst/>
          </a:prstGeom>
          <a:solidFill>
            <a:srgbClr val="FFFFFF"/>
          </a:solidFill>
          <a:ln>
            <a:solidFill>
              <a:srgbClr val="02519A"/>
            </a:solidFill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80000"/>
              </a:lnSpc>
              <a:spcBef>
                <a:spcPts val="1100"/>
              </a:spcBef>
              <a:defRPr sz="2800" b="1" cap="all">
                <a:solidFill>
                  <a:srgbClr val="0E2B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6" name="Prospects  who do not become  IBOS…">
            <a:extLst>
              <a:ext uri="{FF2B5EF4-FFF2-40B4-BE49-F238E27FC236}">
                <a16:creationId xmlns:a16="http://schemas.microsoft.com/office/drawing/2014/main" id="{CCFC998B-3337-4A93-88ED-F8228A993CF3}"/>
              </a:ext>
            </a:extLst>
          </p:cNvPr>
          <p:cNvSpPr txBox="1"/>
          <p:nvPr/>
        </p:nvSpPr>
        <p:spPr>
          <a:xfrm>
            <a:off x="3351183" y="2674889"/>
            <a:ext cx="2403432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410764">
              <a:defRPr sz="2400" b="1" cap="all">
                <a:solidFill>
                  <a:srgbClr val="0E2B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>
                <a:latin typeface="+mj-lt"/>
              </a:rPr>
              <a:t>CEUX AVEC QUI VOUS FAITES AFFAIRE</a:t>
            </a:r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14BC502-B28E-4D41-B64A-E6FD4AD50AB1}"/>
              </a:ext>
            </a:extLst>
          </p:cNvPr>
          <p:cNvGrpSpPr/>
          <p:nvPr/>
        </p:nvGrpSpPr>
        <p:grpSpPr>
          <a:xfrm>
            <a:off x="9344223" y="2045293"/>
            <a:ext cx="2720283" cy="2708785"/>
            <a:chOff x="-1" y="0"/>
            <a:chExt cx="2720281" cy="2708783"/>
          </a:xfrm>
        </p:grpSpPr>
        <p:sp>
          <p:nvSpPr>
            <p:cNvPr id="8" name="Group">
              <a:extLst>
                <a:ext uri="{FF2B5EF4-FFF2-40B4-BE49-F238E27FC236}">
                  <a16:creationId xmlns:a16="http://schemas.microsoft.com/office/drawing/2014/main" id="{13D457C3-2F97-4132-8ECC-ECCAF557AA64}"/>
                </a:ext>
              </a:extLst>
            </p:cNvPr>
            <p:cNvSpPr/>
            <p:nvPr/>
          </p:nvSpPr>
          <p:spPr>
            <a:xfrm>
              <a:off x="0" y="0"/>
              <a:ext cx="2708782" cy="2708783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2519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80000"/>
                </a:lnSpc>
                <a:spcBef>
                  <a:spcPts val="1100"/>
                </a:spcBef>
                <a:defRPr sz="28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9" name="Everyone Else   (Warm Market, especially those you do business with  and referrals)">
              <a:extLst>
                <a:ext uri="{FF2B5EF4-FFF2-40B4-BE49-F238E27FC236}">
                  <a16:creationId xmlns:a16="http://schemas.microsoft.com/office/drawing/2014/main" id="{32331BD7-9E40-4D99-91DC-22CD53D8799E}"/>
                </a:ext>
              </a:extLst>
            </p:cNvPr>
            <p:cNvSpPr txBox="1"/>
            <p:nvPr/>
          </p:nvSpPr>
          <p:spPr>
            <a:xfrm>
              <a:off x="-1" y="725108"/>
              <a:ext cx="2720281" cy="115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0764"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MARCHÉ DE SOLLICITATION DIRECTE</a:t>
              </a:r>
            </a:p>
          </p:txBody>
        </p:sp>
      </p:grpSp>
      <p:sp>
        <p:nvSpPr>
          <p:cNvPr id="10" name="Marc Isaac…">
            <a:extLst>
              <a:ext uri="{FF2B5EF4-FFF2-40B4-BE49-F238E27FC236}">
                <a16:creationId xmlns:a16="http://schemas.microsoft.com/office/drawing/2014/main" id="{45A88D38-DA42-43BC-8521-124F74A02E9E}"/>
              </a:ext>
            </a:extLst>
          </p:cNvPr>
          <p:cNvSpPr txBox="1"/>
          <p:nvPr/>
        </p:nvSpPr>
        <p:spPr>
          <a:xfrm>
            <a:off x="1359976" y="5254198"/>
            <a:ext cx="9778105" cy="90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6" tIns="35716" rIns="35716" bIns="35716">
            <a:spAutoFit/>
          </a:bodyPr>
          <a:lstStyle/>
          <a:p>
            <a:pPr algn="ctr" defTabSz="410764">
              <a:lnSpc>
                <a:spcPct val="70000"/>
              </a:lnSpc>
              <a:spcBef>
                <a:spcPts val="1100"/>
              </a:spcBef>
              <a:defRPr sz="3200" b="1" i="1">
                <a:solidFill>
                  <a:srgbClr val="66C5C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>
                <a:latin typeface="+mj-lt"/>
              </a:rPr>
              <a:t>ASTUCE : </a:t>
            </a:r>
            <a:r>
              <a:rPr lang="fr-FR" dirty="0">
                <a:solidFill>
                  <a:srgbClr val="FFFFFF"/>
                </a:solidFill>
                <a:latin typeface="+mj-lt"/>
              </a:rPr>
              <a:t>Mener avec l’Occasion d’affaires</a:t>
            </a:r>
          </a:p>
          <a:p>
            <a:pPr algn="ctr" defTabSz="410764">
              <a:lnSpc>
                <a:spcPct val="70000"/>
              </a:lnSpc>
              <a:spcBef>
                <a:spcPts val="1100"/>
              </a:spcBef>
              <a:defRPr sz="3200" b="1" i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FR" dirty="0">
                <a:latin typeface="+mj-lt"/>
              </a:rPr>
              <a:t>   TRIER et non vendre</a:t>
            </a: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6E5F9376-18F0-434B-A1FA-C537D8935992}"/>
              </a:ext>
            </a:extLst>
          </p:cNvPr>
          <p:cNvGrpSpPr/>
          <p:nvPr/>
        </p:nvGrpSpPr>
        <p:grpSpPr>
          <a:xfrm>
            <a:off x="6271366" y="2140281"/>
            <a:ext cx="2708785" cy="2708785"/>
            <a:chOff x="0" y="0"/>
            <a:chExt cx="2708783" cy="2708783"/>
          </a:xfrm>
        </p:grpSpPr>
        <p:sp>
          <p:nvSpPr>
            <p:cNvPr id="12" name="Group">
              <a:extLst>
                <a:ext uri="{FF2B5EF4-FFF2-40B4-BE49-F238E27FC236}">
                  <a16:creationId xmlns:a16="http://schemas.microsoft.com/office/drawing/2014/main" id="{3918CB8F-1990-42EF-865B-DDDAEED47C8D}"/>
                </a:ext>
              </a:extLst>
            </p:cNvPr>
            <p:cNvSpPr/>
            <p:nvPr/>
          </p:nvSpPr>
          <p:spPr>
            <a:xfrm>
              <a:off x="0" y="0"/>
              <a:ext cx="2708783" cy="2708783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rgbClr val="02519A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10764">
                <a:lnSpc>
                  <a:spcPct val="80000"/>
                </a:lnSpc>
                <a:spcBef>
                  <a:spcPts val="1100"/>
                </a:spcBef>
                <a:defRPr sz="28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3" name="Everyone Else   (Warm Market, especially those you do business with  and referrals)">
              <a:extLst>
                <a:ext uri="{FF2B5EF4-FFF2-40B4-BE49-F238E27FC236}">
                  <a16:creationId xmlns:a16="http://schemas.microsoft.com/office/drawing/2014/main" id="{5F852A68-BCB5-4474-8195-CC6A67723868}"/>
                </a:ext>
              </a:extLst>
            </p:cNvPr>
            <p:cNvSpPr txBox="1"/>
            <p:nvPr/>
          </p:nvSpPr>
          <p:spPr>
            <a:xfrm>
              <a:off x="131990" y="1117849"/>
              <a:ext cx="2403432" cy="789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ctr" defTabSz="410764">
                <a:spcBef>
                  <a:spcPts val="1100"/>
                </a:spcBef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CHARITÉ</a:t>
              </a:r>
              <a:br>
                <a:rPr dirty="0">
                  <a:latin typeface="+mn-lt"/>
                </a:rPr>
              </a:br>
              <a:endParaRPr dirty="0">
                <a:latin typeface="+mn-lt"/>
              </a:endParaRPr>
            </a:p>
          </p:txBody>
        </p:sp>
      </p:grpSp>
      <p:sp>
        <p:nvSpPr>
          <p:cNvPr id="14" name="Rectangle 19">
            <a:extLst>
              <a:ext uri="{FF2B5EF4-FFF2-40B4-BE49-F238E27FC236}">
                <a16:creationId xmlns:a16="http://schemas.microsoft.com/office/drawing/2014/main" id="{27CA6F93-6105-4A52-9C16-4924B22F526E}"/>
              </a:ext>
            </a:extLst>
          </p:cNvPr>
          <p:cNvSpPr txBox="1"/>
          <p:nvPr/>
        </p:nvSpPr>
        <p:spPr>
          <a:xfrm>
            <a:off x="2455843" y="560911"/>
            <a:ext cx="758637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 b="1">
                <a:solidFill>
                  <a:srgbClr val="0E2B5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sz="4400" dirty="0">
                <a:solidFill>
                  <a:schemeClr val="bg1"/>
                </a:solidFill>
              </a:rPr>
              <a:t>APPROCHER DES CLIENTS</a:t>
            </a:r>
          </a:p>
        </p:txBody>
      </p:sp>
      <p:pic>
        <p:nvPicPr>
          <p:cNvPr id="16" name="Picture 19" descr="Picture 19">
            <a:extLst>
              <a:ext uri="{FF2B5EF4-FFF2-40B4-BE49-F238E27FC236}">
                <a16:creationId xmlns:a16="http://schemas.microsoft.com/office/drawing/2014/main" id="{ABA35020-D08B-48C3-8022-03E994C143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93DD7C-C034-498E-94B3-AAC1158E4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7F12142-E4E6-4F33-BDF8-9BA622159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320421"/>
            <a:ext cx="12192000" cy="65375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1A91A1C-D5A6-4B96-A12D-E04805658A79}"/>
              </a:ext>
            </a:extLst>
          </p:cNvPr>
          <p:cNvSpPr/>
          <p:nvPr/>
        </p:nvSpPr>
        <p:spPr>
          <a:xfrm>
            <a:off x="0" y="2731118"/>
            <a:ext cx="12192000" cy="1367040"/>
          </a:xfrm>
          <a:prstGeom prst="rect">
            <a:avLst/>
          </a:prstGeom>
          <a:solidFill>
            <a:schemeClr val="bg2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919741-FDC1-4DF6-9DE9-A913BC68FCA5}"/>
              </a:ext>
            </a:extLst>
          </p:cNvPr>
          <p:cNvSpPr/>
          <p:nvPr/>
        </p:nvSpPr>
        <p:spPr>
          <a:xfrm>
            <a:off x="0" y="2107451"/>
            <a:ext cx="12192000" cy="553998"/>
          </a:xfrm>
          <a:prstGeom prst="rect">
            <a:avLst/>
          </a:prstGeom>
          <a:solidFill>
            <a:srgbClr val="4E7CB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45083A-EEAD-4073-89B8-692E51E6BFC5}"/>
              </a:ext>
            </a:extLst>
          </p:cNvPr>
          <p:cNvSpPr txBox="1"/>
          <p:nvPr/>
        </p:nvSpPr>
        <p:spPr>
          <a:xfrm>
            <a:off x="4113375" y="486540"/>
            <a:ext cx="7350388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000" b="1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3200" dirty="0">
                <a:solidFill>
                  <a:srgbClr val="0E2B53"/>
                </a:solidFill>
              </a:rPr>
              <a:t>PARTICIPEZ AUX FORMATIONS SUR</a:t>
            </a:r>
            <a:r>
              <a:rPr sz="3200" dirty="0"/>
              <a:t> </a:t>
            </a:r>
            <a:r>
              <a:rPr lang="fr-CA" sz="3200" dirty="0">
                <a:solidFill>
                  <a:srgbClr val="4E7CBA"/>
                </a:solidFill>
              </a:rPr>
              <a:t>L’ACQUISITION DE CLIENTS </a:t>
            </a:r>
            <a:r>
              <a:rPr lang="en-US" sz="3200" dirty="0">
                <a:solidFill>
                  <a:srgbClr val="0E2B53"/>
                </a:solidFill>
              </a:rPr>
              <a:t>ET</a:t>
            </a:r>
            <a:endParaRPr lang="en-US" sz="3200" dirty="0">
              <a:solidFill>
                <a:srgbClr val="4E7CBA"/>
              </a:solidFill>
            </a:endParaRPr>
          </a:p>
          <a:p>
            <a:pPr>
              <a:defRPr sz="5000" b="1">
                <a:solidFill>
                  <a:srgbClr val="4E7CB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3200" dirty="0"/>
              <a:t>LES PRODUITS</a:t>
            </a:r>
            <a:endParaRPr sz="3200" dirty="0"/>
          </a:p>
        </p:txBody>
      </p:sp>
      <p:pic>
        <p:nvPicPr>
          <p:cNvPr id="7" name="Picture 10" descr="Picture 10">
            <a:extLst>
              <a:ext uri="{FF2B5EF4-FFF2-40B4-BE49-F238E27FC236}">
                <a16:creationId xmlns:a16="http://schemas.microsoft.com/office/drawing/2014/main" id="{5779586A-C357-4B6C-AC5F-89F2BA71D0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600885" y="62135"/>
            <a:ext cx="2816837" cy="106088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F8C804A-F951-4DC1-AFDE-69842AFCC0B9}"/>
              </a:ext>
            </a:extLst>
          </p:cNvPr>
          <p:cNvSpPr txBox="1"/>
          <p:nvPr/>
        </p:nvSpPr>
        <p:spPr>
          <a:xfrm>
            <a:off x="4798062" y="2126057"/>
            <a:ext cx="497843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Lundi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rgbClr val="0E2B53"/>
                </a:solidFill>
                <a:latin typeface="+mj-lt"/>
              </a:rPr>
              <a:t>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vendredi</a:t>
            </a:r>
            <a:r>
              <a:rPr lang="en-US" sz="2800" dirty="0">
                <a:solidFill>
                  <a:srgbClr val="0E2B53"/>
                </a:solidFill>
                <a:latin typeface="+mj-lt"/>
              </a:rPr>
              <a:t> à</a:t>
            </a:r>
            <a:r>
              <a:rPr lang="en-US" sz="2800" dirty="0">
                <a:latin typeface="+mj-lt"/>
              </a:rPr>
              <a:t>  </a:t>
            </a:r>
            <a:r>
              <a:rPr lang="fr-CA" sz="2800" dirty="0">
                <a:solidFill>
                  <a:schemeClr val="bg1"/>
                </a:solidFill>
                <a:latin typeface="+mj-lt"/>
              </a:rPr>
              <a:t>21 h 30</a:t>
            </a:r>
            <a:endParaRPr sz="2800" dirty="0">
              <a:solidFill>
                <a:srgbClr val="0E2B53"/>
              </a:solidFill>
              <a:latin typeface="+mj-lt"/>
            </a:endParaRPr>
          </a:p>
        </p:txBody>
      </p:sp>
      <p:pic>
        <p:nvPicPr>
          <p:cNvPr id="14" name="Picture 1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CE54DA2-4970-44AF-A370-5AD3EFCCC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80" y="1202264"/>
            <a:ext cx="1425477" cy="497967"/>
          </a:xfrm>
          <a:prstGeom prst="rect">
            <a:avLst/>
          </a:prstGeom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EF90F15-A60A-4C14-A741-196D1481F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0" y="1203879"/>
            <a:ext cx="1697750" cy="496352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685DB378-1A35-4F73-A077-2A1D7DB00833}"/>
              </a:ext>
            </a:extLst>
          </p:cNvPr>
          <p:cNvSpPr txBox="1"/>
          <p:nvPr/>
        </p:nvSpPr>
        <p:spPr>
          <a:xfrm>
            <a:off x="600884" y="2117498"/>
            <a:ext cx="402387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0E2B53"/>
                </a:solidFill>
                <a:latin typeface="+mn-lt"/>
              </a:rPr>
              <a:t>DÉMARRAGE RAPIDE</a:t>
            </a:r>
            <a:endParaRPr dirty="0">
              <a:solidFill>
                <a:srgbClr val="0E2B53"/>
              </a:solidFill>
              <a:latin typeface="+mn-lt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046D36B-BA7E-4324-9E28-12C2DC085AC1}"/>
              </a:ext>
            </a:extLst>
          </p:cNvPr>
          <p:cNvSpPr txBox="1"/>
          <p:nvPr/>
        </p:nvSpPr>
        <p:spPr>
          <a:xfrm>
            <a:off x="4798062" y="3237133"/>
            <a:ext cx="37645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 err="1">
                <a:solidFill>
                  <a:schemeClr val="bg1"/>
                </a:solidFill>
                <a:latin typeface="+mn-lt"/>
              </a:rPr>
              <a:t>Jeudi</a:t>
            </a:r>
            <a:r>
              <a:rPr lang="en-US" sz="2800" dirty="0">
                <a:solidFill>
                  <a:srgbClr val="0E2B53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E2B53"/>
                </a:solidFill>
                <a:latin typeface="+mj-lt"/>
              </a:rPr>
              <a:t>à</a:t>
            </a:r>
            <a:r>
              <a:rPr lang="en-US" sz="2800" dirty="0">
                <a:solidFill>
                  <a:srgbClr val="0E2B53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19 h 30</a:t>
            </a:r>
            <a:endParaRPr sz="2800" dirty="0">
              <a:solidFill>
                <a:srgbClr val="0E2B53"/>
              </a:solidFill>
              <a:latin typeface="+mn-lt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D7E6EAA-E3F7-42EE-9EC5-8718FC77B013}"/>
              </a:ext>
            </a:extLst>
          </p:cNvPr>
          <p:cNvSpPr txBox="1"/>
          <p:nvPr/>
        </p:nvSpPr>
        <p:spPr>
          <a:xfrm>
            <a:off x="600885" y="2950356"/>
            <a:ext cx="4332307" cy="1096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RENCONTRE SUR</a:t>
            </a:r>
          </a:p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L’OCCASION</a:t>
            </a:r>
          </a:p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D’AFFAIRES</a:t>
            </a:r>
            <a:endParaRPr lang="en-US" dirty="0">
              <a:solidFill>
                <a:srgbClr val="0E2B53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707B3-9E3C-4596-9750-1289051ADFFB}"/>
              </a:ext>
            </a:extLst>
          </p:cNvPr>
          <p:cNvSpPr/>
          <p:nvPr/>
        </p:nvSpPr>
        <p:spPr>
          <a:xfrm>
            <a:off x="0" y="4187158"/>
            <a:ext cx="12192000" cy="641180"/>
          </a:xfrm>
          <a:prstGeom prst="rect">
            <a:avLst/>
          </a:prstGeom>
          <a:solidFill>
            <a:srgbClr val="66C5C6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5A7AFE3E-3611-4AF5-A1DF-6A09A284BEA0}"/>
              </a:ext>
            </a:extLst>
          </p:cNvPr>
          <p:cNvSpPr txBox="1"/>
          <p:nvPr/>
        </p:nvSpPr>
        <p:spPr>
          <a:xfrm>
            <a:off x="4798062" y="4208643"/>
            <a:ext cx="389348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Samedi</a:t>
            </a:r>
            <a:r>
              <a:rPr lang="en-US" sz="2800" dirty="0">
                <a:solidFill>
                  <a:srgbClr val="0E2B53"/>
                </a:solidFill>
                <a:latin typeface="+mn-lt"/>
              </a:rPr>
              <a:t> </a:t>
            </a:r>
            <a:r>
              <a:rPr lang="fr-CA" sz="2800" dirty="0">
                <a:solidFill>
                  <a:srgbClr val="0E2B53"/>
                </a:solidFill>
                <a:latin typeface="+mn-lt"/>
              </a:rPr>
              <a:t>à</a:t>
            </a:r>
            <a:r>
              <a:rPr lang="en-US" sz="2800" dirty="0">
                <a:solidFill>
                  <a:srgbClr val="0E2B53"/>
                </a:solidFill>
                <a:latin typeface="+mn-lt"/>
              </a:rPr>
              <a:t> </a:t>
            </a:r>
            <a:r>
              <a:rPr lang="fr-CA" sz="2800" dirty="0">
                <a:solidFill>
                  <a:schemeClr val="bg1"/>
                </a:solidFill>
                <a:latin typeface="+mn-lt"/>
              </a:rPr>
              <a:t>10 h</a:t>
            </a:r>
            <a:r>
              <a:rPr sz="2800" dirty="0">
                <a:solidFill>
                  <a:srgbClr val="0E2B53"/>
                </a:solidFill>
                <a:latin typeface="+mn-lt"/>
              </a:rPr>
              <a:t> 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566C524-2E95-493F-9373-17E86916985F}"/>
              </a:ext>
            </a:extLst>
          </p:cNvPr>
          <p:cNvSpPr txBox="1"/>
          <p:nvPr/>
        </p:nvSpPr>
        <p:spPr>
          <a:xfrm>
            <a:off x="600885" y="4365939"/>
            <a:ext cx="4332307" cy="429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SUPER SAMEDI</a:t>
            </a:r>
            <a:endParaRPr lang="en-US" dirty="0">
              <a:solidFill>
                <a:srgbClr val="0E2B53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9667A-BB27-42CB-A402-038D46A6FE96}"/>
              </a:ext>
            </a:extLst>
          </p:cNvPr>
          <p:cNvSpPr/>
          <p:nvPr/>
        </p:nvSpPr>
        <p:spPr>
          <a:xfrm>
            <a:off x="0" y="4883854"/>
            <a:ext cx="12192000" cy="198419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C9BDE8EE-AFB2-4875-83F3-E3E8A1BC51DF}"/>
              </a:ext>
            </a:extLst>
          </p:cNvPr>
          <p:cNvSpPr txBox="1"/>
          <p:nvPr/>
        </p:nvSpPr>
        <p:spPr>
          <a:xfrm>
            <a:off x="600885" y="5103092"/>
            <a:ext cx="3069072" cy="76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FORMATION SUR</a:t>
            </a:r>
          </a:p>
          <a:p>
            <a:pPr defTabSz="292100">
              <a:lnSpc>
                <a:spcPts val="2600"/>
              </a:lnSpc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 dirty="0">
                <a:solidFill>
                  <a:srgbClr val="0E2B53"/>
                </a:solidFill>
                <a:latin typeface="+mj-lt"/>
                <a:sym typeface="Helvetica Neue"/>
              </a:rPr>
              <a:t>LES PRODUITS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A794AB32-9B85-483F-9E94-760635D83DBF}"/>
              </a:ext>
            </a:extLst>
          </p:cNvPr>
          <p:cNvSpPr txBox="1"/>
          <p:nvPr/>
        </p:nvSpPr>
        <p:spPr>
          <a:xfrm>
            <a:off x="4798062" y="5190394"/>
            <a:ext cx="44338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292100">
              <a:defRPr sz="3000" b="1" spc="-150">
                <a:blipFill rotWithShape="1">
                  <a:blip r:embed="rId4"/>
                  <a:srcRect/>
                  <a:tile tx="0" ty="0" sx="100000" sy="100000" flip="none" algn="tl"/>
                </a:blip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 err="1">
                <a:solidFill>
                  <a:srgbClr val="0E2B53"/>
                </a:solidFill>
                <a:latin typeface="+mj-lt"/>
              </a:rPr>
              <a:t>Lundi</a:t>
            </a:r>
            <a:r>
              <a:rPr lang="en-US" sz="2800" dirty="0">
                <a:solidFill>
                  <a:srgbClr val="0E2B53"/>
                </a:solidFill>
                <a:latin typeface="+mj-lt"/>
              </a:rPr>
              <a:t> et </a:t>
            </a:r>
            <a:r>
              <a:rPr lang="en-US" sz="2800" dirty="0" err="1">
                <a:solidFill>
                  <a:srgbClr val="0E2B53"/>
                </a:solidFill>
                <a:latin typeface="+mj-lt"/>
              </a:rPr>
              <a:t>mercredi</a:t>
            </a:r>
            <a:r>
              <a:rPr lang="en-US" sz="2800" dirty="0">
                <a:solidFill>
                  <a:srgbClr val="0E2B53"/>
                </a:solidFill>
                <a:latin typeface="+mj-lt"/>
              </a:rPr>
              <a:t> à 19 h 30</a:t>
            </a:r>
            <a:r>
              <a:rPr sz="2800" dirty="0">
                <a:solidFill>
                  <a:srgbClr val="0E2B53"/>
                </a:solidFill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29020-DE55-4009-951C-6BE499C65271}"/>
              </a:ext>
            </a:extLst>
          </p:cNvPr>
          <p:cNvSpPr txBox="1"/>
          <p:nvPr/>
        </p:nvSpPr>
        <p:spPr>
          <a:xfrm>
            <a:off x="9119671" y="220983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2B53"/>
                </a:solidFill>
              </a:rPr>
              <a:t>HNE et HNP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3A99A-DDF7-4054-A34B-631BF7CF14ED}"/>
              </a:ext>
            </a:extLst>
          </p:cNvPr>
          <p:cNvSpPr txBox="1"/>
          <p:nvPr/>
        </p:nvSpPr>
        <p:spPr>
          <a:xfrm>
            <a:off x="7082704" y="337013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2B53"/>
                </a:solidFill>
              </a:rPr>
              <a:t>HNE et HNP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F40AB7-B3BB-4AE8-A44F-59F56819B22C}"/>
              </a:ext>
            </a:extLst>
          </p:cNvPr>
          <p:cNvSpPr txBox="1"/>
          <p:nvPr/>
        </p:nvSpPr>
        <p:spPr>
          <a:xfrm>
            <a:off x="7014992" y="435644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2B53"/>
                </a:solidFill>
              </a:rPr>
              <a:t>HNE et HNP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D27164-0A2D-4AEE-8581-0BA2DECEC4B0}"/>
              </a:ext>
            </a:extLst>
          </p:cNvPr>
          <p:cNvSpPr txBox="1"/>
          <p:nvPr/>
        </p:nvSpPr>
        <p:spPr>
          <a:xfrm>
            <a:off x="8928264" y="531213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2B53"/>
                </a:solidFill>
              </a:rPr>
              <a:t>HNE et HNP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8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6E56195-FB0F-41DA-82EC-CE0A29F32E5B}"/>
              </a:ext>
            </a:extLst>
          </p:cNvPr>
          <p:cNvSpPr/>
          <p:nvPr/>
        </p:nvSpPr>
        <p:spPr>
          <a:xfrm>
            <a:off x="1" y="0"/>
            <a:ext cx="12204882" cy="686546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9000">
                <a:srgbClr val="004281"/>
              </a:gs>
            </a:gsLst>
            <a:lin ang="1373318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4">
              <a:lnSpc>
                <a:spcPct val="90000"/>
              </a:lnSpc>
              <a:spcBef>
                <a:spcPts val="1100"/>
              </a:spcBef>
              <a:defRPr sz="5400" b="1" cap="all">
                <a:solidFill>
                  <a:srgbClr val="3372B9"/>
                </a:solidFill>
              </a:defRPr>
            </a:pPr>
            <a:endParaRPr/>
          </a:p>
        </p:txBody>
      </p:sp>
      <p:sp>
        <p:nvSpPr>
          <p:cNvPr id="21" name="Make a List…">
            <a:extLst>
              <a:ext uri="{FF2B5EF4-FFF2-40B4-BE49-F238E27FC236}">
                <a16:creationId xmlns:a16="http://schemas.microsoft.com/office/drawing/2014/main" id="{8B9B3D4D-8546-4403-ADA6-0F51F7EC1584}"/>
              </a:ext>
            </a:extLst>
          </p:cNvPr>
          <p:cNvSpPr txBox="1"/>
          <p:nvPr/>
        </p:nvSpPr>
        <p:spPr>
          <a:xfrm>
            <a:off x="5767090" y="408416"/>
            <a:ext cx="6003971" cy="4180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700" tIns="12700" rIns="12700" bIns="12700">
            <a:spAutoFit/>
          </a:bodyPr>
          <a:lstStyle/>
          <a:p>
            <a:pPr marL="414421" marR="20318" indent="-414421" defTabSz="456406">
              <a:spcBef>
                <a:spcPts val="1200"/>
              </a:spcBef>
              <a:buSzPct val="100000"/>
              <a:buAutoNum type="arabicPeriod"/>
              <a:defRPr sz="2300" spc="-9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200" dirty="0"/>
              <a:t>Organisez 2 présentations ZOOM            d’affaires privé</a:t>
            </a:r>
          </a:p>
          <a:p>
            <a:pPr marL="414421" marR="20318" indent="-414421" defTabSz="456406">
              <a:spcBef>
                <a:spcPts val="1200"/>
              </a:spcBef>
              <a:buSzPct val="100000"/>
              <a:buAutoNum type="arabicPeriod"/>
              <a:defRPr sz="2300" spc="-9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200" dirty="0"/>
              <a:t>Créez votre liste de contact. </a:t>
            </a:r>
            <a:r>
              <a:rPr lang="fr-CA" sz="2200" dirty="0">
                <a:solidFill>
                  <a:srgbClr val="66C5C6"/>
                </a:solidFill>
              </a:rPr>
              <a:t>Ajoutez tous ceux que vous connaissez. Aucun préjugé.</a:t>
            </a:r>
            <a:endParaRPr lang="fr-CA" sz="2200" spc="-93" dirty="0">
              <a:latin typeface="Arial"/>
              <a:ea typeface="Arial"/>
              <a:cs typeface="Arial"/>
              <a:sym typeface="Arial"/>
            </a:endParaRPr>
          </a:p>
          <a:p>
            <a:pPr marR="20318" lvl="3" defTabSz="456406">
              <a:spcBef>
                <a:spcPts val="1200"/>
              </a:spcBef>
              <a:defRPr sz="2300" spc="-9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200" dirty="0"/>
              <a:t>- </a:t>
            </a:r>
            <a:r>
              <a:rPr lang="fr-CA" sz="2200" dirty="0" err="1"/>
              <a:t>Propiétaires</a:t>
            </a:r>
            <a:r>
              <a:rPr lang="fr-CA" sz="2200" dirty="0"/>
              <a:t> d’entreprise, gens ayant réussi, </a:t>
            </a:r>
            <a:r>
              <a:rPr lang="fr-CA" sz="2200" dirty="0" err="1"/>
              <a:t>experience</a:t>
            </a:r>
            <a:r>
              <a:rPr lang="fr-CA" sz="2200" dirty="0"/>
              <a:t> en vente directe, tous les autres. </a:t>
            </a:r>
          </a:p>
          <a:p>
            <a:pPr marL="414421" marR="20318" indent="-414421" defTabSz="456406">
              <a:spcBef>
                <a:spcPts val="1200"/>
              </a:spcBef>
              <a:buSzPct val="100000"/>
              <a:buAutoNum type="arabicPeriod"/>
              <a:defRPr sz="2300" spc="-9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200" dirty="0"/>
              <a:t>Invitez sans expliquer/présenter d’avance</a:t>
            </a:r>
          </a:p>
          <a:p>
            <a:pPr marL="414421" marR="20318" indent="-414421" defTabSz="456406">
              <a:spcBef>
                <a:spcPts val="1200"/>
              </a:spcBef>
              <a:buSzPct val="100000"/>
              <a:buAutoNum type="arabicPeriod"/>
              <a:defRPr sz="2300" spc="-1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sz="2200" dirty="0"/>
              <a:t>Concentrez-vous sur aider les autres (PAC de 50 $ pour aider de nouvelles personne à acquérir 5 services)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5C7EC0E3-C51A-4E0E-B364-18436C0FCCB4}"/>
              </a:ext>
            </a:extLst>
          </p:cNvPr>
          <p:cNvSpPr txBox="1"/>
          <p:nvPr/>
        </p:nvSpPr>
        <p:spPr>
          <a:xfrm>
            <a:off x="8769076" y="5912098"/>
            <a:ext cx="1895509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/>
              <a:t>Alez gagne </a:t>
            </a:r>
            <a:r>
              <a:rPr lang="fr-CA" b="1"/>
              <a:t>200 $</a:t>
            </a:r>
          </a:p>
          <a:p>
            <a:pPr algn="ctr"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/>
              <a:t>Sandra gagne </a:t>
            </a:r>
            <a:r>
              <a:rPr lang="fr-CA" b="1"/>
              <a:t>200 $ </a:t>
            </a:r>
            <a:r>
              <a:rPr lang="fr-CA"/>
              <a:t>Vous gagnez </a:t>
            </a:r>
            <a:r>
              <a:rPr lang="fr-CA" b="1"/>
              <a:t>300$ </a:t>
            </a:r>
          </a:p>
        </p:txBody>
      </p:sp>
      <p:sp>
        <p:nvSpPr>
          <p:cNvPr id="23" name="Getting Started &amp;…">
            <a:extLst>
              <a:ext uri="{FF2B5EF4-FFF2-40B4-BE49-F238E27FC236}">
                <a16:creationId xmlns:a16="http://schemas.microsoft.com/office/drawing/2014/main" id="{F353623E-E194-48F5-9E88-EB94AC2F4736}"/>
              </a:ext>
            </a:extLst>
          </p:cNvPr>
          <p:cNvSpPr txBox="1"/>
          <p:nvPr/>
        </p:nvSpPr>
        <p:spPr>
          <a:xfrm>
            <a:off x="474678" y="571372"/>
            <a:ext cx="3081011" cy="228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defTabSz="412750">
              <a:lnSpc>
                <a:spcPct val="90000"/>
              </a:lnSpc>
              <a:defRPr sz="4000" spc="-241">
                <a:solidFill>
                  <a:srgbClr val="66C5C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b="1" dirty="0">
                <a:solidFill>
                  <a:schemeClr val="bg1"/>
                </a:solidFill>
                <a:latin typeface="+mj-lt"/>
              </a:rPr>
              <a:t>#</a:t>
            </a:r>
            <a:r>
              <a:rPr lang="fr-CA" b="1" dirty="0">
                <a:solidFill>
                  <a:srgbClr val="4E7CBA"/>
                </a:solidFill>
                <a:latin typeface="+mj-lt"/>
              </a:rPr>
              <a:t> 3</a:t>
            </a:r>
            <a:endParaRPr lang="fr-CA" sz="7400" b="1" dirty="0">
              <a:solidFill>
                <a:srgbClr val="4E7CBA"/>
              </a:solidFill>
              <a:latin typeface="+mj-lt"/>
            </a:endParaRPr>
          </a:p>
          <a:p>
            <a:pPr defTabSz="412750">
              <a:lnSpc>
                <a:spcPct val="90000"/>
              </a:lnSpc>
              <a:defRPr sz="4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CA" dirty="0"/>
              <a:t>BÂTISSEZ UNE  ÉQUIPE</a:t>
            </a:r>
          </a:p>
        </p:txBody>
      </p:sp>
      <p:pic>
        <p:nvPicPr>
          <p:cNvPr id="24" name="Picture 4" descr="Picture 4">
            <a:extLst>
              <a:ext uri="{FF2B5EF4-FFF2-40B4-BE49-F238E27FC236}">
                <a16:creationId xmlns:a16="http://schemas.microsoft.com/office/drawing/2014/main" id="{4E4DC259-6673-465B-A7FD-21DA735B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199" y="408416"/>
            <a:ext cx="1217656" cy="487063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Oval 1">
            <a:extLst>
              <a:ext uri="{FF2B5EF4-FFF2-40B4-BE49-F238E27FC236}">
                <a16:creationId xmlns:a16="http://schemas.microsoft.com/office/drawing/2014/main" id="{03563402-AE68-4B18-AB25-F6027464B407}"/>
              </a:ext>
            </a:extLst>
          </p:cNvPr>
          <p:cNvSpPr/>
          <p:nvPr/>
        </p:nvSpPr>
        <p:spPr>
          <a:xfrm>
            <a:off x="9023459" y="4486325"/>
            <a:ext cx="1386743" cy="1386743"/>
          </a:xfrm>
          <a:prstGeom prst="ellipse">
            <a:avLst/>
          </a:prstGeom>
          <a:solidFill>
            <a:srgbClr val="F2672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lang="fr-CA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9526B8E8-AB89-49D8-94E1-091CA81F8062}"/>
              </a:ext>
            </a:extLst>
          </p:cNvPr>
          <p:cNvSpPr txBox="1"/>
          <p:nvPr/>
        </p:nvSpPr>
        <p:spPr>
          <a:xfrm>
            <a:off x="8957708" y="4792456"/>
            <a:ext cx="1520966" cy="821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10764">
              <a:lnSpc>
                <a:spcPct val="50000"/>
              </a:lnSpc>
              <a:spcBef>
                <a:spcPts val="1100"/>
              </a:spcBef>
              <a:defRPr sz="1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dirty="0">
                <a:latin typeface="+mj-lt"/>
              </a:rPr>
              <a:t>VOUS</a:t>
            </a:r>
            <a:endParaRPr lang="fr-CA" dirty="0">
              <a:solidFill>
                <a:srgbClr val="02519A"/>
              </a:solidFill>
              <a:latin typeface="+mj-lt"/>
            </a:endParaRPr>
          </a:p>
          <a:p>
            <a:pPr algn="ctr" defTabSz="410764">
              <a:lnSpc>
                <a:spcPct val="50000"/>
              </a:lnSpc>
              <a:spcBef>
                <a:spcPts val="1100"/>
              </a:spcBef>
              <a:defRPr sz="24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dirty="0">
                <a:latin typeface="+mj-lt"/>
              </a:rPr>
              <a:t>5</a:t>
            </a:r>
            <a:endParaRPr lang="fr-CA" sz="1600" dirty="0">
              <a:solidFill>
                <a:srgbClr val="02519A"/>
              </a:solidFill>
              <a:latin typeface="+mj-lt"/>
            </a:endParaRPr>
          </a:p>
          <a:p>
            <a:pPr algn="ctr" defTabSz="410764">
              <a:lnSpc>
                <a:spcPct val="50000"/>
              </a:lnSpc>
              <a:spcBef>
                <a:spcPts val="1100"/>
              </a:spcBef>
              <a:defRPr sz="1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dirty="0">
                <a:latin typeface="+mj-lt"/>
              </a:rPr>
              <a:t>SERVICES </a:t>
            </a: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9B55E246-96AF-4D3F-98A6-D50E2A3DC367}"/>
              </a:ext>
            </a:extLst>
          </p:cNvPr>
          <p:cNvGrpSpPr/>
          <p:nvPr/>
        </p:nvGrpSpPr>
        <p:grpSpPr>
          <a:xfrm>
            <a:off x="7406114" y="5250433"/>
            <a:ext cx="1520966" cy="1386744"/>
            <a:chOff x="0" y="0"/>
            <a:chExt cx="1520965" cy="1386743"/>
          </a:xfrm>
        </p:grpSpPr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5E2D14C8-F223-4642-B0B1-E0C8BB8460C0}"/>
                </a:ext>
              </a:extLst>
            </p:cNvPr>
            <p:cNvSpPr/>
            <p:nvPr/>
          </p:nvSpPr>
          <p:spPr>
            <a:xfrm>
              <a:off x="65750" y="0"/>
              <a:ext cx="1386743" cy="1386743"/>
            </a:xfrm>
            <a:prstGeom prst="ellipse">
              <a:avLst/>
            </a:prstGeom>
            <a:solidFill>
              <a:srgbClr val="66C5C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 lang="fr-CA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DB21C920-12AB-424A-BD8D-FF1BFA8A88EC}"/>
                </a:ext>
              </a:extLst>
            </p:cNvPr>
            <p:cNvSpPr txBox="1"/>
            <p:nvPr/>
          </p:nvSpPr>
          <p:spPr>
            <a:xfrm>
              <a:off x="0" y="306131"/>
              <a:ext cx="1520965" cy="821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16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ALEX</a:t>
              </a:r>
              <a:endParaRPr lang="fr-CA" dirty="0">
                <a:solidFill>
                  <a:srgbClr val="02519A"/>
                </a:solidFill>
                <a:latin typeface="+mj-lt"/>
              </a:endParaRPr>
            </a:p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5</a:t>
              </a:r>
              <a:endParaRPr lang="fr-CA" sz="1600" dirty="0">
                <a:solidFill>
                  <a:srgbClr val="02519A"/>
                </a:solidFill>
                <a:latin typeface="+mj-lt"/>
              </a:endParaRPr>
            </a:p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16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SERVICES</a:t>
              </a:r>
              <a:r>
                <a:rPr lang="fr-CA" dirty="0"/>
                <a:t> </a:t>
              </a:r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D2D499AD-B489-4495-9A6C-345007F1BF32}"/>
              </a:ext>
            </a:extLst>
          </p:cNvPr>
          <p:cNvGrpSpPr/>
          <p:nvPr/>
        </p:nvGrpSpPr>
        <p:grpSpPr>
          <a:xfrm>
            <a:off x="10509302" y="5252848"/>
            <a:ext cx="1520967" cy="1386744"/>
            <a:chOff x="0" y="0"/>
            <a:chExt cx="1520965" cy="1386743"/>
          </a:xfrm>
        </p:grpSpPr>
        <p:sp>
          <p:nvSpPr>
            <p:cNvPr id="31" name="Oval 27">
              <a:extLst>
                <a:ext uri="{FF2B5EF4-FFF2-40B4-BE49-F238E27FC236}">
                  <a16:creationId xmlns:a16="http://schemas.microsoft.com/office/drawing/2014/main" id="{C109E3F9-723E-48FB-88B7-6BD4718FBADE}"/>
                </a:ext>
              </a:extLst>
            </p:cNvPr>
            <p:cNvSpPr/>
            <p:nvPr/>
          </p:nvSpPr>
          <p:spPr>
            <a:xfrm>
              <a:off x="65750" y="0"/>
              <a:ext cx="1386743" cy="1386743"/>
            </a:xfrm>
            <a:prstGeom prst="ellipse">
              <a:avLst/>
            </a:prstGeom>
            <a:solidFill>
              <a:srgbClr val="66C5C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 lang="fr-CA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6DC6FA81-B2F0-48D1-96FC-D9E9DF6B1C56}"/>
                </a:ext>
              </a:extLst>
            </p:cNvPr>
            <p:cNvSpPr txBox="1"/>
            <p:nvPr/>
          </p:nvSpPr>
          <p:spPr>
            <a:xfrm>
              <a:off x="0" y="306131"/>
              <a:ext cx="1520965" cy="821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16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SANDRA</a:t>
              </a:r>
              <a:endParaRPr lang="fr-CA" dirty="0">
                <a:solidFill>
                  <a:srgbClr val="02519A"/>
                </a:solidFill>
                <a:latin typeface="+mj-lt"/>
              </a:endParaRPr>
            </a:p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24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5</a:t>
              </a:r>
              <a:endParaRPr lang="fr-CA" sz="1600" dirty="0">
                <a:solidFill>
                  <a:srgbClr val="02519A"/>
                </a:solidFill>
                <a:latin typeface="+mj-lt"/>
              </a:endParaRPr>
            </a:p>
            <a:p>
              <a:pPr algn="ctr" defTabSz="410764">
                <a:lnSpc>
                  <a:spcPct val="50000"/>
                </a:lnSpc>
                <a:spcBef>
                  <a:spcPts val="1100"/>
                </a:spcBef>
                <a:defRPr sz="1600" b="1" cap="all">
                  <a:solidFill>
                    <a:srgbClr val="0E2B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lang="fr-CA" dirty="0">
                  <a:latin typeface="+mj-lt"/>
                </a:rPr>
                <a:t>SERVICES </a:t>
              </a:r>
            </a:p>
          </p:txBody>
        </p:sp>
      </p:grpSp>
      <p:sp>
        <p:nvSpPr>
          <p:cNvPr id="33" name="Straight Connector 5">
            <a:extLst>
              <a:ext uri="{FF2B5EF4-FFF2-40B4-BE49-F238E27FC236}">
                <a16:creationId xmlns:a16="http://schemas.microsoft.com/office/drawing/2014/main" id="{50FC9312-F9FF-4C4C-81D9-65393A9FF76F}"/>
              </a:ext>
            </a:extLst>
          </p:cNvPr>
          <p:cNvSpPr/>
          <p:nvPr/>
        </p:nvSpPr>
        <p:spPr>
          <a:xfrm flipV="1">
            <a:off x="8427756" y="4819483"/>
            <a:ext cx="545044" cy="41190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 lang="fr-CA"/>
          </a:p>
        </p:txBody>
      </p:sp>
      <p:sp>
        <p:nvSpPr>
          <p:cNvPr id="34" name="Straight Connector 31">
            <a:extLst>
              <a:ext uri="{FF2B5EF4-FFF2-40B4-BE49-F238E27FC236}">
                <a16:creationId xmlns:a16="http://schemas.microsoft.com/office/drawing/2014/main" id="{3FCCDBB0-9C2A-4B21-9347-D6478023CD50}"/>
              </a:ext>
            </a:extLst>
          </p:cNvPr>
          <p:cNvSpPr/>
          <p:nvPr/>
        </p:nvSpPr>
        <p:spPr>
          <a:xfrm flipH="1" flipV="1">
            <a:off x="10460862" y="4803606"/>
            <a:ext cx="545044" cy="411900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endParaRPr lang="fr-CA"/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A817189E-E399-46DE-9067-DC895B25DA8D}"/>
              </a:ext>
            </a:extLst>
          </p:cNvPr>
          <p:cNvSpPr txBox="1"/>
          <p:nvPr/>
        </p:nvSpPr>
        <p:spPr>
          <a:xfrm>
            <a:off x="441929" y="6080687"/>
            <a:ext cx="394261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solidFill>
                  <a:srgbClr val="0A1937"/>
                </a:solidFill>
              </a:defRPr>
            </a:lvl1pPr>
          </a:lstStyle>
          <a:p>
            <a:pPr algn="l"/>
            <a:r>
              <a:rPr lang="fr-CA" dirty="0">
                <a:solidFill>
                  <a:schemeClr val="bg1"/>
                </a:solidFill>
              </a:rPr>
              <a:t>Reportez-vous au Plan de rémunération d’ACN pour les détails complets.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19E8C90-DF4E-48E4-8518-83DBAFAB5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" y="2994252"/>
            <a:ext cx="5777549" cy="28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dification">
            <a:extLst>
              <a:ext uri="{FF2B5EF4-FFF2-40B4-BE49-F238E27FC236}">
                <a16:creationId xmlns:a16="http://schemas.microsoft.com/office/drawing/2014/main" id="{09CB020E-E3FD-4315-9BF4-5A3CD0ACC643}"/>
              </a:ext>
            </a:extLst>
          </p:cNvPr>
          <p:cNvSpPr txBox="1"/>
          <p:nvPr/>
        </p:nvSpPr>
        <p:spPr>
          <a:xfrm>
            <a:off x="430363" y="561581"/>
            <a:ext cx="5505155" cy="118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6" tIns="35716" rIns="35716" bIns="35716" anchor="ctr">
            <a:spAutoFit/>
          </a:bodyPr>
          <a:lstStyle/>
          <a:p>
            <a:pPr defTabSz="2921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L’IMPORTANCE DE</a:t>
            </a:r>
            <a:r>
              <a:rPr dirty="0"/>
              <a:t> </a:t>
            </a:r>
            <a:endParaRPr lang="en-US" dirty="0"/>
          </a:p>
          <a:p>
            <a:pPr defTabSz="2921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b="1" i="1" dirty="0"/>
              <a:t>V</a:t>
            </a:r>
            <a:r>
              <a:rPr b="1" i="1" dirty="0"/>
              <a:t>O</a:t>
            </a:r>
            <a:r>
              <a:rPr lang="fr-CA" b="1" i="1" dirty="0"/>
              <a:t>TRE</a:t>
            </a:r>
            <a:r>
              <a:rPr spc="300" dirty="0"/>
              <a:t> </a:t>
            </a:r>
            <a:r>
              <a:rPr dirty="0"/>
              <a:t>PR</a:t>
            </a:r>
            <a:r>
              <a:rPr lang="fr-CA" dirty="0"/>
              <a:t>ÉSENTATEUR</a:t>
            </a:r>
            <a:endParaRPr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EE9CC69E-F9E8-4B77-937E-364042694A11}"/>
              </a:ext>
            </a:extLst>
          </p:cNvPr>
          <p:cNvSpPr/>
          <p:nvPr/>
        </p:nvSpPr>
        <p:spPr>
          <a:xfrm>
            <a:off x="2573832" y="1828773"/>
            <a:ext cx="2101923" cy="2101923"/>
          </a:xfrm>
          <a:prstGeom prst="ellipse">
            <a:avLst/>
          </a:prstGeom>
          <a:solidFill>
            <a:srgbClr val="4E7CBA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292100">
              <a:defRPr sz="1600">
                <a:solidFill>
                  <a:srgbClr val="4E7CB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6" name="You">
            <a:extLst>
              <a:ext uri="{FF2B5EF4-FFF2-40B4-BE49-F238E27FC236}">
                <a16:creationId xmlns:a16="http://schemas.microsoft.com/office/drawing/2014/main" id="{9CAF2435-B5CF-4D04-A2AD-0C24F55F4F4F}"/>
              </a:ext>
            </a:extLst>
          </p:cNvPr>
          <p:cNvSpPr txBox="1"/>
          <p:nvPr/>
        </p:nvSpPr>
        <p:spPr>
          <a:xfrm>
            <a:off x="2545801" y="2412833"/>
            <a:ext cx="2158091" cy="93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algn="ctr" defTabSz="292100">
              <a:defRPr sz="5600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Vous</a:t>
            </a:r>
            <a:endParaRPr dirty="0"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DC175FCA-014B-43B2-A144-3BA79442AA5B}"/>
              </a:ext>
            </a:extLst>
          </p:cNvPr>
          <p:cNvSpPr/>
          <p:nvPr/>
        </p:nvSpPr>
        <p:spPr>
          <a:xfrm>
            <a:off x="7768131" y="1828773"/>
            <a:ext cx="2101927" cy="2101923"/>
          </a:xfrm>
          <a:prstGeom prst="ellipse">
            <a:avLst/>
          </a:prstGeom>
          <a:solidFill>
            <a:srgbClr val="67C8C6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2921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Prospect">
            <a:extLst>
              <a:ext uri="{FF2B5EF4-FFF2-40B4-BE49-F238E27FC236}">
                <a16:creationId xmlns:a16="http://schemas.microsoft.com/office/drawing/2014/main" id="{1179FBCB-E235-4155-81DD-C2E774C53617}"/>
              </a:ext>
            </a:extLst>
          </p:cNvPr>
          <p:cNvSpPr txBox="1"/>
          <p:nvPr/>
        </p:nvSpPr>
        <p:spPr>
          <a:xfrm>
            <a:off x="7740103" y="2551966"/>
            <a:ext cx="2158091" cy="65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algn="ctr" defTabSz="292100">
              <a:defRPr sz="3800" spc="-114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Prospect</a:t>
            </a: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BF35AC18-63AE-4F87-8903-15F7BE81D6B0}"/>
              </a:ext>
            </a:extLst>
          </p:cNvPr>
          <p:cNvSpPr/>
          <p:nvPr/>
        </p:nvSpPr>
        <p:spPr>
          <a:xfrm>
            <a:off x="5256644" y="4279872"/>
            <a:ext cx="2101927" cy="2101927"/>
          </a:xfrm>
          <a:prstGeom prst="ellipse">
            <a:avLst/>
          </a:prstGeom>
          <a:solidFill>
            <a:srgbClr val="A6AAA9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2921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" name="Expert">
            <a:extLst>
              <a:ext uri="{FF2B5EF4-FFF2-40B4-BE49-F238E27FC236}">
                <a16:creationId xmlns:a16="http://schemas.microsoft.com/office/drawing/2014/main" id="{3465BB09-DBC3-486A-BF75-C1B6D58C8F6C}"/>
              </a:ext>
            </a:extLst>
          </p:cNvPr>
          <p:cNvSpPr txBox="1"/>
          <p:nvPr/>
        </p:nvSpPr>
        <p:spPr>
          <a:xfrm>
            <a:off x="5228614" y="4817768"/>
            <a:ext cx="2158090" cy="102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/>
          <a:p>
            <a:pPr algn="ctr" defTabSz="292100">
              <a:defRPr sz="4200" spc="-12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Expert</a:t>
            </a:r>
          </a:p>
          <a:p>
            <a:pPr algn="ctr" defTabSz="292100">
              <a:defRPr sz="2000" spc="-126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CA" dirty="0"/>
              <a:t>Présentateur Zoom</a:t>
            </a:r>
            <a:endParaRPr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6E915AAE-389C-47C3-B7D0-669D0DDC8D7C}"/>
              </a:ext>
            </a:extLst>
          </p:cNvPr>
          <p:cNvSpPr/>
          <p:nvPr/>
        </p:nvSpPr>
        <p:spPr>
          <a:xfrm flipH="1">
            <a:off x="4821249" y="2987758"/>
            <a:ext cx="2730433" cy="31986"/>
          </a:xfrm>
          <a:prstGeom prst="line">
            <a:avLst/>
          </a:prstGeom>
          <a:ln w="177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RUST">
            <a:extLst>
              <a:ext uri="{FF2B5EF4-FFF2-40B4-BE49-F238E27FC236}">
                <a16:creationId xmlns:a16="http://schemas.microsoft.com/office/drawing/2014/main" id="{A906D45C-6C43-48F1-96A0-BE7C1D5719EE}"/>
              </a:ext>
            </a:extLst>
          </p:cNvPr>
          <p:cNvSpPr txBox="1"/>
          <p:nvPr/>
        </p:nvSpPr>
        <p:spPr>
          <a:xfrm>
            <a:off x="4692116" y="2131467"/>
            <a:ext cx="3031734" cy="65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algn="ctr" defTabSz="292100">
              <a:defRPr sz="3800" spc="-114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CA" dirty="0"/>
              <a:t>CONFIANCE</a:t>
            </a:r>
            <a:endParaRPr dirty="0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EF784AE6-A92D-4ACC-95C8-14C306604F23}"/>
              </a:ext>
            </a:extLst>
          </p:cNvPr>
          <p:cNvSpPr/>
          <p:nvPr/>
        </p:nvSpPr>
        <p:spPr>
          <a:xfrm flipH="1">
            <a:off x="7322497" y="3837937"/>
            <a:ext cx="844994" cy="1039165"/>
          </a:xfrm>
          <a:prstGeom prst="line">
            <a:avLst/>
          </a:prstGeom>
          <a:ln w="177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RESPECT">
            <a:extLst>
              <a:ext uri="{FF2B5EF4-FFF2-40B4-BE49-F238E27FC236}">
                <a16:creationId xmlns:a16="http://schemas.microsoft.com/office/drawing/2014/main" id="{16325C9F-49E2-459E-8DC4-01E4E563EB9C}"/>
              </a:ext>
            </a:extLst>
          </p:cNvPr>
          <p:cNvSpPr txBox="1"/>
          <p:nvPr/>
        </p:nvSpPr>
        <p:spPr>
          <a:xfrm>
            <a:off x="8167489" y="4254801"/>
            <a:ext cx="3031734" cy="65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defTabSz="292100">
              <a:defRPr sz="3800" spc="-114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RESPECT</a:t>
            </a:r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F3D434E2-A983-475E-9B4D-927CB87C7C4B}"/>
              </a:ext>
            </a:extLst>
          </p:cNvPr>
          <p:cNvSpPr/>
          <p:nvPr/>
        </p:nvSpPr>
        <p:spPr>
          <a:xfrm>
            <a:off x="4266453" y="3854247"/>
            <a:ext cx="1009935" cy="1009935"/>
          </a:xfrm>
          <a:prstGeom prst="line">
            <a:avLst/>
          </a:prstGeom>
          <a:ln w="177800">
            <a:solidFill>
              <a:srgbClr val="FFFFFF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RESPECT">
            <a:extLst>
              <a:ext uri="{FF2B5EF4-FFF2-40B4-BE49-F238E27FC236}">
                <a16:creationId xmlns:a16="http://schemas.microsoft.com/office/drawing/2014/main" id="{0328DB7F-E031-4817-B57D-ED609404DA8D}"/>
              </a:ext>
            </a:extLst>
          </p:cNvPr>
          <p:cNvSpPr txBox="1"/>
          <p:nvPr/>
        </p:nvSpPr>
        <p:spPr>
          <a:xfrm>
            <a:off x="2108925" y="4308645"/>
            <a:ext cx="3031734" cy="65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6" tIns="35716" rIns="35716" bIns="35716" anchor="ctr">
            <a:spAutoFit/>
          </a:bodyPr>
          <a:lstStyle>
            <a:lvl1pPr defTabSz="292100">
              <a:defRPr sz="3800" spc="-114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RESPECT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4945E8-1580-4E1D-AF18-A28A4C5E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077" y="148564"/>
            <a:ext cx="1929243" cy="943285"/>
          </a:xfrm>
          <a:prstGeom prst="rect">
            <a:avLst/>
          </a:prstGeom>
        </p:spPr>
      </p:pic>
      <p:pic>
        <p:nvPicPr>
          <p:cNvPr id="18" name="Picture 19" descr="Picture 19">
            <a:extLst>
              <a:ext uri="{FF2B5EF4-FFF2-40B4-BE49-F238E27FC236}">
                <a16:creationId xmlns:a16="http://schemas.microsoft.com/office/drawing/2014/main" id="{763E957E-17FE-4F74-8A25-7ED5E3F6F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0987564" y="6218563"/>
            <a:ext cx="866822" cy="326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1512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778</Words>
  <Application>Microsoft Office PowerPoint</Application>
  <PresentationFormat>Widescreen</PresentationFormat>
  <Paragraphs>175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Gill Sans</vt:lpstr>
      <vt:lpstr>Helvetica</vt:lpstr>
      <vt:lpstr>Helvetica Light</vt:lpstr>
      <vt:lpstr>Helvetica Neue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Bindu Sadder</dc:creator>
  <cp:lastModifiedBy>Bindu Sadder</cp:lastModifiedBy>
  <cp:revision>66</cp:revision>
  <dcterms:created xsi:type="dcterms:W3CDTF">2021-06-04T20:56:29Z</dcterms:created>
  <dcterms:modified xsi:type="dcterms:W3CDTF">2021-09-09T14:05:55Z</dcterms:modified>
</cp:coreProperties>
</file>