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16" r:id="rId2"/>
    <p:sldId id="319" r:id="rId3"/>
    <p:sldId id="320" r:id="rId4"/>
    <p:sldId id="303" r:id="rId5"/>
    <p:sldId id="304" r:id="rId6"/>
    <p:sldId id="306" r:id="rId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1pPr>
    <a:lvl2pPr marL="0" marR="0" indent="228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2pPr>
    <a:lvl3pPr marL="0" marR="0" indent="457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3pPr>
    <a:lvl4pPr marL="0" marR="0" indent="685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4pPr>
    <a:lvl5pPr marL="0" marR="0" indent="9144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5pPr>
    <a:lvl6pPr marL="0" marR="0" indent="11430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6pPr>
    <a:lvl7pPr marL="0" marR="0" indent="1371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7pPr>
    <a:lvl8pPr marL="0" marR="0" indent="1600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8pPr>
    <a:lvl9pPr marL="0" marR="0" indent="1828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ce Page" initials="CP" lastIdx="21" clrIdx="0">
    <p:extLst>
      <p:ext uri="{19B8F6BF-5375-455C-9EA6-DF929625EA0E}">
        <p15:presenceInfo xmlns:p15="http://schemas.microsoft.com/office/powerpoint/2012/main" userId="S::chance.page@acninc.com::2cd93114-e355-428a-a8b2-24d291fd90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345"/>
    <a:srgbClr val="BD9947"/>
    <a:srgbClr val="F08903"/>
    <a:srgbClr val="2F65A4"/>
    <a:srgbClr val="E6E6E6"/>
    <a:srgbClr val="E9E5D0"/>
    <a:srgbClr val="F7E799"/>
    <a:srgbClr val="000B17"/>
    <a:srgbClr val="01030F"/>
    <a:srgbClr val="64CC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09" autoAdjust="0"/>
    <p:restoredTop sz="94694"/>
  </p:normalViewPr>
  <p:slideViewPr>
    <p:cSldViewPr snapToGrid="0" snapToObjects="1">
      <p:cViewPr varScale="1">
        <p:scale>
          <a:sx n="53" d="100"/>
          <a:sy n="53" d="100"/>
        </p:scale>
        <p:origin x="270" y="102"/>
      </p:cViewPr>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E610D-A9CD-49F7-A692-2B1087BE633E}"/>
              </a:ext>
            </a:extLst>
          </p:cNvPr>
          <p:cNvSpPr/>
          <p:nvPr userDrawn="1"/>
        </p:nvSpPr>
        <p:spPr>
          <a:xfrm>
            <a:off x="10315708" y="-858"/>
            <a:ext cx="11964666" cy="7680960"/>
          </a:xfrm>
          <a:prstGeom prst="rect">
            <a:avLst/>
          </a:prstGeom>
          <a:gradFill>
            <a:gsLst>
              <a:gs pos="2000">
                <a:srgbClr val="01030F">
                  <a:alpha val="0"/>
                  <a:lumMod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FB7DA018-7F14-46CA-9E8F-88B07A603F8B}"/>
              </a:ext>
            </a:extLst>
          </p:cNvPr>
          <p:cNvSpPr/>
          <p:nvPr userDrawn="1"/>
        </p:nvSpPr>
        <p:spPr>
          <a:xfrm rot="10800000">
            <a:off x="9311660" y="7680102"/>
            <a:ext cx="14801873" cy="5943600"/>
          </a:xfrm>
          <a:prstGeom prst="rect">
            <a:avLst/>
          </a:prstGeom>
          <a:gradFill>
            <a:gsLst>
              <a:gs pos="2000">
                <a:srgbClr val="01030F">
                  <a:lumMod val="0"/>
                  <a:alpha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Picture 13" descr="A picture containing person&#10;&#10;Description automatically generated">
            <a:extLst>
              <a:ext uri="{FF2B5EF4-FFF2-40B4-BE49-F238E27FC236}">
                <a16:creationId xmlns:a16="http://schemas.microsoft.com/office/drawing/2014/main" id="{9176AF96-A8A8-4081-B2BC-907D89881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24380951" cy="13714285"/>
          </a:xfrm>
          <a:prstGeom prst="rect">
            <a:avLst/>
          </a:prstGeom>
        </p:spPr>
      </p:pic>
      <p:sp>
        <p:nvSpPr>
          <p:cNvPr id="6" name="Rectangle 5">
            <a:extLst>
              <a:ext uri="{FF2B5EF4-FFF2-40B4-BE49-F238E27FC236}">
                <a16:creationId xmlns:a16="http://schemas.microsoft.com/office/drawing/2014/main" id="{9E57E030-A6F9-4433-AA4F-E55DAC481B21}"/>
              </a:ext>
            </a:extLst>
          </p:cNvPr>
          <p:cNvSpPr/>
          <p:nvPr userDrawn="1"/>
        </p:nvSpPr>
        <p:spPr>
          <a:xfrm>
            <a:off x="-71856" y="-21265"/>
            <a:ext cx="24509506" cy="13716000"/>
          </a:xfrm>
          <a:prstGeom prst="rect">
            <a:avLst/>
          </a:prstGeom>
          <a:gradFill flip="none" rotWithShape="1">
            <a:gsLst>
              <a:gs pos="41000">
                <a:srgbClr val="E6E6E6"/>
              </a:gs>
              <a:gs pos="54000">
                <a:srgbClr val="2F65A4"/>
              </a:gs>
              <a:gs pos="69000">
                <a:srgbClr val="000B17"/>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01552ED1-C00A-4717-A7F2-42FD0A52AD22}"/>
              </a:ext>
            </a:extLst>
          </p:cNvPr>
          <p:cNvSpPr/>
          <p:nvPr userDrawn="1"/>
        </p:nvSpPr>
        <p:spPr>
          <a:xfrm>
            <a:off x="-62754" y="857"/>
            <a:ext cx="24509506" cy="13716000"/>
          </a:xfrm>
          <a:prstGeom prst="rect">
            <a:avLst/>
          </a:prstGeom>
          <a:gradFill flip="none" rotWithShape="1">
            <a:gsLst>
              <a:gs pos="24000">
                <a:srgbClr val="E6E6E6"/>
              </a:gs>
              <a:gs pos="41000">
                <a:srgbClr val="2F65A4"/>
              </a:gs>
              <a:gs pos="69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729156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9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4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001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0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85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1C"/>
        </a:solidFill>
        <a:effectLst/>
      </p:bgPr>
    </p:bg>
    <p:spTree>
      <p:nvGrpSpPr>
        <p:cNvPr id="1" name=""/>
        <p:cNvGrpSpPr/>
        <p:nvPr/>
      </p:nvGrpSpPr>
      <p:grpSpPr>
        <a:xfrm>
          <a:off x="0" y="0"/>
          <a:ext cx="0" cy="0"/>
          <a:chOff x="0" y="0"/>
          <a:chExt cx="0" cy="0"/>
        </a:xfrm>
      </p:grpSpPr>
      <p:sp>
        <p:nvSpPr>
          <p:cNvPr id="4" name="Номер слайда"/>
          <p:cNvSpPr txBox="1">
            <a:spLocks noGrp="1"/>
          </p:cNvSpPr>
          <p:nvPr>
            <p:ph type="sldNum" sz="quarter" idx="2"/>
          </p:nvPr>
        </p:nvSpPr>
        <p:spPr>
          <a:xfrm>
            <a:off x="11941979" y="13073062"/>
            <a:ext cx="490518" cy="482823"/>
          </a:xfrm>
          <a:prstGeom prst="rect">
            <a:avLst/>
          </a:prstGeom>
          <a:ln w="12700">
            <a:miter lim="400000"/>
          </a:ln>
        </p:spPr>
        <p:txBody>
          <a:bodyPr wrap="none" lIns="71437" tIns="71437" rIns="71437" bIns="71437">
            <a:spAutoFit/>
          </a:bodyPr>
          <a:lstStyle>
            <a:lvl1pPr defTabSz="821531">
              <a:lnSpc>
                <a:spcPct val="100000"/>
              </a:lnSpc>
              <a:defRPr sz="2200" b="0" i="0">
                <a:solidFill>
                  <a:srgbClr val="000000"/>
                </a:solidFill>
                <a:latin typeface="Helvetica" pitchFamily="2" charset="0"/>
                <a:ea typeface="Helvetica Neue Light"/>
                <a:cs typeface="Helvetica" pitchFamily="2" charset="0"/>
                <a:sym typeface="Helvetica Neue Light"/>
              </a:defRPr>
            </a:lvl1pPr>
          </a:lstStyle>
          <a:p>
            <a:fld id="{86CB4B4D-7CA3-9044-876B-883B54F8677D}" type="slidenum">
              <a:rPr lang="en-US" smtClean="0"/>
              <a:pPr/>
              <a:t>‹#›</a:t>
            </a:fld>
            <a:endParaRPr lang="en-US" dirty="0"/>
          </a:p>
        </p:txBody>
      </p:sp>
      <p:sp>
        <p:nvSpPr>
          <p:cNvPr id="5" name="Rectangle 4">
            <a:extLst>
              <a:ext uri="{FF2B5EF4-FFF2-40B4-BE49-F238E27FC236}">
                <a16:creationId xmlns:a16="http://schemas.microsoft.com/office/drawing/2014/main" id="{FBAB56D7-0F76-4FC1-B451-AE28E5F6614F}"/>
              </a:ext>
            </a:extLst>
          </p:cNvPr>
          <p:cNvSpPr/>
          <p:nvPr userDrawn="1"/>
        </p:nvSpPr>
        <p:spPr>
          <a:xfrm>
            <a:off x="-71856" y="-21265"/>
            <a:ext cx="24509506" cy="13716000"/>
          </a:xfrm>
          <a:prstGeom prst="rect">
            <a:avLst/>
          </a:prstGeom>
          <a:gradFill flip="none" rotWithShape="1">
            <a:gsLst>
              <a:gs pos="41000">
                <a:srgbClr val="E6E6E6"/>
              </a:gs>
              <a:gs pos="54000">
                <a:srgbClr val="2F65A4"/>
              </a:gs>
              <a:gs pos="69000">
                <a:srgbClr val="000B17"/>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14F47FFB-E291-4DB4-9043-D17E06843F6A}"/>
              </a:ext>
            </a:extLst>
          </p:cNvPr>
          <p:cNvSpPr/>
          <p:nvPr userDrawn="1"/>
        </p:nvSpPr>
        <p:spPr>
          <a:xfrm>
            <a:off x="-62753" y="0"/>
            <a:ext cx="24509506" cy="13716000"/>
          </a:xfrm>
          <a:prstGeom prst="rect">
            <a:avLst/>
          </a:prstGeom>
          <a:gradFill flip="none" rotWithShape="1">
            <a:gsLst>
              <a:gs pos="24000">
                <a:srgbClr val="E6E6E6"/>
              </a:gs>
              <a:gs pos="41000">
                <a:srgbClr val="2F65A4"/>
              </a:gs>
              <a:gs pos="69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9" r:id="rId3"/>
    <p:sldLayoutId id="2147483668" r:id="rId4"/>
    <p:sldLayoutId id="2147483666" r:id="rId5"/>
    <p:sldLayoutId id="2147483662" r:id="rId6"/>
  </p:sldLayoutIdLst>
  <p:transition spd="med"/>
  <p:txStyles>
    <p:titleStyle>
      <a:lvl1pPr marL="0" marR="0" indent="0" algn="l" defTabSz="821531" rtl="0" latinLnBrk="0">
        <a:lnSpc>
          <a:spcPct val="100000"/>
        </a:lnSpc>
        <a:spcBef>
          <a:spcPts val="0"/>
        </a:spcBef>
        <a:spcAft>
          <a:spcPts val="0"/>
        </a:spcAft>
        <a:buClrTx/>
        <a:buSzTx/>
        <a:buFontTx/>
        <a:buNone/>
        <a:tabLst/>
        <a:defRPr sz="10800" b="1" i="1" u="none" strike="noStrike" cap="none" spc="0" baseline="0">
          <a:solidFill>
            <a:srgbClr val="3D7AC1"/>
          </a:solidFill>
          <a:uFillTx/>
          <a:latin typeface="Helvetica Bold Oblique" pitchFamily="2" charset="0"/>
          <a:ea typeface="+mj-ea"/>
          <a:cs typeface="+mj-cs"/>
          <a:sym typeface="Abril Fatface"/>
        </a:defRPr>
      </a:lvl1pPr>
      <a:lvl2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2pPr>
      <a:lvl3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3pPr>
      <a:lvl4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4pPr>
      <a:lvl5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5pPr>
      <a:lvl6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6pPr>
      <a:lvl7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7pPr>
      <a:lvl8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8pPr>
      <a:lvl9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9pPr>
    </p:titleStyle>
    <p:bodyStyle>
      <a:lvl1pPr marL="763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1pPr>
      <a:lvl2pPr marL="1208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2pPr>
      <a:lvl3pPr marL="1652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3pPr>
      <a:lvl4pPr marL="2097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4pPr>
      <a:lvl5pPr marL="2541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5pPr>
      <a:lvl6pPr marL="2986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6pPr>
      <a:lvl7pPr marL="3430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7pPr>
      <a:lvl8pPr marL="3875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8pPr>
      <a:lvl9pPr marL="4319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49CC41F9-5E8A-4C20-8FA3-5653F496E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32" y="8574944"/>
            <a:ext cx="5608031" cy="5144556"/>
          </a:xfrm>
          <a:prstGeom prst="rect">
            <a:avLst/>
          </a:prstGeom>
        </p:spPr>
      </p:pic>
      <p:pic>
        <p:nvPicPr>
          <p:cNvPr id="3" name="Picture 2">
            <a:extLst>
              <a:ext uri="{FF2B5EF4-FFF2-40B4-BE49-F238E27FC236}">
                <a16:creationId xmlns:a16="http://schemas.microsoft.com/office/drawing/2014/main" id="{41D21715-8A4D-4364-8679-7DF32A24A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 y="5417"/>
            <a:ext cx="9934457" cy="10319513"/>
          </a:xfrm>
          <a:prstGeom prst="rect">
            <a:avLst/>
          </a:prstGeom>
        </p:spPr>
      </p:pic>
      <p:pic>
        <p:nvPicPr>
          <p:cNvPr id="5" name="Picture 4" descr="A picture containing indoor, dark, light&#10;&#10;Description automatically generated">
            <a:extLst>
              <a:ext uri="{FF2B5EF4-FFF2-40B4-BE49-F238E27FC236}">
                <a16:creationId xmlns:a16="http://schemas.microsoft.com/office/drawing/2014/main" id="{9737F690-282C-41AB-B0F9-FB7D53274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557" y="0"/>
            <a:ext cx="17682764" cy="12532659"/>
          </a:xfrm>
          <a:prstGeom prst="rect">
            <a:avLst/>
          </a:prstGeom>
        </p:spPr>
      </p:pic>
      <p:sp>
        <p:nvSpPr>
          <p:cNvPr id="19" name="TextBox 18">
            <a:extLst>
              <a:ext uri="{FF2B5EF4-FFF2-40B4-BE49-F238E27FC236}">
                <a16:creationId xmlns:a16="http://schemas.microsoft.com/office/drawing/2014/main" id="{79E6EE69-AAB5-439B-9E66-DA013EDF1096}"/>
              </a:ext>
            </a:extLst>
          </p:cNvPr>
          <p:cNvSpPr txBox="1"/>
          <p:nvPr/>
        </p:nvSpPr>
        <p:spPr>
          <a:xfrm>
            <a:off x="4202840" y="9296998"/>
            <a:ext cx="6117324"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457200" rtl="0" fontAlgn="auto" latinLnBrk="0" hangingPunct="0">
              <a:lnSpc>
                <a:spcPts val="3700"/>
              </a:lnSpc>
              <a:spcBef>
                <a:spcPts val="0"/>
              </a:spcBef>
              <a:spcAft>
                <a:spcPts val="0"/>
              </a:spcAft>
              <a:buClrTx/>
              <a:buSzTx/>
              <a:buFontTx/>
              <a:buNone/>
              <a:tabLst/>
            </a:pPr>
            <a:r>
              <a:rPr kumimoji="0" lang="en-US" sz="4000" b="1" i="0" u="none" strike="noStrike" cap="none" spc="0" normalizeH="0" baseline="0" dirty="0">
                <a:ln>
                  <a:noFill/>
                </a:ln>
                <a:solidFill>
                  <a:srgbClr val="BD9947"/>
                </a:solidFill>
                <a:effectLst/>
                <a:uFillTx/>
                <a:latin typeface="+mn-lt"/>
                <a:ea typeface="+mn-ea"/>
                <a:cs typeface="+mn-cs"/>
                <a:sym typeface="Myriad Pro"/>
              </a:rPr>
              <a:t>FOR NEW IBOs IN MAY 2022</a:t>
            </a:r>
          </a:p>
        </p:txBody>
      </p:sp>
      <p:pic>
        <p:nvPicPr>
          <p:cNvPr id="16" name="Picture 15" descr="A picture containing text&#10;&#10;Description automatically generated">
            <a:extLst>
              <a:ext uri="{FF2B5EF4-FFF2-40B4-BE49-F238E27FC236}">
                <a16:creationId xmlns:a16="http://schemas.microsoft.com/office/drawing/2014/main" id="{D33EF1C6-7DC5-46CB-AB6A-BF497D002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51307" y="4684470"/>
            <a:ext cx="6519372" cy="5325387"/>
          </a:xfrm>
          <a:prstGeom prst="rect">
            <a:avLst/>
          </a:prstGeom>
        </p:spPr>
      </p:pic>
      <p:sp>
        <p:nvSpPr>
          <p:cNvPr id="13" name="Rectangle 12">
            <a:extLst>
              <a:ext uri="{FF2B5EF4-FFF2-40B4-BE49-F238E27FC236}">
                <a16:creationId xmlns:a16="http://schemas.microsoft.com/office/drawing/2014/main" id="{B603C767-D898-4078-BAAA-9BCC22B350FE}"/>
              </a:ext>
            </a:extLst>
          </p:cNvPr>
          <p:cNvSpPr/>
          <p:nvPr/>
        </p:nvSpPr>
        <p:spPr>
          <a:xfrm>
            <a:off x="4426615" y="11044959"/>
            <a:ext cx="7843176" cy="977255"/>
          </a:xfrm>
          <a:prstGeom prst="rect">
            <a:avLst/>
          </a:prstGeom>
        </p:spPr>
        <p:txBody>
          <a:bodyPr wrap="square" anchor="ctr">
            <a:spAutoFit/>
          </a:bodyPr>
          <a:lstStyle/>
          <a:p>
            <a:pPr algn="l">
              <a:lnSpc>
                <a:spcPts val="3400"/>
              </a:lnSpc>
            </a:pPr>
            <a:r>
              <a:rPr lang="en-US" sz="3600" dirty="0">
                <a:solidFill>
                  <a:schemeClr val="bg1"/>
                </a:solidFill>
                <a:cs typeface="Helvetica" panose="020B0604020202020204" pitchFamily="34" charset="0"/>
              </a:rPr>
              <a:t>New ETLs Can Earn $500 or More! </a:t>
            </a:r>
          </a:p>
          <a:p>
            <a:pPr algn="l">
              <a:lnSpc>
                <a:spcPts val="3400"/>
              </a:lnSpc>
            </a:pPr>
            <a:r>
              <a:rPr lang="en-US" sz="3600" dirty="0">
                <a:solidFill>
                  <a:schemeClr val="bg1"/>
                </a:solidFill>
                <a:cs typeface="Helvetica" panose="020B0604020202020204" pitchFamily="34" charset="0"/>
              </a:rPr>
              <a:t>FAST START BONUS in May</a:t>
            </a:r>
            <a:r>
              <a:rPr lang="en-US" sz="3600" dirty="0">
                <a:solidFill>
                  <a:srgbClr val="BD9947"/>
                </a:solidFill>
                <a:cs typeface="Helvetica" panose="020B0604020202020204" pitchFamily="34" charset="0"/>
              </a:rPr>
              <a:t>.........</a:t>
            </a:r>
            <a:r>
              <a:rPr lang="en-US" sz="3600" dirty="0">
                <a:solidFill>
                  <a:schemeClr val="bg1"/>
                </a:solidFill>
                <a:cs typeface="Helvetica" panose="020B0604020202020204" pitchFamily="34" charset="0"/>
              </a:rPr>
              <a:t>4-5</a:t>
            </a:r>
          </a:p>
        </p:txBody>
      </p:sp>
      <p:sp>
        <p:nvSpPr>
          <p:cNvPr id="10" name="Rectangle 9">
            <a:extLst>
              <a:ext uri="{FF2B5EF4-FFF2-40B4-BE49-F238E27FC236}">
                <a16:creationId xmlns:a16="http://schemas.microsoft.com/office/drawing/2014/main" id="{0588C23F-6F27-444D-B2E7-E7883D846B3C}"/>
              </a:ext>
            </a:extLst>
          </p:cNvPr>
          <p:cNvSpPr/>
          <p:nvPr/>
        </p:nvSpPr>
        <p:spPr>
          <a:xfrm>
            <a:off x="12693946" y="11102016"/>
            <a:ext cx="8639391" cy="2484591"/>
          </a:xfrm>
          <a:prstGeom prst="rect">
            <a:avLst/>
          </a:prstGeom>
          <a:noFill/>
        </p:spPr>
        <p:txBody>
          <a:bodyPr wrap="square" anchor="ctr">
            <a:spAutoFit/>
          </a:bodyPr>
          <a:lstStyle/>
          <a:p>
            <a:pPr algn="l">
              <a:lnSpc>
                <a:spcPct val="100000"/>
              </a:lnSpc>
            </a:pPr>
            <a:r>
              <a:rPr lang="en-US" sz="3600" dirty="0">
                <a:solidFill>
                  <a:srgbClr val="042345"/>
                </a:solidFill>
                <a:latin typeface="+mj-lt"/>
                <a:cs typeface="Helvetica" panose="020B0604020202020204" pitchFamily="34" charset="0"/>
              </a:rPr>
              <a:t>May Customer Point Promotions </a:t>
            </a:r>
            <a:r>
              <a:rPr lang="en-US" sz="3600" dirty="0">
                <a:solidFill>
                  <a:srgbClr val="BD9947"/>
                </a:solidFill>
                <a:latin typeface="+mj-lt"/>
                <a:cs typeface="Helvetica" panose="020B0604020202020204" pitchFamily="34" charset="0"/>
              </a:rPr>
              <a:t>.........</a:t>
            </a:r>
            <a:r>
              <a:rPr lang="en-US" sz="3600" dirty="0">
                <a:solidFill>
                  <a:srgbClr val="042345"/>
                </a:solidFill>
                <a:latin typeface="+mj-lt"/>
                <a:cs typeface="Helvetica" panose="020B0604020202020204" pitchFamily="34" charset="0"/>
              </a:rPr>
              <a:t>2 </a:t>
            </a:r>
          </a:p>
          <a:p>
            <a:pPr algn="l">
              <a:lnSpc>
                <a:spcPct val="100000"/>
              </a:lnSpc>
            </a:pPr>
            <a:r>
              <a:rPr lang="en-US" sz="3600" dirty="0">
                <a:solidFill>
                  <a:srgbClr val="042345"/>
                </a:solidFill>
                <a:latin typeface="+mj-lt"/>
                <a:cs typeface="Helvetica" panose="020B0604020202020204" pitchFamily="34" charset="0"/>
              </a:rPr>
              <a:t>IBO Promotion – Sphere</a:t>
            </a:r>
            <a:r>
              <a:rPr lang="en-US" sz="3600" dirty="0">
                <a:solidFill>
                  <a:srgbClr val="BD9947"/>
                </a:solidFill>
                <a:latin typeface="+mj-lt"/>
                <a:cs typeface="Helvetica" panose="020B0604020202020204" pitchFamily="34" charset="0"/>
              </a:rPr>
              <a:t> .......................</a:t>
            </a:r>
            <a:r>
              <a:rPr lang="en-US" sz="3600" dirty="0">
                <a:solidFill>
                  <a:srgbClr val="042345"/>
                </a:solidFill>
                <a:latin typeface="+mj-lt"/>
                <a:cs typeface="Helvetica" panose="020B0604020202020204" pitchFamily="34" charset="0"/>
              </a:rPr>
              <a:t>3</a:t>
            </a:r>
          </a:p>
          <a:p>
            <a:pPr algn="l">
              <a:lnSpc>
                <a:spcPct val="100000"/>
              </a:lnSpc>
            </a:pPr>
            <a:r>
              <a:rPr lang="en-US" sz="3600" dirty="0">
                <a:solidFill>
                  <a:srgbClr val="042345"/>
                </a:solidFill>
                <a:latin typeface="+mj-lt"/>
                <a:cs typeface="Helvetica" panose="020B0604020202020204" pitchFamily="34" charset="0"/>
              </a:rPr>
              <a:t>Powerful Referral Programs </a:t>
            </a:r>
            <a:r>
              <a:rPr lang="en-US" sz="3600" dirty="0">
                <a:solidFill>
                  <a:srgbClr val="BD9947"/>
                </a:solidFill>
                <a:latin typeface="+mj-lt"/>
                <a:cs typeface="Helvetica" panose="020B0604020202020204" pitchFamily="34" charset="0"/>
              </a:rPr>
              <a:t>..................</a:t>
            </a:r>
            <a:r>
              <a:rPr lang="en-US" sz="3600" dirty="0">
                <a:solidFill>
                  <a:srgbClr val="042345"/>
                </a:solidFill>
                <a:latin typeface="+mj-lt"/>
                <a:cs typeface="Helvetica" panose="020B0604020202020204" pitchFamily="34" charset="0"/>
              </a:rPr>
              <a:t>6</a:t>
            </a:r>
          </a:p>
          <a:p>
            <a:pPr algn="l">
              <a:lnSpc>
                <a:spcPts val="6500"/>
              </a:lnSpc>
            </a:pPr>
            <a:endParaRPr lang="en-US" sz="3600" dirty="0">
              <a:solidFill>
                <a:schemeClr val="accent5"/>
              </a:solidFill>
              <a:latin typeface="Helvetica" panose="020B0604020202020204" pitchFamily="34" charset="0"/>
              <a:cs typeface="Helvetica" panose="020B0604020202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C3D0C5D8-C71C-4536-82EB-6C961BAEE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6107" y="6671223"/>
            <a:ext cx="9133933" cy="2524504"/>
          </a:xfrm>
          <a:prstGeom prst="rect">
            <a:avLst/>
          </a:prstGeom>
        </p:spPr>
      </p:pic>
    </p:spTree>
    <p:extLst>
      <p:ext uri="{BB962C8B-B14F-4D97-AF65-F5344CB8AC3E}">
        <p14:creationId xmlns:p14="http://schemas.microsoft.com/office/powerpoint/2010/main" val="65834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indoor, dark, light&#10;&#10;Description automatically generated">
            <a:extLst>
              <a:ext uri="{FF2B5EF4-FFF2-40B4-BE49-F238E27FC236}">
                <a16:creationId xmlns:a16="http://schemas.microsoft.com/office/drawing/2014/main" id="{DE5AD832-6078-4338-A123-B215FF63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sp>
        <p:nvSpPr>
          <p:cNvPr id="39" name="Rectangle 38">
            <a:extLst>
              <a:ext uri="{FF2B5EF4-FFF2-40B4-BE49-F238E27FC236}">
                <a16:creationId xmlns:a16="http://schemas.microsoft.com/office/drawing/2014/main" id="{F212F489-7762-4CB0-A34A-810C4CF1D9CE}"/>
              </a:ext>
            </a:extLst>
          </p:cNvPr>
          <p:cNvSpPr/>
          <p:nvPr/>
        </p:nvSpPr>
        <p:spPr>
          <a:xfrm>
            <a:off x="0" y="2560320"/>
            <a:ext cx="24384000" cy="10176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09EBEDC7-17BF-497F-8409-41FC7F6F5FC3}"/>
              </a:ext>
            </a:extLst>
          </p:cNvPr>
          <p:cNvSpPr/>
          <p:nvPr/>
        </p:nvSpPr>
        <p:spPr>
          <a:xfrm>
            <a:off x="12316566" y="2114602"/>
            <a:ext cx="11612880" cy="10241280"/>
          </a:xfrm>
          <a:prstGeom prst="rect">
            <a:avLst/>
          </a:prstGeom>
          <a:gradFill>
            <a:gsLst>
              <a:gs pos="0">
                <a:schemeClr val="bg1">
                  <a:alpha val="0"/>
                </a:schemeClr>
              </a:gs>
              <a:gs pos="49000">
                <a:schemeClr val="tx2">
                  <a:alpha val="0"/>
                </a:schemeClr>
              </a:gs>
            </a:gsLst>
            <a:lin ang="10800000" scaled="0"/>
          </a:gra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Rectangle 53">
            <a:extLst>
              <a:ext uri="{FF2B5EF4-FFF2-40B4-BE49-F238E27FC236}">
                <a16:creationId xmlns:a16="http://schemas.microsoft.com/office/drawing/2014/main" id="{428F8F57-1E0D-4F9F-BE5D-BADD426365B1}"/>
              </a:ext>
            </a:extLst>
          </p:cNvPr>
          <p:cNvSpPr/>
          <p:nvPr/>
        </p:nvSpPr>
        <p:spPr>
          <a:xfrm>
            <a:off x="855142" y="4778282"/>
            <a:ext cx="11212231"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Rectangle 54">
            <a:extLst>
              <a:ext uri="{FF2B5EF4-FFF2-40B4-BE49-F238E27FC236}">
                <a16:creationId xmlns:a16="http://schemas.microsoft.com/office/drawing/2014/main" id="{5F0C5462-BE2A-46F4-AC86-4B9F27088395}"/>
              </a:ext>
            </a:extLst>
          </p:cNvPr>
          <p:cNvSpPr/>
          <p:nvPr/>
        </p:nvSpPr>
        <p:spPr>
          <a:xfrm>
            <a:off x="848668" y="2100042"/>
            <a:ext cx="11218767" cy="246888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2" name="Rectangle 51">
            <a:extLst>
              <a:ext uri="{FF2B5EF4-FFF2-40B4-BE49-F238E27FC236}">
                <a16:creationId xmlns:a16="http://schemas.microsoft.com/office/drawing/2014/main" id="{ACA21459-53E3-4764-B4FC-DBA3A6E41460}"/>
              </a:ext>
            </a:extLst>
          </p:cNvPr>
          <p:cNvSpPr/>
          <p:nvPr/>
        </p:nvSpPr>
        <p:spPr>
          <a:xfrm>
            <a:off x="816171" y="7390285"/>
            <a:ext cx="11251202"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Box 1">
            <a:extLst>
              <a:ext uri="{FF2B5EF4-FFF2-40B4-BE49-F238E27FC236}">
                <a16:creationId xmlns:a16="http://schemas.microsoft.com/office/drawing/2014/main" id="{D557696A-57AE-42B3-B8EA-BB7B5EB27E1B}"/>
              </a:ext>
            </a:extLst>
          </p:cNvPr>
          <p:cNvSpPr txBox="1"/>
          <p:nvPr/>
        </p:nvSpPr>
        <p:spPr>
          <a:xfrm>
            <a:off x="759314" y="12718586"/>
            <a:ext cx="15092899" cy="530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dirty="0">
                <a:solidFill>
                  <a:srgbClr val="042345">
                    <a:alpha val="67000"/>
                  </a:srgbClr>
                </a:solidFill>
                <a:cs typeface="Helvetica" panose="020B0604020202020204" pitchFamily="34" charset="0"/>
              </a:rPr>
              <a:t>*</a:t>
            </a:r>
            <a:r>
              <a:rPr lang="en-US" sz="2500" dirty="0">
                <a:solidFill>
                  <a:schemeClr val="bg1"/>
                </a:solidFill>
                <a:cs typeface="Helvetica" panose="020B0604020202020204" pitchFamily="34" charset="0"/>
              </a:rPr>
              <a:t>Refer to the ACN Compensation Plan and the product-specific promotions for complete details</a:t>
            </a:r>
            <a:r>
              <a:rPr lang="en-US" sz="2500" dirty="0">
                <a:solidFill>
                  <a:schemeClr val="bg1"/>
                </a:solidFill>
                <a:latin typeface="Helvetica" panose="020B0604020202020204" pitchFamily="34" charset="0"/>
                <a:cs typeface="Helvetica" panose="020B0604020202020204" pitchFamily="34" charset="0"/>
              </a:rPr>
              <a:t>.</a:t>
            </a:r>
          </a:p>
        </p:txBody>
      </p:sp>
      <p:grpSp>
        <p:nvGrpSpPr>
          <p:cNvPr id="4" name="Group 3">
            <a:extLst>
              <a:ext uri="{FF2B5EF4-FFF2-40B4-BE49-F238E27FC236}">
                <a16:creationId xmlns:a16="http://schemas.microsoft.com/office/drawing/2014/main" id="{EEE1FC8A-FD59-44BC-B7C9-533D63AEE397}"/>
              </a:ext>
            </a:extLst>
          </p:cNvPr>
          <p:cNvGrpSpPr/>
          <p:nvPr/>
        </p:nvGrpSpPr>
        <p:grpSpPr>
          <a:xfrm>
            <a:off x="12821043" y="6073856"/>
            <a:ext cx="2063475" cy="2903857"/>
            <a:chOff x="12821043" y="6513761"/>
            <a:chExt cx="2063475" cy="2903857"/>
          </a:xfrm>
        </p:grpSpPr>
        <p:pic>
          <p:nvPicPr>
            <p:cNvPr id="18" name="Picture 17">
              <a:extLst>
                <a:ext uri="{FF2B5EF4-FFF2-40B4-BE49-F238E27FC236}">
                  <a16:creationId xmlns:a16="http://schemas.microsoft.com/office/drawing/2014/main" id="{3C0FC1DB-0983-42F3-A2C2-29A9DA671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589" y="6513761"/>
              <a:ext cx="2032929" cy="1267476"/>
            </a:xfrm>
            <a:prstGeom prst="rect">
              <a:avLst/>
            </a:prstGeom>
          </p:spPr>
        </p:pic>
        <p:sp>
          <p:nvSpPr>
            <p:cNvPr id="28" name="TextBox 27">
              <a:extLst>
                <a:ext uri="{FF2B5EF4-FFF2-40B4-BE49-F238E27FC236}">
                  <a16:creationId xmlns:a16="http://schemas.microsoft.com/office/drawing/2014/main" id="{D5F5E678-F026-488D-AE69-959419AF1DAD}"/>
                </a:ext>
              </a:extLst>
            </p:cNvPr>
            <p:cNvSpPr txBox="1"/>
            <p:nvPr/>
          </p:nvSpPr>
          <p:spPr>
            <a:xfrm>
              <a:off x="12821043" y="8254755"/>
              <a:ext cx="2032929" cy="461665"/>
            </a:xfrm>
            <a:prstGeom prst="rect">
              <a:avLst/>
            </a:prstGeom>
            <a:noFill/>
          </p:spPr>
          <p:txBody>
            <a:bodyPr wrap="none" rtlCol="0">
              <a:spAutoFit/>
            </a:bodyPr>
            <a:lstStyle/>
            <a:p>
              <a:pPr algn="l">
                <a:lnSpc>
                  <a:spcPct val="100000"/>
                </a:lnSpc>
              </a:pPr>
              <a:r>
                <a:rPr lang="en-US" sz="2400" dirty="0">
                  <a:solidFill>
                    <a:schemeClr val="bg1"/>
                  </a:solidFill>
                  <a:latin typeface="Helvetica" pitchFamily="2" charset="0"/>
                </a:rPr>
                <a:t>United States</a:t>
              </a:r>
            </a:p>
          </p:txBody>
        </p:sp>
        <p:pic>
          <p:nvPicPr>
            <p:cNvPr id="74" name="Graphic 73">
              <a:extLst>
                <a:ext uri="{FF2B5EF4-FFF2-40B4-BE49-F238E27FC236}">
                  <a16:creationId xmlns:a16="http://schemas.microsoft.com/office/drawing/2014/main" id="{AC505451-3C86-44A8-BCBB-9354670E57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95174" y="8789396"/>
              <a:ext cx="942334" cy="628222"/>
            </a:xfrm>
            <a:prstGeom prst="rect">
              <a:avLst/>
            </a:prstGeom>
          </p:spPr>
        </p:pic>
      </p:grpSp>
      <p:grpSp>
        <p:nvGrpSpPr>
          <p:cNvPr id="7" name="Group 6">
            <a:extLst>
              <a:ext uri="{FF2B5EF4-FFF2-40B4-BE49-F238E27FC236}">
                <a16:creationId xmlns:a16="http://schemas.microsoft.com/office/drawing/2014/main" id="{38727E4E-F8B1-4FB3-A995-D36F2F9635E6}"/>
              </a:ext>
            </a:extLst>
          </p:cNvPr>
          <p:cNvGrpSpPr/>
          <p:nvPr/>
        </p:nvGrpSpPr>
        <p:grpSpPr>
          <a:xfrm>
            <a:off x="1135580" y="5057125"/>
            <a:ext cx="3194276" cy="1925789"/>
            <a:chOff x="429472" y="6075392"/>
            <a:chExt cx="3488455" cy="2103147"/>
          </a:xfrm>
        </p:grpSpPr>
        <p:pic>
          <p:nvPicPr>
            <p:cNvPr id="50" name="Picture 49">
              <a:extLst>
                <a:ext uri="{FF2B5EF4-FFF2-40B4-BE49-F238E27FC236}">
                  <a16:creationId xmlns:a16="http://schemas.microsoft.com/office/drawing/2014/main" id="{D1420158-57C3-4E32-ABFC-4F55BC6F87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921" y="6075392"/>
              <a:ext cx="3219715" cy="914400"/>
            </a:xfrm>
            <a:prstGeom prst="rect">
              <a:avLst/>
            </a:prstGeom>
          </p:spPr>
        </p:pic>
        <p:sp>
          <p:nvSpPr>
            <p:cNvPr id="62" name="TextBox 61">
              <a:extLst>
                <a:ext uri="{FF2B5EF4-FFF2-40B4-BE49-F238E27FC236}">
                  <a16:creationId xmlns:a16="http://schemas.microsoft.com/office/drawing/2014/main" id="{CCEBB691-9476-4B8D-A652-663776DEFA09}"/>
                </a:ext>
              </a:extLst>
            </p:cNvPr>
            <p:cNvSpPr txBox="1"/>
            <p:nvPr/>
          </p:nvSpPr>
          <p:spPr>
            <a:xfrm>
              <a:off x="429472" y="7094986"/>
              <a:ext cx="3488455" cy="461665"/>
            </a:xfrm>
            <a:prstGeom prst="rect">
              <a:avLst/>
            </a:prstGeom>
            <a:noFill/>
          </p:spPr>
          <p:txBody>
            <a:bodyPr wrap="none" rtlCol="0">
              <a:spAutoFit/>
            </a:bodyPr>
            <a:lstStyle/>
            <a:p>
              <a:pPr algn="l">
                <a:lnSpc>
                  <a:spcPct val="100000"/>
                </a:lnSpc>
              </a:pPr>
              <a:r>
                <a:rPr lang="en-US" sz="2400" dirty="0">
                  <a:solidFill>
                    <a:schemeClr val="bg1"/>
                  </a:solidFill>
                  <a:latin typeface="Helvetica" pitchFamily="2" charset="0"/>
                </a:rPr>
                <a:t>United States &amp; Canada</a:t>
              </a:r>
            </a:p>
          </p:txBody>
        </p:sp>
        <p:pic>
          <p:nvPicPr>
            <p:cNvPr id="75" name="Graphic 74">
              <a:extLst>
                <a:ext uri="{FF2B5EF4-FFF2-40B4-BE49-F238E27FC236}">
                  <a16:creationId xmlns:a16="http://schemas.microsoft.com/office/drawing/2014/main" id="{47B54D79-EE19-4AFE-BB31-348D7430D0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6951" y="7631942"/>
              <a:ext cx="933136" cy="540863"/>
            </a:xfrm>
            <a:prstGeom prst="rect">
              <a:avLst/>
            </a:prstGeom>
          </p:spPr>
        </p:pic>
        <p:pic>
          <p:nvPicPr>
            <p:cNvPr id="76" name="Graphic 75">
              <a:extLst>
                <a:ext uri="{FF2B5EF4-FFF2-40B4-BE49-F238E27FC236}">
                  <a16:creationId xmlns:a16="http://schemas.microsoft.com/office/drawing/2014/main" id="{60D80C79-FE2F-4432-93AA-B7902E9D8E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740" y="7631943"/>
              <a:ext cx="819895" cy="546596"/>
            </a:xfrm>
            <a:prstGeom prst="rect">
              <a:avLst/>
            </a:prstGeom>
          </p:spPr>
        </p:pic>
      </p:grpSp>
      <p:grpSp>
        <p:nvGrpSpPr>
          <p:cNvPr id="6" name="Group 5">
            <a:extLst>
              <a:ext uri="{FF2B5EF4-FFF2-40B4-BE49-F238E27FC236}">
                <a16:creationId xmlns:a16="http://schemas.microsoft.com/office/drawing/2014/main" id="{9ED723D9-15B2-4258-B2D6-06C4EC65B7D7}"/>
              </a:ext>
            </a:extLst>
          </p:cNvPr>
          <p:cNvGrpSpPr/>
          <p:nvPr/>
        </p:nvGrpSpPr>
        <p:grpSpPr>
          <a:xfrm>
            <a:off x="1449433" y="2644903"/>
            <a:ext cx="3109060" cy="1581028"/>
            <a:chOff x="527325" y="2753612"/>
            <a:chExt cx="3685320" cy="1717396"/>
          </a:xfrm>
        </p:grpSpPr>
        <p:sp>
          <p:nvSpPr>
            <p:cNvPr id="14" name="TextBox 13">
              <a:extLst>
                <a:ext uri="{FF2B5EF4-FFF2-40B4-BE49-F238E27FC236}">
                  <a16:creationId xmlns:a16="http://schemas.microsoft.com/office/drawing/2014/main" id="{B84C3C40-73D9-4625-8E69-1C2D133EE679}"/>
                </a:ext>
              </a:extLst>
            </p:cNvPr>
            <p:cNvSpPr txBox="1"/>
            <p:nvPr/>
          </p:nvSpPr>
          <p:spPr>
            <a:xfrm>
              <a:off x="527325" y="3631641"/>
              <a:ext cx="2032929" cy="533095"/>
            </a:xfrm>
            <a:prstGeom prst="rect">
              <a:avLst/>
            </a:prstGeom>
            <a:noFill/>
          </p:spPr>
          <p:txBody>
            <a:bodyPr wrap="none" rtlCol="0">
              <a:spAutoFit/>
            </a:bodyPr>
            <a:lstStyle/>
            <a:p>
              <a:pPr algn="l"/>
              <a:r>
                <a:rPr lang="en-US" sz="2400" dirty="0">
                  <a:solidFill>
                    <a:schemeClr val="bg1"/>
                  </a:solidFill>
                  <a:latin typeface="Helvetica" pitchFamily="2" charset="0"/>
                </a:rPr>
                <a:t>United States</a:t>
              </a:r>
            </a:p>
          </p:txBody>
        </p:sp>
        <p:pic>
          <p:nvPicPr>
            <p:cNvPr id="73" name="Graphic 72">
              <a:extLst>
                <a:ext uri="{FF2B5EF4-FFF2-40B4-BE49-F238E27FC236}">
                  <a16:creationId xmlns:a16="http://schemas.microsoft.com/office/drawing/2014/main" id="{D829B4FD-085B-4180-95FD-6A8E92DDF9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9514" y="3842786"/>
              <a:ext cx="942334" cy="62822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C19D9F1-8119-438D-9430-60278C213D3D}"/>
                </a:ext>
              </a:extLst>
            </p:cNvPr>
            <p:cNvPicPr>
              <a:picLocks noChangeAspect="1"/>
            </p:cNvPicPr>
            <p:nvPr/>
          </p:nvPicPr>
          <p:blipFill>
            <a:blip r:embed="rId9"/>
            <a:stretch>
              <a:fillRect/>
            </a:stretch>
          </p:blipFill>
          <p:spPr>
            <a:xfrm>
              <a:off x="663630" y="2753612"/>
              <a:ext cx="3549015" cy="822960"/>
            </a:xfrm>
            <a:prstGeom prst="rect">
              <a:avLst/>
            </a:prstGeom>
          </p:spPr>
        </p:pic>
      </p:grpSp>
      <p:grpSp>
        <p:nvGrpSpPr>
          <p:cNvPr id="8" name="Group 7">
            <a:extLst>
              <a:ext uri="{FF2B5EF4-FFF2-40B4-BE49-F238E27FC236}">
                <a16:creationId xmlns:a16="http://schemas.microsoft.com/office/drawing/2014/main" id="{483A7EC1-BBE3-4CD3-BEAE-7A73AC93044A}"/>
              </a:ext>
            </a:extLst>
          </p:cNvPr>
          <p:cNvGrpSpPr/>
          <p:nvPr/>
        </p:nvGrpSpPr>
        <p:grpSpPr>
          <a:xfrm>
            <a:off x="1304398" y="7692334"/>
            <a:ext cx="2099051" cy="1637244"/>
            <a:chOff x="1086360" y="9289566"/>
            <a:chExt cx="2677429" cy="2047228"/>
          </a:xfrm>
        </p:grpSpPr>
        <p:sp>
          <p:nvSpPr>
            <p:cNvPr id="66" name="TextBox 65">
              <a:extLst>
                <a:ext uri="{FF2B5EF4-FFF2-40B4-BE49-F238E27FC236}">
                  <a16:creationId xmlns:a16="http://schemas.microsoft.com/office/drawing/2014/main" id="{FA800EA2-437A-44A5-9D10-679DFA066BA1}"/>
                </a:ext>
              </a:extLst>
            </p:cNvPr>
            <p:cNvSpPr txBox="1"/>
            <p:nvPr/>
          </p:nvSpPr>
          <p:spPr>
            <a:xfrm>
              <a:off x="1152314" y="10623646"/>
              <a:ext cx="1717138" cy="535146"/>
            </a:xfrm>
            <a:prstGeom prst="rect">
              <a:avLst/>
            </a:prstGeom>
            <a:noFill/>
          </p:spPr>
          <p:txBody>
            <a:bodyPr wrap="square" rtlCol="0">
              <a:spAutoFit/>
            </a:bodyPr>
            <a:lstStyle/>
            <a:p>
              <a:pPr algn="l"/>
              <a:r>
                <a:rPr lang="en-US" sz="2400" dirty="0">
                  <a:solidFill>
                    <a:schemeClr val="bg1"/>
                  </a:solidFill>
                  <a:latin typeface="Helvetica" pitchFamily="2" charset="0"/>
                </a:rPr>
                <a:t>Canada</a:t>
              </a:r>
            </a:p>
          </p:txBody>
        </p:sp>
        <p:pic>
          <p:nvPicPr>
            <p:cNvPr id="77" name="Graphic 76">
              <a:extLst>
                <a:ext uri="{FF2B5EF4-FFF2-40B4-BE49-F238E27FC236}">
                  <a16:creationId xmlns:a16="http://schemas.microsoft.com/office/drawing/2014/main" id="{B8E1E522-73E5-4207-8B46-95714A2452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0653" y="10795933"/>
              <a:ext cx="933136" cy="540861"/>
            </a:xfrm>
            <a:prstGeom prst="rect">
              <a:avLst/>
            </a:prstGeom>
          </p:spPr>
        </p:pic>
        <p:pic>
          <p:nvPicPr>
            <p:cNvPr id="67" name="Picture 4" descr="Logo">
              <a:extLst>
                <a:ext uri="{FF2B5EF4-FFF2-40B4-BE49-F238E27FC236}">
                  <a16:creationId xmlns:a16="http://schemas.microsoft.com/office/drawing/2014/main" id="{213F3C74-5447-425A-91A4-CF0C625AB00D}"/>
                </a:ext>
              </a:extLst>
            </p:cNvPr>
            <p:cNvPicPr>
              <a:picLocks noChangeAspect="1" noChangeArrowheads="1"/>
            </p:cNvPicPr>
            <p:nvPr/>
          </p:nvPicPr>
          <p:blipFill>
            <a:blip r:embed="rId10">
              <a:biLevel thresh="25000"/>
              <a:extLst>
                <a:ext uri="{28A0092B-C50C-407E-A947-70E740481C1C}">
                  <a14:useLocalDpi xmlns:a14="http://schemas.microsoft.com/office/drawing/2010/main"/>
                </a:ext>
              </a:extLst>
            </a:blip>
            <a:srcRect/>
            <a:stretch>
              <a:fillRect/>
            </a:stretch>
          </p:blipFill>
          <p:spPr bwMode="auto">
            <a:xfrm>
              <a:off x="1086360" y="9289566"/>
              <a:ext cx="2203095" cy="127101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2" name="Table 3">
            <a:extLst>
              <a:ext uri="{FF2B5EF4-FFF2-40B4-BE49-F238E27FC236}">
                <a16:creationId xmlns:a16="http://schemas.microsoft.com/office/drawing/2014/main" id="{693D6283-534A-4558-9E69-A26B593EC40C}"/>
              </a:ext>
            </a:extLst>
          </p:cNvPr>
          <p:cNvGraphicFramePr>
            <a:graphicFrameLocks noGrp="1"/>
          </p:cNvGraphicFramePr>
          <p:nvPr>
            <p:extLst>
              <p:ext uri="{D42A27DB-BD31-4B8C-83A1-F6EECF244321}">
                <p14:modId xmlns:p14="http://schemas.microsoft.com/office/powerpoint/2010/main" val="1095302094"/>
              </p:ext>
            </p:extLst>
          </p:nvPr>
        </p:nvGraphicFramePr>
        <p:xfrm>
          <a:off x="15304567" y="8158291"/>
          <a:ext cx="8341248" cy="3558438"/>
        </p:xfrm>
        <a:graphic>
          <a:graphicData uri="http://schemas.openxmlformats.org/drawingml/2006/table">
            <a:tbl>
              <a:tblPr firstRow="1" bandRow="1">
                <a:tableStyleId>{3C2FFA5D-87B4-456A-9821-1D502468CF0F}</a:tableStyleId>
              </a:tblPr>
              <a:tblGrid>
                <a:gridCol w="2526233">
                  <a:extLst>
                    <a:ext uri="{9D8B030D-6E8A-4147-A177-3AD203B41FA5}">
                      <a16:colId xmlns:a16="http://schemas.microsoft.com/office/drawing/2014/main" val="3502489412"/>
                    </a:ext>
                  </a:extLst>
                </a:gridCol>
                <a:gridCol w="1669774">
                  <a:extLst>
                    <a:ext uri="{9D8B030D-6E8A-4147-A177-3AD203B41FA5}">
                      <a16:colId xmlns:a16="http://schemas.microsoft.com/office/drawing/2014/main" val="2985837133"/>
                    </a:ext>
                  </a:extLst>
                </a:gridCol>
                <a:gridCol w="2059929">
                  <a:extLst>
                    <a:ext uri="{9D8B030D-6E8A-4147-A177-3AD203B41FA5}">
                      <a16:colId xmlns:a16="http://schemas.microsoft.com/office/drawing/2014/main" val="1010605070"/>
                    </a:ext>
                  </a:extLst>
                </a:gridCol>
                <a:gridCol w="2085312">
                  <a:extLst>
                    <a:ext uri="{9D8B030D-6E8A-4147-A177-3AD203B41FA5}">
                      <a16:colId xmlns:a16="http://schemas.microsoft.com/office/drawing/2014/main" val="4093524368"/>
                    </a:ext>
                  </a:extLst>
                </a:gridCol>
              </a:tblGrid>
              <a:tr h="752836">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May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anchor="ctr"/>
                </a:tc>
                <a:extLst>
                  <a:ext uri="{0D108BD9-81ED-4DB2-BD59-A6C34878D82A}">
                    <a16:rowId xmlns:a16="http://schemas.microsoft.com/office/drawing/2014/main" val="958200304"/>
                  </a:ext>
                </a:extLst>
              </a:tr>
              <a:tr h="622664">
                <a:tc rowSpan="4">
                  <a:txBody>
                    <a:bodyPr/>
                    <a:lstStyle/>
                    <a:p>
                      <a:r>
                        <a:rPr lang="en-US" sz="2800" b="1" u="sng" dirty="0">
                          <a:solidFill>
                            <a:srgbClr val="042345"/>
                          </a:solidFill>
                        </a:rPr>
                        <a:t>Unlimited Plans</a:t>
                      </a:r>
                    </a:p>
                    <a:p>
                      <a:r>
                        <a:rPr lang="en-US" sz="2800" b="1" dirty="0">
                          <a:solidFill>
                            <a:srgbClr val="042345"/>
                          </a:solidFill>
                        </a:rPr>
                        <a:t>50GB &amp; 75GB</a:t>
                      </a:r>
                      <a:endParaRPr lang="en-US" sz="2800" b="1" dirty="0">
                        <a:solidFill>
                          <a:srgbClr val="042345"/>
                        </a:solidFill>
                        <a:latin typeface="+mj-lt"/>
                      </a:endParaRPr>
                    </a:p>
                  </a:txBody>
                  <a:tcPr anchor="ctr"/>
                </a:tc>
                <a:tc>
                  <a:txBody>
                    <a:bodyPr/>
                    <a:lstStyle/>
                    <a:p>
                      <a:r>
                        <a:rPr lang="en-US" sz="2800" b="1" dirty="0">
                          <a:solidFill>
                            <a:srgbClr val="042345"/>
                          </a:solidFill>
                        </a:rPr>
                        <a:t>1 line</a:t>
                      </a:r>
                      <a:endParaRPr lang="en-US" sz="2800" b="1" dirty="0">
                        <a:solidFill>
                          <a:srgbClr val="042345"/>
                        </a:solidFill>
                        <a:latin typeface="+mj-lt"/>
                      </a:endParaRPr>
                    </a:p>
                  </a:txBody>
                  <a:tcPr anchor="ctr"/>
                </a:tc>
                <a:tc>
                  <a:txBody>
                    <a:bodyPr/>
                    <a:lstStyle/>
                    <a:p>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bl>
          </a:graphicData>
        </a:graphic>
      </p:graphicFrame>
      <p:graphicFrame>
        <p:nvGraphicFramePr>
          <p:cNvPr id="35" name="Table 3">
            <a:extLst>
              <a:ext uri="{FF2B5EF4-FFF2-40B4-BE49-F238E27FC236}">
                <a16:creationId xmlns:a16="http://schemas.microsoft.com/office/drawing/2014/main" id="{1D65AC52-7A71-4648-8F4A-CDBA1B4E84BB}"/>
              </a:ext>
            </a:extLst>
          </p:cNvPr>
          <p:cNvGraphicFramePr>
            <a:graphicFrameLocks noGrp="1"/>
          </p:cNvGraphicFramePr>
          <p:nvPr>
            <p:extLst>
              <p:ext uri="{D42A27DB-BD31-4B8C-83A1-F6EECF244321}">
                <p14:modId xmlns:p14="http://schemas.microsoft.com/office/powerpoint/2010/main" val="2758032988"/>
              </p:ext>
            </p:extLst>
          </p:nvPr>
        </p:nvGraphicFramePr>
        <p:xfrm>
          <a:off x="4794478" y="7668905"/>
          <a:ext cx="7091605" cy="1841021"/>
        </p:xfrm>
        <a:graphic>
          <a:graphicData uri="http://schemas.openxmlformats.org/drawingml/2006/table">
            <a:tbl>
              <a:tblPr firstRow="1" bandRow="1">
                <a:tableStyleId>{3C2FFA5D-87B4-456A-9821-1D502468CF0F}</a:tableStyleId>
              </a:tblPr>
              <a:tblGrid>
                <a:gridCol w="2967221">
                  <a:extLst>
                    <a:ext uri="{9D8B030D-6E8A-4147-A177-3AD203B41FA5}">
                      <a16:colId xmlns:a16="http://schemas.microsoft.com/office/drawing/2014/main" val="2985837133"/>
                    </a:ext>
                  </a:extLst>
                </a:gridCol>
                <a:gridCol w="1875393">
                  <a:extLst>
                    <a:ext uri="{9D8B030D-6E8A-4147-A177-3AD203B41FA5}">
                      <a16:colId xmlns:a16="http://schemas.microsoft.com/office/drawing/2014/main" val="1010605070"/>
                    </a:ext>
                  </a:extLst>
                </a:gridCol>
                <a:gridCol w="2248991">
                  <a:extLst>
                    <a:ext uri="{9D8B030D-6E8A-4147-A177-3AD203B41FA5}">
                      <a16:colId xmlns:a16="http://schemas.microsoft.com/office/drawing/2014/main" val="4093524368"/>
                    </a:ext>
                  </a:extLst>
                </a:gridCol>
              </a:tblGrid>
              <a:tr h="900441">
                <a:tc>
                  <a:txBody>
                    <a:bodyPr/>
                    <a:lstStyle/>
                    <a:p>
                      <a:endParaRPr lang="en-US" sz="3400" b="1" dirty="0">
                        <a:solidFill>
                          <a:srgbClr val="042345"/>
                        </a:solidFill>
                        <a:latin typeface="+mj-lt"/>
                        <a:cs typeface="Helvetica" panose="020B0604020202020204" pitchFamily="34" charset="0"/>
                      </a:endParaRPr>
                    </a:p>
                  </a:txBody>
                  <a:tcPr marL="87139" marR="87139" marT="43570" marB="43570"/>
                </a:tc>
                <a:tc>
                  <a:txBody>
                    <a:bodyPr/>
                    <a:lstStyle/>
                    <a:p>
                      <a:endParaRPr lang="en-US" sz="3400" b="1" dirty="0">
                        <a:solidFill>
                          <a:srgbClr val="042345"/>
                        </a:solidFill>
                        <a:latin typeface="+mj-lt"/>
                        <a:cs typeface="Helvetica" panose="020B0604020202020204" pitchFamily="34" charset="0"/>
                      </a:endParaRPr>
                    </a:p>
                  </a:txBody>
                  <a:tcPr marL="87139" marR="87139" marT="43570" marB="43570"/>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May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marL="87139" marR="87139" marT="43570" marB="43570" anchor="ctr"/>
                </a:tc>
                <a:extLst>
                  <a:ext uri="{0D108BD9-81ED-4DB2-BD59-A6C34878D82A}">
                    <a16:rowId xmlns:a16="http://schemas.microsoft.com/office/drawing/2014/main" val="958200304"/>
                  </a:ext>
                </a:extLst>
              </a:tr>
              <a:tr h="900441">
                <a:tc>
                  <a:txBody>
                    <a:bodyPr/>
                    <a:lstStyle/>
                    <a:p>
                      <a:r>
                        <a:rPr lang="en-US" sz="2800" b="1" dirty="0">
                          <a:solidFill>
                            <a:srgbClr val="042345"/>
                          </a:solidFill>
                        </a:rPr>
                        <a:t>Flash High-Speed Internet</a:t>
                      </a:r>
                      <a:endParaRPr lang="en-US" sz="2800" b="1" dirty="0">
                        <a:solidFill>
                          <a:srgbClr val="042345"/>
                        </a:solidFill>
                        <a:latin typeface="+mj-lt"/>
                      </a:endParaRPr>
                    </a:p>
                  </a:txBody>
                  <a:tcPr marL="87139" marR="87139" marT="43570" marB="43570"/>
                </a:tc>
                <a:tc>
                  <a:txBody>
                    <a:bodyPr/>
                    <a:lstStyle/>
                    <a:p>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marL="87139" marR="87139" marT="43570" marB="43570"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marL="87139" marR="87139" marT="43570" marB="43570" anchor="ctr"/>
                </a:tc>
                <a:extLst>
                  <a:ext uri="{0D108BD9-81ED-4DB2-BD59-A6C34878D82A}">
                    <a16:rowId xmlns:a16="http://schemas.microsoft.com/office/drawing/2014/main" val="12701142"/>
                  </a:ext>
                </a:extLst>
              </a:tr>
            </a:tbl>
          </a:graphicData>
        </a:graphic>
      </p:graphicFrame>
      <p:graphicFrame>
        <p:nvGraphicFramePr>
          <p:cNvPr id="31" name="Table 3">
            <a:extLst>
              <a:ext uri="{FF2B5EF4-FFF2-40B4-BE49-F238E27FC236}">
                <a16:creationId xmlns:a16="http://schemas.microsoft.com/office/drawing/2014/main" id="{7E029B34-5562-4E41-9475-70F98A6A7682}"/>
              </a:ext>
            </a:extLst>
          </p:cNvPr>
          <p:cNvGraphicFramePr>
            <a:graphicFrameLocks noGrp="1"/>
          </p:cNvGraphicFramePr>
          <p:nvPr>
            <p:extLst>
              <p:ext uri="{D42A27DB-BD31-4B8C-83A1-F6EECF244321}">
                <p14:modId xmlns:p14="http://schemas.microsoft.com/office/powerpoint/2010/main" val="1237419284"/>
              </p:ext>
            </p:extLst>
          </p:nvPr>
        </p:nvGraphicFramePr>
        <p:xfrm>
          <a:off x="15304567" y="2641102"/>
          <a:ext cx="8341248" cy="5181242"/>
        </p:xfrm>
        <a:graphic>
          <a:graphicData uri="http://schemas.openxmlformats.org/drawingml/2006/table">
            <a:tbl>
              <a:tblPr firstRow="1" bandRow="1">
                <a:tableStyleId>{3C2FFA5D-87B4-456A-9821-1D502468CF0F}</a:tableStyleId>
              </a:tblPr>
              <a:tblGrid>
                <a:gridCol w="2466598">
                  <a:extLst>
                    <a:ext uri="{9D8B030D-6E8A-4147-A177-3AD203B41FA5}">
                      <a16:colId xmlns:a16="http://schemas.microsoft.com/office/drawing/2014/main" val="3502489412"/>
                    </a:ext>
                  </a:extLst>
                </a:gridCol>
                <a:gridCol w="1729409">
                  <a:extLst>
                    <a:ext uri="{9D8B030D-6E8A-4147-A177-3AD203B41FA5}">
                      <a16:colId xmlns:a16="http://schemas.microsoft.com/office/drawing/2014/main" val="2985837133"/>
                    </a:ext>
                  </a:extLst>
                </a:gridCol>
                <a:gridCol w="2059929">
                  <a:extLst>
                    <a:ext uri="{9D8B030D-6E8A-4147-A177-3AD203B41FA5}">
                      <a16:colId xmlns:a16="http://schemas.microsoft.com/office/drawing/2014/main" val="1010605070"/>
                    </a:ext>
                  </a:extLst>
                </a:gridCol>
                <a:gridCol w="2085312">
                  <a:extLst>
                    <a:ext uri="{9D8B030D-6E8A-4147-A177-3AD203B41FA5}">
                      <a16:colId xmlns:a16="http://schemas.microsoft.com/office/drawing/2014/main" val="4093524368"/>
                    </a:ext>
                  </a:extLst>
                </a:gridCol>
              </a:tblGrid>
              <a:tr h="846226">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May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anchor="ctr"/>
                </a:tc>
                <a:extLst>
                  <a:ext uri="{0D108BD9-81ED-4DB2-BD59-A6C34878D82A}">
                    <a16:rowId xmlns:a16="http://schemas.microsoft.com/office/drawing/2014/main" val="958200304"/>
                  </a:ext>
                </a:extLst>
              </a:tr>
              <a:tr h="622664">
                <a:tc rowSpan="6">
                  <a:txBody>
                    <a:bodyPr/>
                    <a:lstStyle/>
                    <a:p>
                      <a:r>
                        <a:rPr lang="en-US" sz="2800" b="1" u="sng" dirty="0">
                          <a:solidFill>
                            <a:srgbClr val="042345"/>
                          </a:solidFill>
                        </a:rPr>
                        <a:t>GIG Plans</a:t>
                      </a:r>
                    </a:p>
                    <a:p>
                      <a:r>
                        <a:rPr lang="en-US" sz="2800" b="1" dirty="0">
                          <a:solidFill>
                            <a:srgbClr val="042345"/>
                          </a:solidFill>
                        </a:rPr>
                        <a:t>4GB &amp; 10GB</a:t>
                      </a:r>
                      <a:endParaRPr lang="en-US" sz="2800" b="1" dirty="0">
                        <a:solidFill>
                          <a:srgbClr val="042345"/>
                        </a:solidFill>
                        <a:latin typeface="+mj-lt"/>
                      </a:endParaRPr>
                    </a:p>
                  </a:txBody>
                  <a:tcPr anchor="ctr"/>
                </a:tc>
                <a:tc>
                  <a:txBody>
                    <a:bodyPr/>
                    <a:lstStyle/>
                    <a:p>
                      <a:r>
                        <a:rPr lang="en-US" sz="2800" b="1" dirty="0">
                          <a:solidFill>
                            <a:srgbClr val="042345"/>
                          </a:solidFill>
                        </a:rPr>
                        <a:t>1 line</a:t>
                      </a:r>
                      <a:endParaRPr lang="en-US" sz="2800" b="1" dirty="0">
                        <a:solidFill>
                          <a:srgbClr val="042345"/>
                        </a:solidFill>
                        <a:latin typeface="+mj-lt"/>
                      </a:endParaRPr>
                    </a:p>
                  </a:txBody>
                  <a:tcPr anchor="ctr"/>
                </a:tc>
                <a:tc>
                  <a:txBody>
                    <a:bodyPr/>
                    <a:lstStyle/>
                    <a:p>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r h="797774">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9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600245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10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72377000"/>
                  </a:ext>
                </a:extLst>
              </a:tr>
            </a:tbl>
          </a:graphicData>
        </a:graphic>
      </p:graphicFrame>
      <p:graphicFrame>
        <p:nvGraphicFramePr>
          <p:cNvPr id="3" name="Table 3">
            <a:extLst>
              <a:ext uri="{FF2B5EF4-FFF2-40B4-BE49-F238E27FC236}">
                <a16:creationId xmlns:a16="http://schemas.microsoft.com/office/drawing/2014/main" id="{5DB9CCC3-5B87-44B8-8FAC-1F55ACEDEBBD}"/>
              </a:ext>
            </a:extLst>
          </p:cNvPr>
          <p:cNvGraphicFramePr>
            <a:graphicFrameLocks noGrp="1"/>
          </p:cNvGraphicFramePr>
          <p:nvPr>
            <p:extLst>
              <p:ext uri="{D42A27DB-BD31-4B8C-83A1-F6EECF244321}">
                <p14:modId xmlns:p14="http://schemas.microsoft.com/office/powerpoint/2010/main" val="2959420381"/>
              </p:ext>
            </p:extLst>
          </p:nvPr>
        </p:nvGraphicFramePr>
        <p:xfrm>
          <a:off x="4780443" y="2468514"/>
          <a:ext cx="7050642" cy="1785662"/>
        </p:xfrm>
        <a:graphic>
          <a:graphicData uri="http://schemas.openxmlformats.org/drawingml/2006/table">
            <a:tbl>
              <a:tblPr firstRow="1" bandRow="1">
                <a:tableStyleId>{3C2FFA5D-87B4-456A-9821-1D502468CF0F}</a:tableStyleId>
              </a:tblPr>
              <a:tblGrid>
                <a:gridCol w="2350214">
                  <a:extLst>
                    <a:ext uri="{9D8B030D-6E8A-4147-A177-3AD203B41FA5}">
                      <a16:colId xmlns:a16="http://schemas.microsoft.com/office/drawing/2014/main" val="2985837133"/>
                    </a:ext>
                  </a:extLst>
                </a:gridCol>
                <a:gridCol w="2350214">
                  <a:extLst>
                    <a:ext uri="{9D8B030D-6E8A-4147-A177-3AD203B41FA5}">
                      <a16:colId xmlns:a16="http://schemas.microsoft.com/office/drawing/2014/main" val="1010605070"/>
                    </a:ext>
                  </a:extLst>
                </a:gridCol>
                <a:gridCol w="2350214">
                  <a:extLst>
                    <a:ext uri="{9D8B030D-6E8A-4147-A177-3AD203B41FA5}">
                      <a16:colId xmlns:a16="http://schemas.microsoft.com/office/drawing/2014/main" val="4093524368"/>
                    </a:ext>
                  </a:extLst>
                </a:gridCol>
              </a:tblGrid>
              <a:tr h="1022524">
                <a:tc>
                  <a:txBody>
                    <a:bodyPr/>
                    <a:lstStyle/>
                    <a:p>
                      <a:endParaRPr lang="en-US" sz="3200" b="1" dirty="0">
                        <a:solidFill>
                          <a:srgbClr val="042345"/>
                        </a:solidFill>
                        <a:latin typeface="+mj-lt"/>
                        <a:cs typeface="Helvetica" panose="020B0604020202020204" pitchFamily="34" charset="0"/>
                      </a:endParaRPr>
                    </a:p>
                  </a:txBody>
                  <a:tcPr marL="81062" marR="81062" marT="40532" marB="40532"/>
                </a:tc>
                <a:tc>
                  <a:txBody>
                    <a:bodyPr/>
                    <a:lstStyle/>
                    <a:p>
                      <a:endParaRPr lang="en-US" sz="3200" b="1" dirty="0">
                        <a:solidFill>
                          <a:srgbClr val="042345"/>
                        </a:solidFill>
                        <a:latin typeface="+mj-lt"/>
                        <a:cs typeface="Helvetica" panose="020B0604020202020204" pitchFamily="34" charset="0"/>
                      </a:endParaRPr>
                    </a:p>
                  </a:txBody>
                  <a:tcPr marL="81062" marR="81062" marT="40532" marB="40532"/>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May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Promotion</a:t>
                      </a:r>
                      <a:endParaRPr lang="en-US" sz="2800" b="1" dirty="0">
                        <a:solidFill>
                          <a:schemeClr val="bg1"/>
                        </a:solidFill>
                        <a:latin typeface="+mj-lt"/>
                        <a:cs typeface="Helvetica" panose="020B0604020202020204" pitchFamily="34" charset="0"/>
                      </a:endParaRPr>
                    </a:p>
                  </a:txBody>
                  <a:tcPr marL="81062" marR="81062" marT="40532" marB="40532" anchor="ctr"/>
                </a:tc>
                <a:extLst>
                  <a:ext uri="{0D108BD9-81ED-4DB2-BD59-A6C34878D82A}">
                    <a16:rowId xmlns:a16="http://schemas.microsoft.com/office/drawing/2014/main" val="958200304"/>
                  </a:ext>
                </a:extLst>
              </a:tr>
              <a:tr h="763138">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Annual Plan</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u="none" strike="noStrike" cap="none" spc="0" baseline="0" dirty="0">
                        <a:solidFill>
                          <a:srgbClr val="042345"/>
                        </a:solidFill>
                        <a:uFillTx/>
                        <a:latin typeface="+mj-lt"/>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u="none" strike="noStrike" cap="none" spc="0" baseline="0" dirty="0">
                        <a:solidFill>
                          <a:srgbClr val="042345"/>
                        </a:solidFill>
                        <a:uFillTx/>
                        <a:latin typeface="+mj-lt"/>
                        <a:sym typeface="Helvetica Neue Light"/>
                      </a:endParaRPr>
                    </a:p>
                  </a:txBody>
                  <a:tcPr marL="0" marR="0" marT="0" marB="0" anchor="ctr"/>
                </a:tc>
                <a:extLst>
                  <a:ext uri="{0D108BD9-81ED-4DB2-BD59-A6C34878D82A}">
                    <a16:rowId xmlns:a16="http://schemas.microsoft.com/office/drawing/2014/main" val="2542342032"/>
                  </a:ext>
                </a:extLst>
              </a:tr>
            </a:tbl>
          </a:graphicData>
        </a:graphic>
      </p:graphicFrame>
      <p:sp>
        <p:nvSpPr>
          <p:cNvPr id="51" name="The purpose of launching a new IBO is to move people into ACTION -">
            <a:extLst>
              <a:ext uri="{FF2B5EF4-FFF2-40B4-BE49-F238E27FC236}">
                <a16:creationId xmlns:a16="http://schemas.microsoft.com/office/drawing/2014/main" id="{C07F7005-F837-443E-9997-7DF4FA20F4DE}"/>
              </a:ext>
            </a:extLst>
          </p:cNvPr>
          <p:cNvSpPr txBox="1"/>
          <p:nvPr/>
        </p:nvSpPr>
        <p:spPr>
          <a:xfrm>
            <a:off x="816171" y="1041183"/>
            <a:ext cx="18921599" cy="83612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ctr">
              <a:defRPr sz="8000" b="1" i="0" cap="all" spc="0">
                <a:solidFill>
                  <a:srgbClr val="002856"/>
                </a:solidFill>
              </a:defRPr>
            </a:lvl1pPr>
          </a:lstStyle>
          <a:p>
            <a:pPr algn="l">
              <a:lnSpc>
                <a:spcPts val="6500"/>
              </a:lnSpc>
            </a:pPr>
            <a:r>
              <a:rPr lang="en-US" sz="3200" b="0" cap="none" dirty="0">
                <a:solidFill>
                  <a:schemeClr val="bg1"/>
                </a:solidFill>
                <a:cs typeface="Helvetica" panose="020B0604020202020204" pitchFamily="34" charset="0"/>
              </a:rPr>
              <a:t>We've increased the Customer Points in May for the acquisition of customers on select products.</a:t>
            </a:r>
          </a:p>
        </p:txBody>
      </p:sp>
      <p:graphicFrame>
        <p:nvGraphicFramePr>
          <p:cNvPr id="30" name="Table 3">
            <a:extLst>
              <a:ext uri="{FF2B5EF4-FFF2-40B4-BE49-F238E27FC236}">
                <a16:creationId xmlns:a16="http://schemas.microsoft.com/office/drawing/2014/main" id="{D361565F-2527-44DD-A9F8-C6162643D580}"/>
              </a:ext>
            </a:extLst>
          </p:cNvPr>
          <p:cNvGraphicFramePr>
            <a:graphicFrameLocks noGrp="1"/>
          </p:cNvGraphicFramePr>
          <p:nvPr>
            <p:extLst>
              <p:ext uri="{D42A27DB-BD31-4B8C-83A1-F6EECF244321}">
                <p14:modId xmlns:p14="http://schemas.microsoft.com/office/powerpoint/2010/main" val="2239565051"/>
              </p:ext>
            </p:extLst>
          </p:nvPr>
        </p:nvGraphicFramePr>
        <p:xfrm>
          <a:off x="4842062" y="5102382"/>
          <a:ext cx="6996439" cy="1827767"/>
        </p:xfrm>
        <a:graphic>
          <a:graphicData uri="http://schemas.openxmlformats.org/drawingml/2006/table">
            <a:tbl>
              <a:tblPr firstRow="1" bandRow="1">
                <a:tableStyleId>{3C2FFA5D-87B4-456A-9821-1D502468CF0F}</a:tableStyleId>
              </a:tblPr>
              <a:tblGrid>
                <a:gridCol w="2927403">
                  <a:extLst>
                    <a:ext uri="{9D8B030D-6E8A-4147-A177-3AD203B41FA5}">
                      <a16:colId xmlns:a16="http://schemas.microsoft.com/office/drawing/2014/main" val="2985837133"/>
                    </a:ext>
                  </a:extLst>
                </a:gridCol>
                <a:gridCol w="1850226">
                  <a:extLst>
                    <a:ext uri="{9D8B030D-6E8A-4147-A177-3AD203B41FA5}">
                      <a16:colId xmlns:a16="http://schemas.microsoft.com/office/drawing/2014/main" val="1010605070"/>
                    </a:ext>
                  </a:extLst>
                </a:gridCol>
                <a:gridCol w="2218810">
                  <a:extLst>
                    <a:ext uri="{9D8B030D-6E8A-4147-A177-3AD203B41FA5}">
                      <a16:colId xmlns:a16="http://schemas.microsoft.com/office/drawing/2014/main" val="4093524368"/>
                    </a:ext>
                  </a:extLst>
                </a:gridCol>
              </a:tblGrid>
              <a:tr h="888357">
                <a:tc>
                  <a:txBody>
                    <a:bodyPr/>
                    <a:lstStyle/>
                    <a:p>
                      <a:endParaRPr lang="en-US" sz="3400" b="1" dirty="0">
                        <a:solidFill>
                          <a:srgbClr val="042345"/>
                        </a:solidFill>
                        <a:latin typeface="+mj-lt"/>
                        <a:cs typeface="Helvetica" panose="020B0604020202020204" pitchFamily="34" charset="0"/>
                      </a:endParaRPr>
                    </a:p>
                  </a:txBody>
                  <a:tcPr marL="85970" marR="85970" marT="42985" marB="42985"/>
                </a:tc>
                <a:tc>
                  <a:txBody>
                    <a:bodyPr/>
                    <a:lstStyle/>
                    <a:p>
                      <a:endParaRPr lang="en-US" sz="3400" b="1" dirty="0">
                        <a:solidFill>
                          <a:srgbClr val="042345"/>
                        </a:solidFill>
                        <a:latin typeface="+mj-lt"/>
                        <a:cs typeface="Helvetica" panose="020B0604020202020204" pitchFamily="34" charset="0"/>
                      </a:endParaRPr>
                    </a:p>
                  </a:txBody>
                  <a:tcPr marL="85970" marR="85970" marT="42985" marB="42985"/>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May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marL="85970" marR="85970" marT="42985" marB="42985" anchor="ctr"/>
                </a:tc>
                <a:extLst>
                  <a:ext uri="{0D108BD9-81ED-4DB2-BD59-A6C34878D82A}">
                    <a16:rowId xmlns:a16="http://schemas.microsoft.com/office/drawing/2014/main" val="958200304"/>
                  </a:ext>
                </a:extLst>
              </a:tr>
              <a:tr h="888357">
                <a:tc>
                  <a:txBody>
                    <a:bodyPr/>
                    <a:lstStyle/>
                    <a:p>
                      <a:r>
                        <a:rPr lang="en-US" sz="2800" b="1" dirty="0">
                          <a:solidFill>
                            <a:srgbClr val="042345"/>
                          </a:solidFill>
                        </a:rPr>
                        <a:t>Residential Electricity Service</a:t>
                      </a:r>
                      <a:endParaRPr lang="en-US" sz="2800" b="1" dirty="0">
                        <a:solidFill>
                          <a:srgbClr val="042345"/>
                        </a:solidFill>
                        <a:latin typeface="+mj-lt"/>
                      </a:endParaRPr>
                    </a:p>
                  </a:txBody>
                  <a:tcPr marL="85970" marR="85970" marT="42985" marB="42985"/>
                </a:tc>
                <a:tc>
                  <a:txBody>
                    <a:bodyPr/>
                    <a:lstStyle/>
                    <a:p>
                      <a:r>
                        <a:rPr lang="en-US" sz="2800" b="1" u="none" strike="noStrike" cap="none" spc="0" baseline="0" dirty="0">
                          <a:solidFill>
                            <a:srgbClr val="042345"/>
                          </a:solidFill>
                          <a:uFillTx/>
                          <a:sym typeface="Helvetica Neue Light"/>
                        </a:rPr>
                        <a:t>1 point</a:t>
                      </a:r>
                      <a:endParaRPr lang="en-US" sz="2800" b="1" i="0" u="none" strike="noStrike" cap="none" spc="0" baseline="0" dirty="0">
                        <a:solidFill>
                          <a:srgbClr val="042345"/>
                        </a:solidFill>
                        <a:uFillTx/>
                        <a:latin typeface="+mj-lt"/>
                        <a:ea typeface="+mn-ea"/>
                        <a:cs typeface="+mn-cs"/>
                        <a:sym typeface="Helvetica Neue Light"/>
                      </a:endParaRPr>
                    </a:p>
                  </a:txBody>
                  <a:tcPr marL="85970" marR="85970" marT="42985" marB="42985"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marL="85970" marR="85970" marT="42985" marB="42985" anchor="ctr"/>
                </a:tc>
                <a:extLst>
                  <a:ext uri="{0D108BD9-81ED-4DB2-BD59-A6C34878D82A}">
                    <a16:rowId xmlns:a16="http://schemas.microsoft.com/office/drawing/2014/main" val="12701142"/>
                  </a:ext>
                </a:extLst>
              </a:tr>
            </a:tbl>
          </a:graphicData>
        </a:graphic>
      </p:graphicFrame>
      <p:sp>
        <p:nvSpPr>
          <p:cNvPr id="23" name="The purpose of launching a new IBO is to move people into ACTION -">
            <a:extLst>
              <a:ext uri="{FF2B5EF4-FFF2-40B4-BE49-F238E27FC236}">
                <a16:creationId xmlns:a16="http://schemas.microsoft.com/office/drawing/2014/main" id="{1C5877DC-ED7F-4161-AF98-4B51CB733D2E}"/>
              </a:ext>
            </a:extLst>
          </p:cNvPr>
          <p:cNvSpPr txBox="1"/>
          <p:nvPr/>
        </p:nvSpPr>
        <p:spPr>
          <a:xfrm>
            <a:off x="855142" y="527183"/>
            <a:ext cx="20374878" cy="961289"/>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000" dirty="0">
                <a:solidFill>
                  <a:schemeClr val="bg1"/>
                </a:solidFill>
                <a:latin typeface="+mj-lt"/>
              </a:rPr>
              <a:t>May</a:t>
            </a:r>
            <a:r>
              <a:rPr lang="en-US" sz="6000" dirty="0">
                <a:solidFill>
                  <a:schemeClr val="bg1"/>
                </a:solidFill>
                <a:latin typeface="+mj-lt"/>
                <a:cs typeface="Helvetica" panose="020B0604020202020204" pitchFamily="34" charset="0"/>
              </a:rPr>
              <a:t> 2022 CUSTOMER Point Promotions</a:t>
            </a:r>
            <a:r>
              <a:rPr lang="en-US" sz="6000" dirty="0">
                <a:solidFill>
                  <a:srgbClr val="BD9947"/>
                </a:solidFill>
                <a:latin typeface="+mj-lt"/>
                <a:cs typeface="Helvetica" panose="020B0604020202020204" pitchFamily="34" charset="0"/>
              </a:rPr>
              <a:t>*</a:t>
            </a:r>
          </a:p>
        </p:txBody>
      </p:sp>
      <p:pic>
        <p:nvPicPr>
          <p:cNvPr id="53" name="Picture 52" descr="Icon&#10;&#10;Description automatically generated">
            <a:extLst>
              <a:ext uri="{FF2B5EF4-FFF2-40B4-BE49-F238E27FC236}">
                <a16:creationId xmlns:a16="http://schemas.microsoft.com/office/drawing/2014/main" id="{AAA59B5A-433B-420A-867C-E14F88928C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
        <p:nvSpPr>
          <p:cNvPr id="37" name="Rectangle 36">
            <a:extLst>
              <a:ext uri="{FF2B5EF4-FFF2-40B4-BE49-F238E27FC236}">
                <a16:creationId xmlns:a16="http://schemas.microsoft.com/office/drawing/2014/main" id="{CC7F48FB-1A4A-4623-B2E9-405A08E59F24}"/>
              </a:ext>
            </a:extLst>
          </p:cNvPr>
          <p:cNvSpPr/>
          <p:nvPr/>
        </p:nvSpPr>
        <p:spPr>
          <a:xfrm>
            <a:off x="816171" y="9999143"/>
            <a:ext cx="11251202"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38" name="Group 37">
            <a:extLst>
              <a:ext uri="{FF2B5EF4-FFF2-40B4-BE49-F238E27FC236}">
                <a16:creationId xmlns:a16="http://schemas.microsoft.com/office/drawing/2014/main" id="{0E420FF5-BA33-4C2B-B717-3D075BB4F570}"/>
              </a:ext>
            </a:extLst>
          </p:cNvPr>
          <p:cNvGrpSpPr/>
          <p:nvPr/>
        </p:nvGrpSpPr>
        <p:grpSpPr>
          <a:xfrm>
            <a:off x="1356104" y="11540750"/>
            <a:ext cx="2047344" cy="570331"/>
            <a:chOff x="1152314" y="10623646"/>
            <a:chExt cx="2611475" cy="713148"/>
          </a:xfrm>
        </p:grpSpPr>
        <p:sp>
          <p:nvSpPr>
            <p:cNvPr id="40" name="TextBox 39">
              <a:extLst>
                <a:ext uri="{FF2B5EF4-FFF2-40B4-BE49-F238E27FC236}">
                  <a16:creationId xmlns:a16="http://schemas.microsoft.com/office/drawing/2014/main" id="{732735F1-D894-44C6-8D79-C4F27AD77A0D}"/>
                </a:ext>
              </a:extLst>
            </p:cNvPr>
            <p:cNvSpPr txBox="1"/>
            <p:nvPr/>
          </p:nvSpPr>
          <p:spPr>
            <a:xfrm>
              <a:off x="1152314" y="10623646"/>
              <a:ext cx="1717138" cy="535146"/>
            </a:xfrm>
            <a:prstGeom prst="rect">
              <a:avLst/>
            </a:prstGeom>
            <a:noFill/>
          </p:spPr>
          <p:txBody>
            <a:bodyPr wrap="square" rtlCol="0">
              <a:spAutoFit/>
            </a:bodyPr>
            <a:lstStyle/>
            <a:p>
              <a:pPr algn="l"/>
              <a:r>
                <a:rPr lang="en-US" sz="2400" dirty="0">
                  <a:solidFill>
                    <a:schemeClr val="bg1"/>
                  </a:solidFill>
                  <a:latin typeface="Helvetica" pitchFamily="2" charset="0"/>
                </a:rPr>
                <a:t>Canada</a:t>
              </a:r>
            </a:p>
          </p:txBody>
        </p:sp>
        <p:pic>
          <p:nvPicPr>
            <p:cNvPr id="41" name="Graphic 40">
              <a:extLst>
                <a:ext uri="{FF2B5EF4-FFF2-40B4-BE49-F238E27FC236}">
                  <a16:creationId xmlns:a16="http://schemas.microsoft.com/office/drawing/2014/main" id="{A3F75B5A-2BE2-4537-B8A0-7BE750E356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0653" y="10795933"/>
              <a:ext cx="933136" cy="540861"/>
            </a:xfrm>
            <a:prstGeom prst="rect">
              <a:avLst/>
            </a:prstGeom>
          </p:spPr>
        </p:pic>
      </p:grpSp>
      <p:graphicFrame>
        <p:nvGraphicFramePr>
          <p:cNvPr id="42" name="Table 3">
            <a:extLst>
              <a:ext uri="{FF2B5EF4-FFF2-40B4-BE49-F238E27FC236}">
                <a16:creationId xmlns:a16="http://schemas.microsoft.com/office/drawing/2014/main" id="{4C972802-7C45-4D44-9BCD-7A9E328A32D2}"/>
              </a:ext>
            </a:extLst>
          </p:cNvPr>
          <p:cNvGraphicFramePr>
            <a:graphicFrameLocks noGrp="1"/>
          </p:cNvGraphicFramePr>
          <p:nvPr>
            <p:extLst>
              <p:ext uri="{D42A27DB-BD31-4B8C-83A1-F6EECF244321}">
                <p14:modId xmlns:p14="http://schemas.microsoft.com/office/powerpoint/2010/main" val="470629126"/>
              </p:ext>
            </p:extLst>
          </p:nvPr>
        </p:nvGraphicFramePr>
        <p:xfrm>
          <a:off x="4794478" y="10277763"/>
          <a:ext cx="7091605" cy="1865920"/>
        </p:xfrm>
        <a:graphic>
          <a:graphicData uri="http://schemas.openxmlformats.org/drawingml/2006/table">
            <a:tbl>
              <a:tblPr firstRow="1" bandRow="1">
                <a:tableStyleId>{3C2FFA5D-87B4-456A-9821-1D502468CF0F}</a:tableStyleId>
              </a:tblPr>
              <a:tblGrid>
                <a:gridCol w="2967221">
                  <a:extLst>
                    <a:ext uri="{9D8B030D-6E8A-4147-A177-3AD203B41FA5}">
                      <a16:colId xmlns:a16="http://schemas.microsoft.com/office/drawing/2014/main" val="2985837133"/>
                    </a:ext>
                  </a:extLst>
                </a:gridCol>
                <a:gridCol w="1875393">
                  <a:extLst>
                    <a:ext uri="{9D8B030D-6E8A-4147-A177-3AD203B41FA5}">
                      <a16:colId xmlns:a16="http://schemas.microsoft.com/office/drawing/2014/main" val="1010605070"/>
                    </a:ext>
                  </a:extLst>
                </a:gridCol>
                <a:gridCol w="2248991">
                  <a:extLst>
                    <a:ext uri="{9D8B030D-6E8A-4147-A177-3AD203B41FA5}">
                      <a16:colId xmlns:a16="http://schemas.microsoft.com/office/drawing/2014/main" val="4093524368"/>
                    </a:ext>
                  </a:extLst>
                </a:gridCol>
              </a:tblGrid>
              <a:tr h="900441">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dirty="0"/>
                        <a:t>May</a:t>
                      </a:r>
                      <a:r>
                        <a:rPr lang="en-US" sz="2700" dirty="0"/>
                        <a:t> Promotion</a:t>
                      </a:r>
                      <a:endParaRPr lang="en-US" sz="2700" dirty="0">
                        <a:solidFill>
                          <a:srgbClr val="01030F"/>
                        </a:solidFill>
                        <a:latin typeface="Helvetica" panose="020B0604020202020204" pitchFamily="34" charset="0"/>
                        <a:cs typeface="Helvetica" panose="020B0604020202020204" pitchFamily="34" charset="0"/>
                      </a:endParaRPr>
                    </a:p>
                  </a:txBody>
                  <a:tcPr marL="87139" marR="87139" marT="43570" marB="43570"/>
                </a:tc>
                <a:extLst>
                  <a:ext uri="{0D108BD9-81ED-4DB2-BD59-A6C34878D82A}">
                    <a16:rowId xmlns:a16="http://schemas.microsoft.com/office/drawing/2014/main" val="958200304"/>
                  </a:ext>
                </a:extLst>
              </a:tr>
              <a:tr h="900441">
                <a:tc>
                  <a:txBody>
                    <a:bodyPr/>
                    <a:lstStyle/>
                    <a:p>
                      <a:r>
                        <a:rPr lang="en-US" sz="2800" b="1" i="0" u="none" strike="noStrike" cap="none" spc="0" baseline="0" dirty="0">
                          <a:solidFill>
                            <a:srgbClr val="042345"/>
                          </a:solidFill>
                          <a:uFillTx/>
                          <a:latin typeface="+mn-lt"/>
                          <a:ea typeface="+mn-ea"/>
                          <a:cs typeface="+mn-cs"/>
                          <a:sym typeface="Helvetica Neue Light"/>
                        </a:rPr>
                        <a:t>Security &amp; Automation</a:t>
                      </a:r>
                    </a:p>
                  </a:txBody>
                  <a:tcPr marL="87139" marR="87139" marT="43570" marB="43570"/>
                </a:tc>
                <a:tc>
                  <a:txBody>
                    <a:bodyPr/>
                    <a:lstStyle/>
                    <a:p>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extLst>
                  <a:ext uri="{0D108BD9-81ED-4DB2-BD59-A6C34878D82A}">
                    <a16:rowId xmlns:a16="http://schemas.microsoft.com/office/drawing/2014/main" val="12701142"/>
                  </a:ext>
                </a:extLst>
              </a:tr>
            </a:tbl>
          </a:graphicData>
        </a:graphic>
      </p:graphicFrame>
      <p:pic>
        <p:nvPicPr>
          <p:cNvPr id="43" name="Picture 42" descr="Logo&#10;&#10;Description automatically generated">
            <a:extLst>
              <a:ext uri="{FF2B5EF4-FFF2-40B4-BE49-F238E27FC236}">
                <a16:creationId xmlns:a16="http://schemas.microsoft.com/office/drawing/2014/main" id="{682C2E21-B7DE-473D-A9AD-87A19104E6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3410" y="9746638"/>
            <a:ext cx="2743282" cy="211916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A410AD0B-B35D-4405-9D17-314F17F069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71112" y="363913"/>
            <a:ext cx="3823695" cy="3123407"/>
          </a:xfrm>
          <a:prstGeom prst="rect">
            <a:avLst/>
          </a:prstGeom>
        </p:spPr>
      </p:pic>
    </p:spTree>
    <p:extLst>
      <p:ext uri="{BB962C8B-B14F-4D97-AF65-F5344CB8AC3E}">
        <p14:creationId xmlns:p14="http://schemas.microsoft.com/office/powerpoint/2010/main" val="175513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dark, light&#10;&#10;Description automatically generated">
            <a:extLst>
              <a:ext uri="{FF2B5EF4-FFF2-40B4-BE49-F238E27FC236}">
                <a16:creationId xmlns:a16="http://schemas.microsoft.com/office/drawing/2014/main" id="{7CD9A2AD-731C-447E-9461-1E3FDC07B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grpSp>
        <p:nvGrpSpPr>
          <p:cNvPr id="38" name="Group 37">
            <a:extLst>
              <a:ext uri="{FF2B5EF4-FFF2-40B4-BE49-F238E27FC236}">
                <a16:creationId xmlns:a16="http://schemas.microsoft.com/office/drawing/2014/main" id="{E433C34C-C484-491A-BCB1-C3A0F2B2447F}"/>
              </a:ext>
            </a:extLst>
          </p:cNvPr>
          <p:cNvGrpSpPr/>
          <p:nvPr/>
        </p:nvGrpSpPr>
        <p:grpSpPr>
          <a:xfrm>
            <a:off x="11771978" y="1127046"/>
            <a:ext cx="4506060" cy="1123397"/>
            <a:chOff x="19966138" y="668216"/>
            <a:chExt cx="5118768" cy="1276150"/>
          </a:xfrm>
        </p:grpSpPr>
        <p:sp>
          <p:nvSpPr>
            <p:cNvPr id="39" name="TextBox 38">
              <a:extLst>
                <a:ext uri="{FF2B5EF4-FFF2-40B4-BE49-F238E27FC236}">
                  <a16:creationId xmlns:a16="http://schemas.microsoft.com/office/drawing/2014/main" id="{3B36E0D0-5ED3-499F-B3A3-408C73A2FE28}"/>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a:solidFill>
                    <a:schemeClr val="bg1"/>
                  </a:solidFill>
                  <a:latin typeface="+mj-lt"/>
                </a:rPr>
                <a:t>United States &amp; Canada</a:t>
              </a:r>
            </a:p>
          </p:txBody>
        </p:sp>
        <p:pic>
          <p:nvPicPr>
            <p:cNvPr id="40" name="Graphic 39">
              <a:extLst>
                <a:ext uri="{FF2B5EF4-FFF2-40B4-BE49-F238E27FC236}">
                  <a16:creationId xmlns:a16="http://schemas.microsoft.com/office/drawing/2014/main" id="{52E10FCA-7F2B-48D9-AB28-2225E77A3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25521" y="668216"/>
              <a:ext cx="1320401" cy="765328"/>
            </a:xfrm>
            <a:prstGeom prst="rect">
              <a:avLst/>
            </a:prstGeom>
          </p:spPr>
        </p:pic>
        <p:pic>
          <p:nvPicPr>
            <p:cNvPr id="41" name="Graphic 40">
              <a:extLst>
                <a:ext uri="{FF2B5EF4-FFF2-40B4-BE49-F238E27FC236}">
                  <a16:creationId xmlns:a16="http://schemas.microsoft.com/office/drawing/2014/main" id="{50109BEE-91BE-4284-A826-2FD705BA7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86902" y="686656"/>
              <a:ext cx="1147994" cy="765329"/>
            </a:xfrm>
            <a:prstGeom prst="rect">
              <a:avLst/>
            </a:prstGeom>
          </p:spPr>
        </p:pic>
      </p:grpSp>
      <p:pic>
        <p:nvPicPr>
          <p:cNvPr id="11" name="Picture 10" descr="A picture containing text, clipart&#10;&#10;Description automatically generated">
            <a:extLst>
              <a:ext uri="{FF2B5EF4-FFF2-40B4-BE49-F238E27FC236}">
                <a16:creationId xmlns:a16="http://schemas.microsoft.com/office/drawing/2014/main" id="{7B49C915-958F-444A-ABD3-F8C3763F25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3996" y="944446"/>
            <a:ext cx="2831088" cy="1178311"/>
          </a:xfrm>
          <a:prstGeom prst="rect">
            <a:avLst/>
          </a:prstGeom>
        </p:spPr>
      </p:pic>
      <p:sp>
        <p:nvSpPr>
          <p:cNvPr id="7" name="Callout: Down Arrow 6">
            <a:extLst>
              <a:ext uri="{FF2B5EF4-FFF2-40B4-BE49-F238E27FC236}">
                <a16:creationId xmlns:a16="http://schemas.microsoft.com/office/drawing/2014/main" id="{23202B5E-477E-406C-8599-B52280CE4A0F}"/>
              </a:ext>
            </a:extLst>
          </p:cNvPr>
          <p:cNvSpPr/>
          <p:nvPr/>
        </p:nvSpPr>
        <p:spPr>
          <a:xfrm>
            <a:off x="1079008" y="2611748"/>
            <a:ext cx="11112992" cy="3112360"/>
          </a:xfrm>
          <a:prstGeom prst="downArrowCallout">
            <a:avLst/>
          </a:prstGeom>
          <a:solidFill>
            <a:srgbClr val="0423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FCDB0701-314C-4DC4-A25A-75C6CC217C76}"/>
              </a:ext>
            </a:extLst>
          </p:cNvPr>
          <p:cNvSpPr txBox="1"/>
          <p:nvPr/>
        </p:nvSpPr>
        <p:spPr>
          <a:xfrm>
            <a:off x="2042224" y="2878598"/>
            <a:ext cx="9311549" cy="1580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5600"/>
              </a:lnSpc>
            </a:pPr>
            <a:r>
              <a:rPr lang="en-US" sz="7200" b="1" dirty="0">
                <a:solidFill>
                  <a:schemeClr val="bg1"/>
                </a:solidFill>
                <a:latin typeface="+mj-lt"/>
                <a:cs typeface="Helvetica" panose="020B0604020202020204" pitchFamily="34" charset="0"/>
              </a:rPr>
              <a:t>Meet-or-Beat </a:t>
            </a:r>
          </a:p>
          <a:p>
            <a:pPr>
              <a:lnSpc>
                <a:spcPts val="5600"/>
              </a:lnSpc>
            </a:pPr>
            <a:r>
              <a:rPr lang="en-US" sz="7200" dirty="0">
                <a:solidFill>
                  <a:schemeClr val="bg1"/>
                </a:solidFill>
                <a:latin typeface="+mj-lt"/>
                <a:cs typeface="Helvetica" panose="020B0604020202020204" pitchFamily="34" charset="0"/>
              </a:rPr>
              <a:t>Program</a:t>
            </a:r>
          </a:p>
        </p:txBody>
      </p:sp>
      <p:sp>
        <p:nvSpPr>
          <p:cNvPr id="6" name="Rectangle 5">
            <a:extLst>
              <a:ext uri="{FF2B5EF4-FFF2-40B4-BE49-F238E27FC236}">
                <a16:creationId xmlns:a16="http://schemas.microsoft.com/office/drawing/2014/main" id="{7ED90D99-2461-47E1-856E-4940E10EC8C3}"/>
              </a:ext>
            </a:extLst>
          </p:cNvPr>
          <p:cNvSpPr/>
          <p:nvPr/>
        </p:nvSpPr>
        <p:spPr>
          <a:xfrm>
            <a:off x="1203998" y="5888773"/>
            <a:ext cx="10988002" cy="4206240"/>
          </a:xfrm>
          <a:prstGeom prst="rect">
            <a:avLst/>
          </a:prstGeom>
          <a:solidFill>
            <a:srgbClr val="01030F">
              <a:alpha val="14000"/>
            </a:srgbClr>
          </a:solidFill>
          <a:ln w="31750"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The purpose of launching a new IBO is to move people into ACTION -">
            <a:extLst>
              <a:ext uri="{FF2B5EF4-FFF2-40B4-BE49-F238E27FC236}">
                <a16:creationId xmlns:a16="http://schemas.microsoft.com/office/drawing/2014/main" id="{1678DAAB-7DF1-454A-8F7C-CFDC7AA14BC4}"/>
              </a:ext>
            </a:extLst>
          </p:cNvPr>
          <p:cNvSpPr txBox="1"/>
          <p:nvPr/>
        </p:nvSpPr>
        <p:spPr>
          <a:xfrm>
            <a:off x="1079008" y="996192"/>
            <a:ext cx="6598501" cy="951222"/>
          </a:xfrm>
          <a:prstGeom prst="rect">
            <a:avLst/>
          </a:prstGeom>
          <a:solidFill>
            <a:srgbClr val="01030F">
              <a:alpha val="34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IBO Promotion</a:t>
            </a:r>
          </a:p>
        </p:txBody>
      </p:sp>
      <p:pic>
        <p:nvPicPr>
          <p:cNvPr id="31" name="Picture 30" descr="Icon&#10;&#10;Description automatically generated">
            <a:extLst>
              <a:ext uri="{FF2B5EF4-FFF2-40B4-BE49-F238E27FC236}">
                <a16:creationId xmlns:a16="http://schemas.microsoft.com/office/drawing/2014/main" id="{5DAB1F70-D869-493F-A818-6811555ECA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
        <p:nvSpPr>
          <p:cNvPr id="12" name="TextBox 11">
            <a:extLst>
              <a:ext uri="{FF2B5EF4-FFF2-40B4-BE49-F238E27FC236}">
                <a16:creationId xmlns:a16="http://schemas.microsoft.com/office/drawing/2014/main" id="{505FEF7E-FF08-4AE2-8780-1996E7562079}"/>
              </a:ext>
            </a:extLst>
          </p:cNvPr>
          <p:cNvSpPr txBox="1"/>
          <p:nvPr/>
        </p:nvSpPr>
        <p:spPr>
          <a:xfrm>
            <a:off x="1979729" y="6007026"/>
            <a:ext cx="9311549" cy="3006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b="1" dirty="0">
                <a:solidFill>
                  <a:schemeClr val="bg1"/>
                </a:solidFill>
                <a:latin typeface="+mj-lt"/>
                <a:cs typeface="Helvetica" panose="020B0604020202020204" pitchFamily="34" charset="0"/>
              </a:rPr>
              <a:t>IBO &amp; Merchant </a:t>
            </a:r>
            <a:r>
              <a:rPr lang="en-US" sz="4800" dirty="0">
                <a:solidFill>
                  <a:schemeClr val="bg1"/>
                </a:solidFill>
                <a:latin typeface="+mj-lt"/>
                <a:cs typeface="Helvetica" panose="020B0604020202020204" pitchFamily="34" charset="0"/>
              </a:rPr>
              <a:t>each receive</a:t>
            </a:r>
            <a:r>
              <a:rPr lang="en-US" sz="4800" b="1" dirty="0">
                <a:solidFill>
                  <a:schemeClr val="bg1"/>
                </a:solidFill>
                <a:latin typeface="+mj-lt"/>
                <a:cs typeface="Helvetica" panose="020B0604020202020204" pitchFamily="34" charset="0"/>
              </a:rPr>
              <a:t> </a:t>
            </a:r>
            <a:br>
              <a:rPr lang="en-US" sz="4800" b="1" dirty="0">
                <a:solidFill>
                  <a:schemeClr val="bg1"/>
                </a:solidFill>
                <a:latin typeface="+mj-lt"/>
                <a:cs typeface="Helvetica" panose="020B0604020202020204" pitchFamily="34" charset="0"/>
              </a:rPr>
            </a:br>
            <a:r>
              <a:rPr lang="en-US" sz="5400" b="1" dirty="0">
                <a:solidFill>
                  <a:schemeClr val="bg1"/>
                </a:solidFill>
                <a:latin typeface="+mj-lt"/>
                <a:cs typeface="Helvetica" panose="020B0604020202020204" pitchFamily="34" charset="0"/>
              </a:rPr>
              <a:t>a $250 Visa Gift Card </a:t>
            </a:r>
          </a:p>
          <a:p>
            <a:pPr>
              <a:lnSpc>
                <a:spcPct val="100000"/>
              </a:lnSpc>
              <a:spcBef>
                <a:spcPts val="1800"/>
              </a:spcBef>
            </a:pPr>
            <a:r>
              <a:rPr lang="en-US" sz="3200" dirty="0">
                <a:solidFill>
                  <a:srgbClr val="BD9947"/>
                </a:solidFill>
                <a:latin typeface="+mj-lt"/>
                <a:cs typeface="Helvetica" panose="020B0604020202020204" pitchFamily="34" charset="0"/>
              </a:rPr>
              <a:t>if Sphere can't meet or beat </a:t>
            </a:r>
            <a:br>
              <a:rPr lang="en-US" sz="3200" dirty="0">
                <a:solidFill>
                  <a:srgbClr val="BD9947"/>
                </a:solidFill>
                <a:latin typeface="+mj-lt"/>
                <a:cs typeface="Helvetica" panose="020B0604020202020204" pitchFamily="34" charset="0"/>
              </a:rPr>
            </a:br>
            <a:r>
              <a:rPr lang="en-US" sz="3200" dirty="0">
                <a:solidFill>
                  <a:srgbClr val="BD9947"/>
                </a:solidFill>
                <a:latin typeface="+mj-lt"/>
                <a:cs typeface="Helvetica" panose="020B0604020202020204" pitchFamily="34" charset="0"/>
              </a:rPr>
              <a:t>the customer's current processing rate.*</a:t>
            </a:r>
          </a:p>
        </p:txBody>
      </p:sp>
      <p:sp>
        <p:nvSpPr>
          <p:cNvPr id="37" name="TextBox 36">
            <a:extLst>
              <a:ext uri="{FF2B5EF4-FFF2-40B4-BE49-F238E27FC236}">
                <a16:creationId xmlns:a16="http://schemas.microsoft.com/office/drawing/2014/main" id="{B10EC7E3-8F6B-4201-B5F8-5F644D50E17D}"/>
              </a:ext>
            </a:extLst>
          </p:cNvPr>
          <p:cNvSpPr txBox="1"/>
          <p:nvPr/>
        </p:nvSpPr>
        <p:spPr>
          <a:xfrm>
            <a:off x="2870326" y="8923595"/>
            <a:ext cx="7530354" cy="1513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b="1" dirty="0">
                <a:solidFill>
                  <a:schemeClr val="bg1"/>
                </a:solidFill>
                <a:latin typeface="+mj-lt"/>
                <a:cs typeface="Helvetica" panose="020B0604020202020204" pitchFamily="34" charset="0"/>
              </a:rPr>
              <a:t>THIS IS A WIN-WIN!</a:t>
            </a:r>
            <a:br>
              <a:rPr lang="en-US" sz="4800" b="1" dirty="0">
                <a:solidFill>
                  <a:schemeClr val="bg1"/>
                </a:solidFill>
                <a:latin typeface="+mj-lt"/>
                <a:cs typeface="Helvetica" panose="020B0604020202020204" pitchFamily="34" charset="0"/>
              </a:rPr>
            </a:br>
            <a:endParaRPr lang="en-US" sz="3600" dirty="0">
              <a:solidFill>
                <a:schemeClr val="bg1"/>
              </a:solidFill>
              <a:latin typeface="+mj-lt"/>
              <a:cs typeface="Helvetica" panose="020B0604020202020204" pitchFamily="34" charset="0"/>
            </a:endParaRPr>
          </a:p>
        </p:txBody>
      </p:sp>
      <p:pic>
        <p:nvPicPr>
          <p:cNvPr id="21" name="Picture 20">
            <a:extLst>
              <a:ext uri="{FF2B5EF4-FFF2-40B4-BE49-F238E27FC236}">
                <a16:creationId xmlns:a16="http://schemas.microsoft.com/office/drawing/2014/main" id="{BA2493B3-B653-46CB-ACBE-6EDE1AA3AD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8336" y="2417482"/>
            <a:ext cx="16951666" cy="11301953"/>
          </a:xfrm>
          <a:prstGeom prst="rect">
            <a:avLst/>
          </a:prstGeom>
        </p:spPr>
      </p:pic>
      <p:grpSp>
        <p:nvGrpSpPr>
          <p:cNvPr id="4" name="Group 3">
            <a:extLst>
              <a:ext uri="{FF2B5EF4-FFF2-40B4-BE49-F238E27FC236}">
                <a16:creationId xmlns:a16="http://schemas.microsoft.com/office/drawing/2014/main" id="{5055CADF-71A2-414A-A800-DB68EB2289AC}"/>
              </a:ext>
            </a:extLst>
          </p:cNvPr>
          <p:cNvGrpSpPr/>
          <p:nvPr/>
        </p:nvGrpSpPr>
        <p:grpSpPr>
          <a:xfrm>
            <a:off x="20325320" y="6833060"/>
            <a:ext cx="3966185" cy="2847472"/>
            <a:chOff x="446243" y="5953217"/>
            <a:chExt cx="3966185" cy="2847472"/>
          </a:xfrm>
        </p:grpSpPr>
        <p:sp>
          <p:nvSpPr>
            <p:cNvPr id="25" name="TextBox 24">
              <a:extLst>
                <a:ext uri="{FF2B5EF4-FFF2-40B4-BE49-F238E27FC236}">
                  <a16:creationId xmlns:a16="http://schemas.microsoft.com/office/drawing/2014/main" id="{9F1FDF65-ECC7-4E8F-AB41-0D12FA10B79B}"/>
                </a:ext>
              </a:extLst>
            </p:cNvPr>
            <p:cNvSpPr txBox="1"/>
            <p:nvPr/>
          </p:nvSpPr>
          <p:spPr>
            <a:xfrm>
              <a:off x="503149" y="5953217"/>
              <a:ext cx="2600070"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i="0" u="none" strike="noStrike" cap="none" spc="0" normalizeH="0" baseline="0" dirty="0">
                  <a:ln>
                    <a:noFill/>
                  </a:ln>
                  <a:solidFill>
                    <a:srgbClr val="042345"/>
                  </a:solidFill>
                  <a:effectLst/>
                  <a:uFillTx/>
                  <a:latin typeface="+mj-lt"/>
                  <a:cs typeface="Helvetica" panose="020B0604020202020204" pitchFamily="34" charset="0"/>
                  <a:sym typeface="Myriad Pro"/>
                </a:rPr>
                <a:t>Merchant</a:t>
              </a:r>
            </a:p>
          </p:txBody>
        </p:sp>
        <p:pic>
          <p:nvPicPr>
            <p:cNvPr id="5" name="Picture 4">
              <a:extLst>
                <a:ext uri="{FF2B5EF4-FFF2-40B4-BE49-F238E27FC236}">
                  <a16:creationId xmlns:a16="http://schemas.microsoft.com/office/drawing/2014/main" id="{5B3F2C36-473F-4A27-AFAB-13C1343841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6243" y="6547725"/>
              <a:ext cx="3586682" cy="2252964"/>
            </a:xfrm>
            <a:prstGeom prst="rect">
              <a:avLst/>
            </a:prstGeom>
            <a:effectLst>
              <a:outerShdw blurRad="50800" dist="38100" dir="2700000" algn="tl" rotWithShape="0">
                <a:prstClr val="black">
                  <a:alpha val="75000"/>
                </a:prstClr>
              </a:outerShdw>
            </a:effectLst>
          </p:spPr>
        </p:pic>
        <p:sp>
          <p:nvSpPr>
            <p:cNvPr id="42" name="TextBox 41">
              <a:extLst>
                <a:ext uri="{FF2B5EF4-FFF2-40B4-BE49-F238E27FC236}">
                  <a16:creationId xmlns:a16="http://schemas.microsoft.com/office/drawing/2014/main" id="{393689D9-1407-44C2-BA9D-3736CDC6EFF7}"/>
                </a:ext>
              </a:extLst>
            </p:cNvPr>
            <p:cNvSpPr txBox="1"/>
            <p:nvPr/>
          </p:nvSpPr>
          <p:spPr>
            <a:xfrm>
              <a:off x="2302622" y="8077865"/>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grpSp>
        <p:nvGrpSpPr>
          <p:cNvPr id="3" name="Group 2">
            <a:extLst>
              <a:ext uri="{FF2B5EF4-FFF2-40B4-BE49-F238E27FC236}">
                <a16:creationId xmlns:a16="http://schemas.microsoft.com/office/drawing/2014/main" id="{7E61C4CE-AAAA-4798-937B-6CBCF89663D4}"/>
              </a:ext>
            </a:extLst>
          </p:cNvPr>
          <p:cNvGrpSpPr/>
          <p:nvPr/>
        </p:nvGrpSpPr>
        <p:grpSpPr>
          <a:xfrm>
            <a:off x="20271548" y="3482623"/>
            <a:ext cx="4112452" cy="2847472"/>
            <a:chOff x="2761775" y="1583769"/>
            <a:chExt cx="3970857" cy="2749431"/>
          </a:xfrm>
        </p:grpSpPr>
        <p:sp>
          <p:nvSpPr>
            <p:cNvPr id="2" name="TextBox 1">
              <a:extLst>
                <a:ext uri="{FF2B5EF4-FFF2-40B4-BE49-F238E27FC236}">
                  <a16:creationId xmlns:a16="http://schemas.microsoft.com/office/drawing/2014/main" id="{D4565214-7381-470A-AECF-993AEF63464A}"/>
                </a:ext>
              </a:extLst>
            </p:cNvPr>
            <p:cNvSpPr txBox="1"/>
            <p:nvPr/>
          </p:nvSpPr>
          <p:spPr>
            <a:xfrm>
              <a:off x="2949068" y="1583769"/>
              <a:ext cx="1356139"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0" i="0" u="none" strike="noStrike" cap="none" spc="0" normalizeH="0" baseline="0" dirty="0">
                  <a:ln>
                    <a:noFill/>
                  </a:ln>
                  <a:solidFill>
                    <a:srgbClr val="042345"/>
                  </a:solidFill>
                  <a:effectLst/>
                  <a:uFillTx/>
                  <a:latin typeface="+mj-lt"/>
                  <a:cs typeface="Helvetica" panose="020B0604020202020204" pitchFamily="34" charset="0"/>
                  <a:sym typeface="Myriad Pro"/>
                </a:rPr>
                <a:t>IBO</a:t>
              </a:r>
              <a:r>
                <a:rPr kumimoji="0" lang="en-US" sz="5400" b="0" i="0" u="none" strike="noStrike" cap="none" spc="0" normalizeH="0" baseline="0" dirty="0">
                  <a:ln>
                    <a:noFill/>
                  </a:ln>
                  <a:solidFill>
                    <a:srgbClr val="01030F"/>
                  </a:solidFill>
                  <a:effectLst/>
                  <a:uFillTx/>
                  <a:latin typeface="+mj-lt"/>
                  <a:ea typeface="+mn-ea"/>
                  <a:cs typeface="+mn-cs"/>
                  <a:sym typeface="Myriad Pro"/>
                </a:rPr>
                <a:t>  </a:t>
              </a:r>
            </a:p>
          </p:txBody>
        </p:sp>
        <p:pic>
          <p:nvPicPr>
            <p:cNvPr id="30" name="Picture 29">
              <a:extLst>
                <a:ext uri="{FF2B5EF4-FFF2-40B4-BE49-F238E27FC236}">
                  <a16:creationId xmlns:a16="http://schemas.microsoft.com/office/drawing/2014/main" id="{9AE0E176-1120-49D1-AF5E-DE9A0261B7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1775" y="2111298"/>
              <a:ext cx="3537232" cy="2221902"/>
            </a:xfrm>
            <a:prstGeom prst="rect">
              <a:avLst/>
            </a:prstGeom>
            <a:effectLst>
              <a:outerShdw blurRad="50800" dist="38100" dir="2700000" algn="tl" rotWithShape="0">
                <a:prstClr val="black">
                  <a:alpha val="75000"/>
                </a:prstClr>
              </a:outerShdw>
            </a:effectLst>
          </p:spPr>
        </p:pic>
        <p:sp>
          <p:nvSpPr>
            <p:cNvPr id="32" name="TextBox 31">
              <a:extLst>
                <a:ext uri="{FF2B5EF4-FFF2-40B4-BE49-F238E27FC236}">
                  <a16:creationId xmlns:a16="http://schemas.microsoft.com/office/drawing/2014/main" id="{B8326D7E-043B-4BC4-8FF8-238CD5189A98}"/>
                </a:ext>
              </a:extLst>
            </p:cNvPr>
            <p:cNvSpPr txBox="1"/>
            <p:nvPr/>
          </p:nvSpPr>
          <p:spPr>
            <a:xfrm>
              <a:off x="4622826" y="3558629"/>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sp>
        <p:nvSpPr>
          <p:cNvPr id="24" name="TextBox 23">
            <a:extLst>
              <a:ext uri="{FF2B5EF4-FFF2-40B4-BE49-F238E27FC236}">
                <a16:creationId xmlns:a16="http://schemas.microsoft.com/office/drawing/2014/main" id="{EAB92542-E75A-4B4B-82F9-BA809FE0038D}"/>
              </a:ext>
            </a:extLst>
          </p:cNvPr>
          <p:cNvSpPr txBox="1"/>
          <p:nvPr/>
        </p:nvSpPr>
        <p:spPr>
          <a:xfrm>
            <a:off x="838282" y="10389545"/>
            <a:ext cx="1343582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00000"/>
              </a:lnSpc>
            </a:pPr>
            <a:r>
              <a:rPr lang="en-US" sz="2000" dirty="0">
                <a:solidFill>
                  <a:schemeClr val="bg1"/>
                </a:solidFill>
                <a:cs typeface="Helvetica" panose="020B0604020202020204" pitchFamily="34" charset="0"/>
              </a:rPr>
              <a:t>*A merchant currently accepting electronic payments, and processing more than $4,000 monthly can qualify for the Meet or Beat Pricing Opportunity provided merchant’s standard pricing is not below standard fees currently charged by Visa® and Mastercard®. This offer does not apply to existing customers. Certain restrictions and exclusions apply. Merchant account is subject to credit approval. Offer subject to change without notice. Price comparison applies to processing rates and fees only, not to include monthly terminal and software fees. Merchants must provide their 2 most recent credit card processing statements and complete the Pricing Request form. Offer expires 60 days after receipt of application. Excludes high-risk merchants such as, but not limited to, travel, digital content or virtual goods, adult entertainment, online nutritional supplements, membership subscriptions, ticketing, national, and franchises. Qualifying recipients will receive prepaid gift card via mail within 45 days</a:t>
            </a:r>
            <a:r>
              <a:rPr lang="en-US" sz="2000" dirty="0">
                <a:solidFill>
                  <a:schemeClr val="bg1"/>
                </a:solidFill>
                <a:latin typeface="Helvetica" panose="020B0604020202020204" pitchFamily="34" charset="0"/>
                <a:cs typeface="Helvetica" panose="020B0604020202020204" pitchFamily="34" charset="0"/>
              </a:rPr>
              <a:t>.</a:t>
            </a:r>
          </a:p>
        </p:txBody>
      </p:sp>
      <p:pic>
        <p:nvPicPr>
          <p:cNvPr id="28" name="Picture 27" descr="A picture containing text&#10;&#10;Description automatically generated">
            <a:extLst>
              <a:ext uri="{FF2B5EF4-FFF2-40B4-BE49-F238E27FC236}">
                <a16:creationId xmlns:a16="http://schemas.microsoft.com/office/drawing/2014/main" id="{0947B706-0F44-45E7-9F6D-002105873C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675178" y="83145"/>
            <a:ext cx="4389678" cy="3585733"/>
          </a:xfrm>
          <a:prstGeom prst="rect">
            <a:avLst/>
          </a:prstGeom>
        </p:spPr>
      </p:pic>
    </p:spTree>
    <p:extLst>
      <p:ext uri="{BB962C8B-B14F-4D97-AF65-F5344CB8AC3E}">
        <p14:creationId xmlns:p14="http://schemas.microsoft.com/office/powerpoint/2010/main" val="192683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F1AC13-A9F2-42A7-A409-438CF4C8E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00" y="5417"/>
            <a:ext cx="9934457" cy="10319513"/>
          </a:xfrm>
          <a:prstGeom prst="rect">
            <a:avLst/>
          </a:prstGeom>
        </p:spPr>
      </p:pic>
      <p:pic>
        <p:nvPicPr>
          <p:cNvPr id="14" name="Picture 13" descr="A picture containing indoor, dark, light&#10;&#10;Description automatically generated">
            <a:extLst>
              <a:ext uri="{FF2B5EF4-FFF2-40B4-BE49-F238E27FC236}">
                <a16:creationId xmlns:a16="http://schemas.microsoft.com/office/drawing/2014/main" id="{C13BBB64-F5F6-4539-BE4D-56C8A36CF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657" y="0"/>
            <a:ext cx="17682764" cy="12532659"/>
          </a:xfrm>
          <a:prstGeom prst="rect">
            <a:avLst/>
          </a:prstGeom>
        </p:spPr>
      </p:pic>
      <p:sp>
        <p:nvSpPr>
          <p:cNvPr id="3" name="TextBox 2">
            <a:extLst>
              <a:ext uri="{FF2B5EF4-FFF2-40B4-BE49-F238E27FC236}">
                <a16:creationId xmlns:a16="http://schemas.microsoft.com/office/drawing/2014/main" id="{35EFF9A4-0713-4A47-8100-50E960E4D11B}"/>
              </a:ext>
            </a:extLst>
          </p:cNvPr>
          <p:cNvSpPr txBox="1"/>
          <p:nvPr/>
        </p:nvSpPr>
        <p:spPr>
          <a:xfrm>
            <a:off x="681845" y="4993521"/>
            <a:ext cx="5085596" cy="7206716"/>
          </a:xfrm>
          <a:prstGeom prst="rect">
            <a:avLst/>
          </a:prstGeom>
          <a:noFill/>
        </p:spPr>
        <p:txBody>
          <a:bodyPr wrap="square" lIns="91440" tIns="45720" rIns="91440" bIns="45720" rtlCol="0" anchor="t">
            <a:spAutoFit/>
          </a:bodyPr>
          <a:lstStyle/>
          <a:p>
            <a:pPr marL="571500" indent="-571500" algn="l">
              <a:lnSpc>
                <a:spcPts val="3900"/>
              </a:lnSpc>
              <a:spcAft>
                <a:spcPts val="1800"/>
              </a:spcAft>
              <a:buClr>
                <a:srgbClr val="BD9947"/>
              </a:buClr>
              <a:buFont typeface="Arial" panose="020B0604020202020204" pitchFamily="34" charset="0"/>
              <a:buChar char="•"/>
            </a:pPr>
            <a:r>
              <a:rPr lang="en-US" sz="3600" b="1" dirty="0">
                <a:solidFill>
                  <a:schemeClr val="bg1"/>
                </a:solidFill>
                <a:cs typeface="Helvetica"/>
              </a:rPr>
              <a:t>New US/CA IBOs with </a:t>
            </a:r>
            <a:br>
              <a:rPr lang="en-US" sz="3600" b="1" dirty="0">
                <a:solidFill>
                  <a:schemeClr val="bg1"/>
                </a:solidFill>
                <a:cs typeface="Helvetica"/>
              </a:rPr>
            </a:br>
            <a:r>
              <a:rPr lang="en-US" sz="3600" b="1" dirty="0">
                <a:solidFill>
                  <a:schemeClr val="bg1"/>
                </a:solidFill>
                <a:cs typeface="Helvetica"/>
              </a:rPr>
              <a:t>a start date in May are eligible</a:t>
            </a:r>
          </a:p>
          <a:p>
            <a:pPr marL="571500" indent="-571500" algn="l">
              <a:lnSpc>
                <a:spcPts val="3900"/>
              </a:lnSpc>
              <a:spcAft>
                <a:spcPts val="1800"/>
              </a:spcAft>
              <a:buClr>
                <a:srgbClr val="BD9947"/>
              </a:buClr>
              <a:buFont typeface="Arial" panose="020B0604020202020204" pitchFamily="34" charset="0"/>
              <a:buChar char="•"/>
            </a:pPr>
            <a:r>
              <a:rPr lang="en-US" sz="3600" b="1" dirty="0">
                <a:solidFill>
                  <a:srgbClr val="BD9947"/>
                </a:solidFill>
                <a:cs typeface="Helvetica" panose="020B0604020202020204" pitchFamily="34" charset="0"/>
              </a:rPr>
              <a:t>Reach ETL in their first 30 days with a minimum of 15 points from their downline, receive a $425 Bonus</a:t>
            </a:r>
          </a:p>
          <a:p>
            <a:pPr marL="571500" indent="-571500" algn="l">
              <a:lnSpc>
                <a:spcPts val="3900"/>
              </a:lnSpc>
              <a:spcAft>
                <a:spcPts val="1800"/>
              </a:spcAft>
              <a:buClr>
                <a:srgbClr val="BD9947"/>
              </a:buClr>
              <a:buFont typeface="Arial" panose="020B0604020202020204" pitchFamily="34" charset="0"/>
              <a:buChar char="•"/>
            </a:pPr>
            <a:r>
              <a:rPr lang="en-US" sz="3600" b="1" dirty="0">
                <a:solidFill>
                  <a:schemeClr val="bg1"/>
                </a:solidFill>
                <a:cs typeface="Helvetica" panose="020B0604020202020204" pitchFamily="34" charset="0"/>
              </a:rPr>
              <a:t>This Bonus is in addition to the $75 Personal Customer Bonus</a:t>
            </a:r>
          </a:p>
          <a:p>
            <a:pPr>
              <a:spcAft>
                <a:spcPts val="1800"/>
              </a:spcAft>
              <a:buClr>
                <a:srgbClr val="BD9947"/>
              </a:buClr>
            </a:pPr>
            <a:endParaRPr lang="en-US" dirty="0">
              <a:solidFill>
                <a:schemeClr val="bg1"/>
              </a:solidFill>
            </a:endParaRPr>
          </a:p>
        </p:txBody>
      </p:sp>
      <p:sp>
        <p:nvSpPr>
          <p:cNvPr id="4" name="TextBox 3">
            <a:extLst>
              <a:ext uri="{FF2B5EF4-FFF2-40B4-BE49-F238E27FC236}">
                <a16:creationId xmlns:a16="http://schemas.microsoft.com/office/drawing/2014/main" id="{DC787AA2-CCA9-479E-922A-AF885CF38C23}"/>
              </a:ext>
            </a:extLst>
          </p:cNvPr>
          <p:cNvSpPr txBox="1"/>
          <p:nvPr/>
        </p:nvSpPr>
        <p:spPr>
          <a:xfrm>
            <a:off x="11521684" y="12819855"/>
            <a:ext cx="8358368" cy="525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042345"/>
                </a:solidFill>
                <a:latin typeface="Helvetica" panose="020B0604020202020204" pitchFamily="34" charset="0"/>
                <a:cs typeface="Helvetica" panose="020B0604020202020204" pitchFamily="34" charset="0"/>
              </a:rPr>
              <a:t>*Refer to the ACN Compensation Plan for complete details.</a:t>
            </a:r>
          </a:p>
        </p:txBody>
      </p:sp>
      <p:sp>
        <p:nvSpPr>
          <p:cNvPr id="8" name="The purpose of launching a new IBO is to move people into ACTION -">
            <a:extLst>
              <a:ext uri="{FF2B5EF4-FFF2-40B4-BE49-F238E27FC236}">
                <a16:creationId xmlns:a16="http://schemas.microsoft.com/office/drawing/2014/main" id="{1AEDC68E-9638-4660-9A6C-BBE154E7CBC3}"/>
              </a:ext>
            </a:extLst>
          </p:cNvPr>
          <p:cNvSpPr txBox="1"/>
          <p:nvPr/>
        </p:nvSpPr>
        <p:spPr>
          <a:xfrm>
            <a:off x="1168404" y="1357415"/>
            <a:ext cx="12161516" cy="998607"/>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dirty="0">
                <a:solidFill>
                  <a:schemeClr val="bg1"/>
                </a:solidFill>
                <a:latin typeface="+mj-lt"/>
                <a:cs typeface="Helvetica" panose="020B0604020202020204" pitchFamily="34" charset="0"/>
              </a:rPr>
              <a:t>NEW ETL in 30 DAYS BONUS</a:t>
            </a:r>
          </a:p>
        </p:txBody>
      </p:sp>
      <p:sp>
        <p:nvSpPr>
          <p:cNvPr id="10" name="Rectangle 9">
            <a:extLst>
              <a:ext uri="{FF2B5EF4-FFF2-40B4-BE49-F238E27FC236}">
                <a16:creationId xmlns:a16="http://schemas.microsoft.com/office/drawing/2014/main" id="{24D0AEE3-394A-4293-A569-8791C0A00583}"/>
              </a:ext>
            </a:extLst>
          </p:cNvPr>
          <p:cNvSpPr/>
          <p:nvPr/>
        </p:nvSpPr>
        <p:spPr>
          <a:xfrm>
            <a:off x="1168404" y="2834430"/>
            <a:ext cx="13286898" cy="1339726"/>
          </a:xfrm>
          <a:prstGeom prst="rect">
            <a:avLst/>
          </a:prstGeom>
          <a:effectLst>
            <a:outerShdw blurRad="50800" dist="38100" dir="5400000" algn="t" rotWithShape="0">
              <a:prstClr val="black">
                <a:alpha val="40000"/>
              </a:prstClr>
            </a:outerShdw>
          </a:effectLst>
        </p:spPr>
        <p:txBody>
          <a:bodyPr wrap="square">
            <a:spAutoFit/>
          </a:bodyPr>
          <a:lstStyle/>
          <a:p>
            <a:pPr algn="l">
              <a:spcAft>
                <a:spcPts val="1800"/>
              </a:spcAft>
              <a:buClr>
                <a:srgbClr val="13D3BC"/>
              </a:buClr>
            </a:pPr>
            <a:r>
              <a:rPr lang="en-US" sz="6000" b="1" dirty="0">
                <a:solidFill>
                  <a:schemeClr val="bg1"/>
                </a:solidFill>
                <a:cs typeface="Helvetica" panose="020B0604020202020204" pitchFamily="34" charset="0"/>
              </a:rPr>
              <a:t>Fast Start Bonus </a:t>
            </a:r>
            <a:r>
              <a:rPr lang="en-US" sz="5500" b="1" dirty="0">
                <a:solidFill>
                  <a:schemeClr val="bg1"/>
                </a:solidFill>
                <a:cs typeface="Helvetica" panose="020B0604020202020204" pitchFamily="34" charset="0"/>
              </a:rPr>
              <a:t>May</a:t>
            </a:r>
            <a:r>
              <a:rPr lang="en-US" sz="5500" b="1" dirty="0">
                <a:solidFill>
                  <a:srgbClr val="2F65A4"/>
                </a:solidFill>
                <a:cs typeface="Helvetica" panose="020B0604020202020204" pitchFamily="34" charset="0"/>
              </a:rPr>
              <a:t>*</a:t>
            </a:r>
          </a:p>
          <a:p>
            <a:pPr algn="l">
              <a:spcAft>
                <a:spcPts val="1800"/>
              </a:spcAft>
              <a:buClr>
                <a:srgbClr val="13D3BC"/>
              </a:buClr>
            </a:pPr>
            <a:r>
              <a:rPr lang="en-US" sz="5500" b="1" dirty="0">
                <a:solidFill>
                  <a:schemeClr val="bg1"/>
                </a:solidFill>
                <a:cs typeface="Helvetica" panose="020B0604020202020204" pitchFamily="34" charset="0"/>
              </a:rPr>
              <a:t>New </a:t>
            </a:r>
            <a:r>
              <a:rPr lang="en-US" sz="5500" b="1" dirty="0">
                <a:solidFill>
                  <a:schemeClr val="bg1"/>
                </a:solidFill>
                <a:cs typeface="Helvetica"/>
              </a:rPr>
              <a:t>IBO Bonus Qualifications</a:t>
            </a:r>
          </a:p>
        </p:txBody>
      </p:sp>
      <p:sp>
        <p:nvSpPr>
          <p:cNvPr id="20" name="TextBox 19">
            <a:extLst>
              <a:ext uri="{FF2B5EF4-FFF2-40B4-BE49-F238E27FC236}">
                <a16:creationId xmlns:a16="http://schemas.microsoft.com/office/drawing/2014/main" id="{261401F8-1D12-4E65-9543-63BE30C001AE}"/>
              </a:ext>
            </a:extLst>
          </p:cNvPr>
          <p:cNvSpPr txBox="1"/>
          <p:nvPr/>
        </p:nvSpPr>
        <p:spPr>
          <a:xfrm>
            <a:off x="19231034" y="3094826"/>
            <a:ext cx="4565531"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tab pos="1884363" algn="l"/>
              </a:tabLst>
            </a:pPr>
            <a:r>
              <a:rPr kumimoji="0" lang="en-US" sz="2800" b="1" i="0" u="none" strike="noStrike" cap="none" spc="0" normalizeH="0" baseline="0" dirty="0">
                <a:ln>
                  <a:noFill/>
                </a:ln>
                <a:solidFill>
                  <a:srgbClr val="BD9947"/>
                </a:solidFill>
                <a:effectLst/>
                <a:uFillTx/>
                <a:latin typeface="+mn-lt"/>
                <a:ea typeface="+mn-ea"/>
                <a:cs typeface="+mn-cs"/>
                <a:sym typeface="Myriad Pro"/>
              </a:rPr>
              <a:t>FOR NEW IBOs IN </a:t>
            </a:r>
            <a:r>
              <a:rPr lang="en-US" sz="2800" b="1" dirty="0">
                <a:solidFill>
                  <a:srgbClr val="BD9947"/>
                </a:solidFill>
              </a:rPr>
              <a:t>MAY</a:t>
            </a:r>
            <a:r>
              <a:rPr kumimoji="0" lang="en-US" sz="2800" b="1" i="0" u="none" strike="noStrike" cap="none" spc="0" normalizeH="0" baseline="0" dirty="0">
                <a:ln>
                  <a:noFill/>
                </a:ln>
                <a:solidFill>
                  <a:srgbClr val="BD9947"/>
                </a:solidFill>
                <a:effectLst/>
                <a:uFillTx/>
                <a:latin typeface="+mn-lt"/>
                <a:ea typeface="+mn-ea"/>
                <a:cs typeface="+mn-cs"/>
                <a:sym typeface="Myriad Pro"/>
              </a:rPr>
              <a:t> 2022</a:t>
            </a:r>
          </a:p>
        </p:txBody>
      </p:sp>
      <p:pic>
        <p:nvPicPr>
          <p:cNvPr id="23" name="Graphic 22">
            <a:extLst>
              <a:ext uri="{FF2B5EF4-FFF2-40B4-BE49-F238E27FC236}">
                <a16:creationId xmlns:a16="http://schemas.microsoft.com/office/drawing/2014/main" id="{DDD831A4-1EBF-4002-84BF-9C56DC455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1522" y="3973979"/>
            <a:ext cx="10619679" cy="9742021"/>
          </a:xfrm>
          <a:prstGeom prst="rect">
            <a:avLst/>
          </a:prstGeom>
        </p:spPr>
      </p:pic>
      <p:pic>
        <p:nvPicPr>
          <p:cNvPr id="25" name="Picture 24" descr="Icon&#10;&#10;Description automatically generated">
            <a:extLst>
              <a:ext uri="{FF2B5EF4-FFF2-40B4-BE49-F238E27FC236}">
                <a16:creationId xmlns:a16="http://schemas.microsoft.com/office/drawing/2014/main" id="{3401009E-F7D6-47DE-8D72-69CFE73E9F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13415C52-7E89-4A3E-83F1-508F056106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6208" y="1466582"/>
            <a:ext cx="6014856" cy="1662000"/>
          </a:xfrm>
          <a:prstGeom prst="rect">
            <a:avLst/>
          </a:prstGeom>
        </p:spPr>
      </p:pic>
      <p:pic>
        <p:nvPicPr>
          <p:cNvPr id="7" name="Picture 6" descr="Diagram&#10;&#10;Description automatically generated">
            <a:extLst>
              <a:ext uri="{FF2B5EF4-FFF2-40B4-BE49-F238E27FC236}">
                <a16:creationId xmlns:a16="http://schemas.microsoft.com/office/drawing/2014/main" id="{C640D257-C673-4723-89CD-F9792ACAF1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0760" y="4433411"/>
            <a:ext cx="17871395" cy="7682736"/>
          </a:xfrm>
          <a:prstGeom prst="rect">
            <a:avLst/>
          </a:prstGeom>
        </p:spPr>
      </p:pic>
    </p:spTree>
    <p:extLst>
      <p:ext uri="{BB962C8B-B14F-4D97-AF65-F5344CB8AC3E}">
        <p14:creationId xmlns:p14="http://schemas.microsoft.com/office/powerpoint/2010/main" val="73186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0B1300-2358-489A-9502-98F594A24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00" y="5417"/>
            <a:ext cx="9934457" cy="10319513"/>
          </a:xfrm>
          <a:prstGeom prst="rect">
            <a:avLst/>
          </a:prstGeom>
        </p:spPr>
      </p:pic>
      <p:pic>
        <p:nvPicPr>
          <p:cNvPr id="12" name="Picture 11" descr="A picture containing indoor, dark, light&#10;&#10;Description automatically generated">
            <a:extLst>
              <a:ext uri="{FF2B5EF4-FFF2-40B4-BE49-F238E27FC236}">
                <a16:creationId xmlns:a16="http://schemas.microsoft.com/office/drawing/2014/main" id="{77A23C99-F1E9-42B1-AB18-0AC4C76008AB}"/>
              </a:ext>
            </a:extLst>
          </p:cNvPr>
          <p:cNvPicPr>
            <a:picLocks noChangeAspect="1"/>
          </p:cNvPicPr>
          <p:nvPr/>
        </p:nvPicPr>
        <p:blipFill rotWithShape="1">
          <a:blip r:embed="rId3">
            <a:extLst>
              <a:ext uri="{28A0092B-C50C-407E-A947-70E740481C1C}">
                <a14:useLocalDpi xmlns:a14="http://schemas.microsoft.com/office/drawing/2010/main" val="0"/>
              </a:ext>
            </a:extLst>
          </a:blip>
          <a:srcRect r="9702"/>
          <a:stretch/>
        </p:blipFill>
        <p:spPr>
          <a:xfrm>
            <a:off x="8416800" y="0"/>
            <a:ext cx="15967200" cy="12532659"/>
          </a:xfrm>
          <a:prstGeom prst="rect">
            <a:avLst/>
          </a:prstGeom>
        </p:spPr>
      </p:pic>
      <p:sp>
        <p:nvSpPr>
          <p:cNvPr id="8" name="The purpose of launching a new IBO is to move people into ACTION -">
            <a:extLst>
              <a:ext uri="{FF2B5EF4-FFF2-40B4-BE49-F238E27FC236}">
                <a16:creationId xmlns:a16="http://schemas.microsoft.com/office/drawing/2014/main" id="{DB0349C3-4C66-4079-BAC9-EFAEA82B167B}"/>
              </a:ext>
            </a:extLst>
          </p:cNvPr>
          <p:cNvSpPr txBox="1"/>
          <p:nvPr/>
        </p:nvSpPr>
        <p:spPr>
          <a:xfrm>
            <a:off x="1325995" y="1357415"/>
            <a:ext cx="11137676" cy="1832168"/>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dirty="0">
                <a:solidFill>
                  <a:schemeClr val="bg1"/>
                </a:solidFill>
                <a:latin typeface="+mj-lt"/>
                <a:cs typeface="Helvetica" panose="020B0604020202020204" pitchFamily="34" charset="0"/>
              </a:rPr>
              <a:t>NEW </a:t>
            </a:r>
            <a:r>
              <a:rPr lang="en-US" dirty="0">
                <a:solidFill>
                  <a:srgbClr val="BD9947"/>
                </a:solidFill>
                <a:latin typeface="+mj-lt"/>
                <a:cs typeface="Helvetica" panose="020B0604020202020204" pitchFamily="34" charset="0"/>
              </a:rPr>
              <a:t>ETL IN 30 DAYS BONUS</a:t>
            </a:r>
            <a:r>
              <a:rPr lang="en-US" dirty="0">
                <a:solidFill>
                  <a:srgbClr val="2F65A4"/>
                </a:solidFill>
                <a:latin typeface="+mj-lt"/>
                <a:cs typeface="Helvetica" panose="020B0604020202020204" pitchFamily="34" charset="0"/>
              </a:rPr>
              <a:t>*</a:t>
            </a:r>
            <a:r>
              <a:rPr lang="en-US" dirty="0">
                <a:solidFill>
                  <a:schemeClr val="bg1"/>
                </a:solidFill>
                <a:latin typeface="+mj-lt"/>
                <a:cs typeface="Helvetica" panose="020B0604020202020204" pitchFamily="34" charset="0"/>
              </a:rPr>
              <a:t> POTENTIAL</a:t>
            </a:r>
          </a:p>
        </p:txBody>
      </p:sp>
      <p:sp>
        <p:nvSpPr>
          <p:cNvPr id="19" name="TextBox 18">
            <a:extLst>
              <a:ext uri="{FF2B5EF4-FFF2-40B4-BE49-F238E27FC236}">
                <a16:creationId xmlns:a16="http://schemas.microsoft.com/office/drawing/2014/main" id="{5AF7E58F-6450-4E87-80A1-7E155B795EBD}"/>
              </a:ext>
            </a:extLst>
          </p:cNvPr>
          <p:cNvSpPr txBox="1"/>
          <p:nvPr/>
        </p:nvSpPr>
        <p:spPr>
          <a:xfrm>
            <a:off x="11521684" y="12819855"/>
            <a:ext cx="8358368" cy="525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042345"/>
                </a:solidFill>
                <a:latin typeface="Helvetica" panose="020B0604020202020204" pitchFamily="34" charset="0"/>
                <a:cs typeface="Helvetica" panose="020B0604020202020204" pitchFamily="34" charset="0"/>
              </a:rPr>
              <a:t>*Refer to the ACN Compensation Plan for complete details.</a:t>
            </a:r>
          </a:p>
        </p:txBody>
      </p:sp>
      <p:pic>
        <p:nvPicPr>
          <p:cNvPr id="28" name="Graphic 27">
            <a:extLst>
              <a:ext uri="{FF2B5EF4-FFF2-40B4-BE49-F238E27FC236}">
                <a16:creationId xmlns:a16="http://schemas.microsoft.com/office/drawing/2014/main" id="{F0691B8E-CE37-4668-A83E-22FC36FE11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0828" y="2566009"/>
            <a:ext cx="11916526" cy="10931691"/>
          </a:xfrm>
          <a:prstGeom prst="rect">
            <a:avLst/>
          </a:prstGeom>
        </p:spPr>
      </p:pic>
      <p:sp>
        <p:nvSpPr>
          <p:cNvPr id="4" name="TextBox 3">
            <a:extLst>
              <a:ext uri="{FF2B5EF4-FFF2-40B4-BE49-F238E27FC236}">
                <a16:creationId xmlns:a16="http://schemas.microsoft.com/office/drawing/2014/main" id="{688A3556-5F9B-4C14-8D11-3A7E086D414C}"/>
              </a:ext>
            </a:extLst>
          </p:cNvPr>
          <p:cNvSpPr txBox="1"/>
          <p:nvPr/>
        </p:nvSpPr>
        <p:spPr>
          <a:xfrm>
            <a:off x="1324467" y="4032259"/>
            <a:ext cx="7032723" cy="4393895"/>
          </a:xfrm>
          <a:prstGeom prst="rect">
            <a:avLst/>
          </a:prstGeom>
          <a:noFill/>
        </p:spPr>
        <p:txBody>
          <a:bodyPr wrap="square" lIns="91440" tIns="45720" rIns="91440" bIns="45720" rtlCol="0" anchor="t">
            <a:spAutoFit/>
          </a:bodyPr>
          <a:lstStyle/>
          <a:p>
            <a:pPr algn="l">
              <a:lnSpc>
                <a:spcPct val="100000"/>
              </a:lnSpc>
              <a:tabLst>
                <a:tab pos="14511338" algn="l"/>
              </a:tabLst>
            </a:pPr>
            <a:r>
              <a:rPr lang="en-US" sz="3600" dirty="0">
                <a:solidFill>
                  <a:schemeClr val="bg1"/>
                </a:solidFill>
              </a:rPr>
              <a:t>New IBOs with a start date in May who personally acquire more customers in their first 30 days and earn the higher monthly personal customer bonuses when combined with the NEW ETL in 30 days </a:t>
            </a:r>
          </a:p>
          <a:p>
            <a:pPr algn="l">
              <a:lnSpc>
                <a:spcPct val="100000"/>
              </a:lnSpc>
              <a:tabLst>
                <a:tab pos="14511338" algn="l"/>
              </a:tabLst>
            </a:pPr>
            <a:r>
              <a:rPr lang="en-US" sz="3600" dirty="0">
                <a:solidFill>
                  <a:schemeClr val="bg1"/>
                </a:solidFill>
                <a:cs typeface="Helvetica" panose="020B0604020202020204" pitchFamily="34" charset="0"/>
              </a:rPr>
              <a:t>Fast Start Bonus in May </a:t>
            </a:r>
            <a:r>
              <a:rPr lang="en-US" sz="3600" dirty="0">
                <a:solidFill>
                  <a:schemeClr val="bg1"/>
                </a:solidFill>
              </a:rPr>
              <a:t>can earn:</a:t>
            </a:r>
          </a:p>
          <a:p>
            <a:endParaRPr lang="en-US" sz="2000" dirty="0">
              <a:solidFill>
                <a:schemeClr val="bg1"/>
              </a:solidFill>
            </a:endParaRPr>
          </a:p>
        </p:txBody>
      </p:sp>
      <p:sp>
        <p:nvSpPr>
          <p:cNvPr id="10" name="Rectangle 9">
            <a:extLst>
              <a:ext uri="{FF2B5EF4-FFF2-40B4-BE49-F238E27FC236}">
                <a16:creationId xmlns:a16="http://schemas.microsoft.com/office/drawing/2014/main" id="{C08DCFD3-EE2B-43AF-9C43-46ECD9CB2332}"/>
              </a:ext>
            </a:extLst>
          </p:cNvPr>
          <p:cNvSpPr/>
          <p:nvPr/>
        </p:nvSpPr>
        <p:spPr>
          <a:xfrm>
            <a:off x="1325995" y="9304675"/>
            <a:ext cx="6586156" cy="2800767"/>
          </a:xfrm>
          <a:prstGeom prst="rect">
            <a:avLst/>
          </a:prstGeom>
        </p:spPr>
        <p:txBody>
          <a:bodyPr wrap="square">
            <a:spAutoFit/>
          </a:bodyPr>
          <a:lstStyle/>
          <a:p>
            <a:pPr algn="l">
              <a:lnSpc>
                <a:spcPct val="100000"/>
              </a:lnSpc>
            </a:pPr>
            <a:r>
              <a:rPr lang="en-US" sz="4400" b="1" dirty="0">
                <a:solidFill>
                  <a:srgbClr val="BD9947"/>
                </a:solidFill>
                <a:latin typeface="+mj-lt"/>
              </a:rPr>
              <a:t>Qualify as an ETL in </a:t>
            </a:r>
          </a:p>
          <a:p>
            <a:pPr algn="l">
              <a:lnSpc>
                <a:spcPct val="100000"/>
              </a:lnSpc>
            </a:pPr>
            <a:r>
              <a:rPr lang="en-US" sz="4400" b="1" dirty="0">
                <a:solidFill>
                  <a:srgbClr val="BD9947"/>
                </a:solidFill>
                <a:latin typeface="+mj-lt"/>
              </a:rPr>
              <a:t>30 Days with at least </a:t>
            </a:r>
          </a:p>
          <a:p>
            <a:pPr algn="l">
              <a:lnSpc>
                <a:spcPct val="100000"/>
              </a:lnSpc>
            </a:pPr>
            <a:r>
              <a:rPr lang="en-US" sz="4400" b="1" dirty="0">
                <a:solidFill>
                  <a:schemeClr val="bg1"/>
                </a:solidFill>
                <a:latin typeface="+mj-lt"/>
              </a:rPr>
              <a:t>15 downline </a:t>
            </a:r>
          </a:p>
          <a:p>
            <a:pPr algn="l">
              <a:lnSpc>
                <a:spcPct val="100000"/>
              </a:lnSpc>
            </a:pPr>
            <a:r>
              <a:rPr lang="en-US" sz="4400" b="1" dirty="0">
                <a:solidFill>
                  <a:schemeClr val="bg1"/>
                </a:solidFill>
                <a:latin typeface="+mj-lt"/>
              </a:rPr>
              <a:t>customer points.</a:t>
            </a:r>
            <a:endParaRPr lang="en-US" sz="4400" b="1" dirty="0">
              <a:solidFill>
                <a:schemeClr val="bg1"/>
              </a:solidFill>
              <a:latin typeface="+mj-lt"/>
              <a:cs typeface="Helvetica" panose="020B0604020202020204" pitchFamily="34" charset="0"/>
            </a:endParaRPr>
          </a:p>
        </p:txBody>
      </p:sp>
      <p:pic>
        <p:nvPicPr>
          <p:cNvPr id="30" name="Picture 29" descr="Icon&#10;&#10;Description automatically generated">
            <a:extLst>
              <a:ext uri="{FF2B5EF4-FFF2-40B4-BE49-F238E27FC236}">
                <a16:creationId xmlns:a16="http://schemas.microsoft.com/office/drawing/2014/main" id="{E9108C15-05A5-453B-B844-5E0BA485A1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3BCE64A8-89E8-47D2-A681-9BD8F74A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0416" y="1495832"/>
            <a:ext cx="5586925" cy="1543756"/>
          </a:xfrm>
          <a:prstGeom prst="rect">
            <a:avLst/>
          </a:prstGeom>
        </p:spPr>
      </p:pic>
      <p:pic>
        <p:nvPicPr>
          <p:cNvPr id="3" name="Picture 2">
            <a:extLst>
              <a:ext uri="{FF2B5EF4-FFF2-40B4-BE49-F238E27FC236}">
                <a16:creationId xmlns:a16="http://schemas.microsoft.com/office/drawing/2014/main" id="{9B9D7978-5138-4310-9E6B-F2DF9B8362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8872" y="4690023"/>
            <a:ext cx="16515127" cy="7842636"/>
          </a:xfrm>
          <a:prstGeom prst="rect">
            <a:avLst/>
          </a:prstGeom>
        </p:spPr>
      </p:pic>
      <p:sp>
        <p:nvSpPr>
          <p:cNvPr id="16" name="TextBox 15">
            <a:extLst>
              <a:ext uri="{FF2B5EF4-FFF2-40B4-BE49-F238E27FC236}">
                <a16:creationId xmlns:a16="http://schemas.microsoft.com/office/drawing/2014/main" id="{F4678AFA-EB72-4423-AAAB-EA248E4AC688}"/>
              </a:ext>
            </a:extLst>
          </p:cNvPr>
          <p:cNvSpPr txBox="1"/>
          <p:nvPr/>
        </p:nvSpPr>
        <p:spPr>
          <a:xfrm>
            <a:off x="20217429" y="2919125"/>
            <a:ext cx="3751027"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tab pos="1884363" algn="l"/>
              </a:tabLst>
            </a:pPr>
            <a:r>
              <a:rPr kumimoji="0" lang="en-US" sz="2400" b="1" i="0" u="none" strike="noStrike" cap="none" spc="0" normalizeH="0" baseline="0" dirty="0">
                <a:ln>
                  <a:noFill/>
                </a:ln>
                <a:solidFill>
                  <a:srgbClr val="BD9947"/>
                </a:solidFill>
                <a:effectLst/>
                <a:uFillTx/>
                <a:latin typeface="+mn-lt"/>
                <a:ea typeface="+mn-ea"/>
                <a:cs typeface="+mn-cs"/>
                <a:sym typeface="Myriad Pro"/>
              </a:rPr>
              <a:t>FOR NEW IBOs IN </a:t>
            </a:r>
            <a:r>
              <a:rPr lang="en-US" sz="2400" b="1" dirty="0">
                <a:solidFill>
                  <a:srgbClr val="BD9947"/>
                </a:solidFill>
              </a:rPr>
              <a:t>MAY</a:t>
            </a:r>
            <a:r>
              <a:rPr kumimoji="0" lang="en-US" sz="2400" b="1" i="0" u="none" strike="noStrike" cap="none" spc="0" normalizeH="0" baseline="0" dirty="0">
                <a:ln>
                  <a:noFill/>
                </a:ln>
                <a:solidFill>
                  <a:srgbClr val="BD9947"/>
                </a:solidFill>
                <a:effectLst/>
                <a:uFillTx/>
                <a:latin typeface="+mn-lt"/>
                <a:ea typeface="+mn-ea"/>
                <a:cs typeface="+mn-cs"/>
                <a:sym typeface="Myriad Pro"/>
              </a:rPr>
              <a:t> 2022</a:t>
            </a:r>
          </a:p>
        </p:txBody>
      </p:sp>
    </p:spTree>
    <p:extLst>
      <p:ext uri="{BB962C8B-B14F-4D97-AF65-F5344CB8AC3E}">
        <p14:creationId xmlns:p14="http://schemas.microsoft.com/office/powerpoint/2010/main" val="18302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indoor, dark, light&#10;&#10;Description automatically generated">
            <a:extLst>
              <a:ext uri="{FF2B5EF4-FFF2-40B4-BE49-F238E27FC236}">
                <a16:creationId xmlns:a16="http://schemas.microsoft.com/office/drawing/2014/main" id="{9B12D393-6BD7-4AF2-AD5C-75F68EEA5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sp>
        <p:nvSpPr>
          <p:cNvPr id="2" name="Rectangle 1">
            <a:extLst>
              <a:ext uri="{FF2B5EF4-FFF2-40B4-BE49-F238E27FC236}">
                <a16:creationId xmlns:a16="http://schemas.microsoft.com/office/drawing/2014/main" id="{480FFF2D-B6DE-417A-A702-B9FC5A37BBD3}"/>
              </a:ext>
            </a:extLst>
          </p:cNvPr>
          <p:cNvSpPr/>
          <p:nvPr/>
        </p:nvSpPr>
        <p:spPr>
          <a:xfrm>
            <a:off x="1168404" y="3712001"/>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D258BA9B-906F-4340-BC69-6E54D8F2983E}"/>
              </a:ext>
            </a:extLst>
          </p:cNvPr>
          <p:cNvSpPr/>
          <p:nvPr/>
        </p:nvSpPr>
        <p:spPr>
          <a:xfrm>
            <a:off x="12257194" y="3653127"/>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D4FFF84F-F704-4C6B-B46B-B5A89D65BAB5}"/>
              </a:ext>
            </a:extLst>
          </p:cNvPr>
          <p:cNvSpPr/>
          <p:nvPr/>
        </p:nvSpPr>
        <p:spPr>
          <a:xfrm>
            <a:off x="12307771" y="8178318"/>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Rectangle 32">
            <a:extLst>
              <a:ext uri="{FF2B5EF4-FFF2-40B4-BE49-F238E27FC236}">
                <a16:creationId xmlns:a16="http://schemas.microsoft.com/office/drawing/2014/main" id="{4579A3FE-72FE-4320-98B2-86B157752FB5}"/>
              </a:ext>
            </a:extLst>
          </p:cNvPr>
          <p:cNvSpPr/>
          <p:nvPr/>
        </p:nvSpPr>
        <p:spPr>
          <a:xfrm>
            <a:off x="1168404" y="8097502"/>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DB1460F7-60BF-4A1A-BD28-2DF193F4F6D0}"/>
              </a:ext>
            </a:extLst>
          </p:cNvPr>
          <p:cNvGrpSpPr/>
          <p:nvPr/>
        </p:nvGrpSpPr>
        <p:grpSpPr>
          <a:xfrm>
            <a:off x="1075118" y="729982"/>
            <a:ext cx="22151227" cy="12494727"/>
            <a:chOff x="1075118" y="729982"/>
            <a:chExt cx="22151227" cy="12494727"/>
          </a:xfrm>
        </p:grpSpPr>
        <p:sp>
          <p:nvSpPr>
            <p:cNvPr id="4" name="Rectangle 3">
              <a:extLst>
                <a:ext uri="{FF2B5EF4-FFF2-40B4-BE49-F238E27FC236}">
                  <a16:creationId xmlns:a16="http://schemas.microsoft.com/office/drawing/2014/main" id="{82D66C4F-0FFF-494B-A8A1-E36712885922}"/>
                </a:ext>
              </a:extLst>
            </p:cNvPr>
            <p:cNvSpPr/>
            <p:nvPr/>
          </p:nvSpPr>
          <p:spPr>
            <a:xfrm>
              <a:off x="12272809" y="4788786"/>
              <a:ext cx="9240991" cy="60593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chemeClr val="bg2">
                    <a:lumMod val="10000"/>
                  </a:schemeClr>
                </a:solidFill>
                <a:effectLst/>
                <a:uFillTx/>
                <a:latin typeface="+mj-lt"/>
                <a:ea typeface="Helvetica Neue Medium"/>
                <a:cs typeface="Helvetica Neue Medium"/>
                <a:sym typeface="Helvetica Neue Medium"/>
              </a:endParaRPr>
            </a:p>
          </p:txBody>
        </p:sp>
        <p:sp>
          <p:nvSpPr>
            <p:cNvPr id="7" name="The purpose of launching a new IBO is to move people into ACTION -">
              <a:extLst>
                <a:ext uri="{FF2B5EF4-FFF2-40B4-BE49-F238E27FC236}">
                  <a16:creationId xmlns:a16="http://schemas.microsoft.com/office/drawing/2014/main" id="{362F39A8-D2A7-4EBC-A8E8-BA6C9A480A2F}"/>
                </a:ext>
              </a:extLst>
            </p:cNvPr>
            <p:cNvSpPr txBox="1"/>
            <p:nvPr/>
          </p:nvSpPr>
          <p:spPr>
            <a:xfrm>
              <a:off x="1075118" y="729982"/>
              <a:ext cx="15288400" cy="951222"/>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tabLst>
                  <a:tab pos="692150" algn="l"/>
                </a:tabLst>
              </a:pPr>
              <a:r>
                <a:rPr lang="en-US" sz="6600" dirty="0">
                  <a:solidFill>
                    <a:schemeClr val="bg1"/>
                  </a:solidFill>
                  <a:latin typeface="+mj-lt"/>
                  <a:cs typeface="Helvetica" panose="020B0604020202020204" pitchFamily="34" charset="0"/>
                </a:rPr>
                <a:t>Powerful Referral programs</a:t>
              </a:r>
            </a:p>
          </p:txBody>
        </p:sp>
        <p:pic>
          <p:nvPicPr>
            <p:cNvPr id="8" name="Picture 4" descr="Logo">
              <a:extLst>
                <a:ext uri="{FF2B5EF4-FFF2-40B4-BE49-F238E27FC236}">
                  <a16:creationId xmlns:a16="http://schemas.microsoft.com/office/drawing/2014/main" id="{9139D1EC-262A-4791-8033-EA828490EA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67554" y="8626120"/>
              <a:ext cx="2584691" cy="1491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XOOM Energy">
              <a:extLst>
                <a:ext uri="{FF2B5EF4-FFF2-40B4-BE49-F238E27FC236}">
                  <a16:creationId xmlns:a16="http://schemas.microsoft.com/office/drawing/2014/main" id="{C464A93D-5A6E-47B9-AE79-DCC6964232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6673" y="8864902"/>
              <a:ext cx="4376823" cy="93615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IDSeal Logo - Click to go to Home Page">
              <a:extLst>
                <a:ext uri="{FF2B5EF4-FFF2-40B4-BE49-F238E27FC236}">
                  <a16:creationId xmlns:a16="http://schemas.microsoft.com/office/drawing/2014/main" id="{2E3C231A-F66C-4724-8471-68650AA43C88}"/>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2">
                    <a:lumMod val="10000"/>
                  </a:schemeClr>
                </a:solidFill>
                <a:latin typeface="+mj-lt"/>
              </a:endParaRPr>
            </a:p>
          </p:txBody>
        </p:sp>
        <p:pic>
          <p:nvPicPr>
            <p:cNvPr id="11" name="Picture 12" descr="IDSeal – Give them nothing to steal, with IDSeal.">
              <a:extLst>
                <a:ext uri="{FF2B5EF4-FFF2-40B4-BE49-F238E27FC236}">
                  <a16:creationId xmlns:a16="http://schemas.microsoft.com/office/drawing/2014/main" id="{A1727B41-2407-43BA-821D-E3A314F490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1728" y="4630414"/>
              <a:ext cx="3206350" cy="7415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2CDBBA-7A70-4A95-A79E-5B2322342B0C}"/>
                </a:ext>
              </a:extLst>
            </p:cNvPr>
            <p:cNvSpPr txBox="1"/>
            <p:nvPr/>
          </p:nvSpPr>
          <p:spPr>
            <a:xfrm>
              <a:off x="5154699" y="3712001"/>
              <a:ext cx="5273955" cy="2893100"/>
            </a:xfrm>
            <a:prstGeom prst="rect">
              <a:avLst/>
            </a:prstGeom>
            <a:noFill/>
          </p:spPr>
          <p:txBody>
            <a:bodyPr wrap="square" lIns="91440" tIns="45720" rIns="91440" bIns="45720" rtlCol="0" anchor="t">
              <a:spAutoFit/>
            </a:bodyPr>
            <a:lstStyle/>
            <a:p>
              <a:pPr algn="l">
                <a:lnSpc>
                  <a:spcPct val="100000"/>
                </a:lnSpc>
              </a:pPr>
              <a:r>
                <a:rPr lang="en-US" sz="3900" b="1" dirty="0">
                  <a:solidFill>
                    <a:schemeClr val="bg2">
                      <a:lumMod val="10000"/>
                    </a:schemeClr>
                  </a:solidFill>
                  <a:latin typeface="+mj-lt"/>
                  <a:cs typeface="Helvetica"/>
                </a:rPr>
                <a:t>GET 5,</a:t>
              </a:r>
            </a:p>
            <a:p>
              <a:pPr algn="l">
                <a:lnSpc>
                  <a:spcPct val="100000"/>
                </a:lnSpc>
              </a:pPr>
              <a:r>
                <a:rPr lang="en-US" sz="3900" b="1" dirty="0">
                  <a:solidFill>
                    <a:schemeClr val="bg2">
                      <a:lumMod val="10000"/>
                    </a:schemeClr>
                  </a:solidFill>
                  <a:latin typeface="+mj-lt"/>
                  <a:cs typeface="Helvetica"/>
                </a:rPr>
                <a:t>GET REWARDED</a:t>
              </a:r>
              <a:r>
                <a:rPr lang="en-US" sz="3900" dirty="0">
                  <a:solidFill>
                    <a:schemeClr val="bg2">
                      <a:lumMod val="10000"/>
                    </a:schemeClr>
                  </a:solidFill>
                  <a:latin typeface="+mj-lt"/>
                  <a:cs typeface="Helvetica"/>
                </a:rPr>
                <a:t>*</a:t>
              </a:r>
              <a:br>
                <a:rPr lang="en-US" sz="3200" b="1" dirty="0">
                  <a:solidFill>
                    <a:schemeClr val="bg2">
                      <a:lumMod val="10000"/>
                    </a:schemeClr>
                  </a:solidFill>
                  <a:latin typeface="+mj-lt"/>
                  <a:cs typeface="Helvetica"/>
                </a:rPr>
              </a:br>
              <a:r>
                <a:rPr lang="en-US" sz="3000" dirty="0">
                  <a:solidFill>
                    <a:schemeClr val="bg2">
                      <a:lumMod val="10000"/>
                    </a:schemeClr>
                  </a:solidFill>
                  <a:latin typeface="+mj-lt"/>
                  <a:cs typeface="Helvetica"/>
                </a:rPr>
                <a:t>Receive a BONUS equal to the cost of your Quarterly or Annual IDSeal Subscription</a:t>
              </a:r>
            </a:p>
            <a:p>
              <a:pPr algn="l">
                <a:lnSpc>
                  <a:spcPct val="100000"/>
                </a:lnSpc>
              </a:pPr>
              <a:r>
                <a:rPr lang="en-US" sz="800" b="1" dirty="0">
                  <a:solidFill>
                    <a:schemeClr val="bg2">
                      <a:lumMod val="10000"/>
                    </a:schemeClr>
                  </a:solidFill>
                  <a:latin typeface="+mj-lt"/>
                  <a:cs typeface="Helvetica"/>
                </a:rPr>
                <a:t> </a:t>
              </a:r>
            </a:p>
            <a:p>
              <a:pPr algn="l">
                <a:lnSpc>
                  <a:spcPct val="100000"/>
                </a:lnSpc>
              </a:pPr>
              <a:r>
                <a:rPr lang="en-US" sz="600" b="1" dirty="0">
                  <a:solidFill>
                    <a:schemeClr val="bg2">
                      <a:lumMod val="10000"/>
                    </a:schemeClr>
                  </a:solidFill>
                  <a:latin typeface="+mj-lt"/>
                  <a:cs typeface="Helvetica" panose="020B0604020202020204" pitchFamily="34" charset="0"/>
                </a:rPr>
                <a:t>z</a:t>
              </a:r>
            </a:p>
          </p:txBody>
        </p:sp>
        <p:sp>
          <p:nvSpPr>
            <p:cNvPr id="13" name="TextBox 12">
              <a:extLst>
                <a:ext uri="{FF2B5EF4-FFF2-40B4-BE49-F238E27FC236}">
                  <a16:creationId xmlns:a16="http://schemas.microsoft.com/office/drawing/2014/main" id="{AC08B0C3-ABA5-4EF8-8BFC-EDCFE46124DF}"/>
                </a:ext>
              </a:extLst>
            </p:cNvPr>
            <p:cNvSpPr txBox="1"/>
            <p:nvPr/>
          </p:nvSpPr>
          <p:spPr>
            <a:xfrm>
              <a:off x="1196673" y="2677817"/>
              <a:ext cx="8887600" cy="707886"/>
            </a:xfrm>
            <a:prstGeom prst="rect">
              <a:avLst/>
            </a:prstGeom>
            <a:noFill/>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Only Referral Program</a:t>
              </a:r>
              <a:endParaRPr lang="en-US" sz="3700" dirty="0">
                <a:solidFill>
                  <a:schemeClr val="bg1"/>
                </a:solidFill>
                <a:latin typeface="+mj-lt"/>
              </a:endParaRPr>
            </a:p>
          </p:txBody>
        </p:sp>
        <p:sp>
          <p:nvSpPr>
            <p:cNvPr id="14" name="TextBox 13">
              <a:extLst>
                <a:ext uri="{FF2B5EF4-FFF2-40B4-BE49-F238E27FC236}">
                  <a16:creationId xmlns:a16="http://schemas.microsoft.com/office/drawing/2014/main" id="{C0E1C63D-4CC2-4E01-80B9-A6EE1CCFB9D1}"/>
                </a:ext>
              </a:extLst>
            </p:cNvPr>
            <p:cNvSpPr txBox="1"/>
            <p:nvPr/>
          </p:nvSpPr>
          <p:spPr>
            <a:xfrm>
              <a:off x="12182323" y="2680348"/>
              <a:ext cx="10942423" cy="707886"/>
            </a:xfrm>
            <a:prstGeom prst="rect">
              <a:avLst/>
            </a:prstGeom>
            <a:noFill/>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Only Referral Program</a:t>
              </a:r>
              <a:endParaRPr lang="en-US" sz="3700" dirty="0">
                <a:solidFill>
                  <a:schemeClr val="bg1"/>
                </a:solidFill>
                <a:latin typeface="+mj-lt"/>
              </a:endParaRPr>
            </a:p>
          </p:txBody>
        </p:sp>
        <p:sp>
          <p:nvSpPr>
            <p:cNvPr id="15" name="TextBox 14">
              <a:extLst>
                <a:ext uri="{FF2B5EF4-FFF2-40B4-BE49-F238E27FC236}">
                  <a16:creationId xmlns:a16="http://schemas.microsoft.com/office/drawing/2014/main" id="{1B698015-5121-472F-A1FE-45BAE9C458B3}"/>
                </a:ext>
              </a:extLst>
            </p:cNvPr>
            <p:cNvSpPr txBox="1"/>
            <p:nvPr/>
          </p:nvSpPr>
          <p:spPr>
            <a:xfrm>
              <a:off x="5364590" y="8084590"/>
              <a:ext cx="5681433" cy="3216265"/>
            </a:xfrm>
            <a:prstGeom prst="rect">
              <a:avLst/>
            </a:prstGeom>
            <a:noFill/>
          </p:spPr>
          <p:txBody>
            <a:bodyPr wrap="square" lIns="91440" tIns="45720" rIns="91440" bIns="45720" rtlCol="0" anchor="t">
              <a:spAutoFit/>
            </a:bodyPr>
            <a:lstStyle/>
            <a:p>
              <a:pPr algn="l">
                <a:lnSpc>
                  <a:spcPct val="100000"/>
                </a:lnSpc>
              </a:pPr>
              <a:r>
                <a:rPr lang="en-US" sz="3900" b="1" dirty="0" err="1">
                  <a:solidFill>
                    <a:schemeClr val="bg2">
                      <a:lumMod val="10000"/>
                    </a:schemeClr>
                  </a:solidFill>
                  <a:latin typeface="+mj-lt"/>
                  <a:cs typeface="Helvetica"/>
                </a:rPr>
                <a:t>PowerUP</a:t>
              </a:r>
              <a:r>
                <a:rPr lang="en-US" sz="3900" dirty="0">
                  <a:solidFill>
                    <a:schemeClr val="bg2">
                      <a:lumMod val="10000"/>
                    </a:schemeClr>
                  </a:solidFill>
                  <a:latin typeface="+mj-lt"/>
                  <a:cs typeface="Helvetica"/>
                </a:rPr>
                <a:t>*</a:t>
              </a:r>
              <a:br>
                <a:rPr lang="en-US" sz="3200" b="1" dirty="0">
                  <a:solidFill>
                    <a:schemeClr val="bg2">
                      <a:lumMod val="10000"/>
                    </a:schemeClr>
                  </a:solidFill>
                  <a:latin typeface="+mj-lt"/>
                  <a:cs typeface="Helvetica"/>
                </a:rPr>
              </a:br>
              <a:r>
                <a:rPr lang="en-US" sz="3000" dirty="0">
                  <a:solidFill>
                    <a:schemeClr val="bg2">
                      <a:lumMod val="10000"/>
                    </a:schemeClr>
                  </a:solidFill>
                  <a:latin typeface="+mj-lt"/>
                  <a:cs typeface="Helvetica"/>
                </a:rPr>
                <a:t>Refer 12+ Residential Natural Gas or 12+ Residential Electricity customers and receive a BONUS equal to the average commodity charges.</a:t>
              </a:r>
            </a:p>
            <a:p>
              <a:pPr algn="l">
                <a:lnSpc>
                  <a:spcPct val="100000"/>
                </a:lnSpc>
              </a:pPr>
              <a:r>
                <a:rPr lang="en-US" sz="800" b="1" dirty="0">
                  <a:solidFill>
                    <a:schemeClr val="bg2">
                      <a:lumMod val="10000"/>
                    </a:schemeClr>
                  </a:solidFill>
                  <a:latin typeface="+mj-lt"/>
                  <a:cs typeface="Helvetica"/>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16" name="TextBox 15">
              <a:extLst>
                <a:ext uri="{FF2B5EF4-FFF2-40B4-BE49-F238E27FC236}">
                  <a16:creationId xmlns:a16="http://schemas.microsoft.com/office/drawing/2014/main" id="{6C686B32-E2E6-4B90-A274-665921533140}"/>
                </a:ext>
              </a:extLst>
            </p:cNvPr>
            <p:cNvSpPr txBox="1"/>
            <p:nvPr/>
          </p:nvSpPr>
          <p:spPr>
            <a:xfrm>
              <a:off x="15959363" y="8306280"/>
              <a:ext cx="5192153" cy="2631490"/>
            </a:xfrm>
            <a:prstGeom prst="rect">
              <a:avLst/>
            </a:prstGeom>
            <a:noFill/>
          </p:spPr>
          <p:txBody>
            <a:bodyPr wrap="square" lIns="91440" tIns="45720" rIns="91440" bIns="45720" rtlCol="0" anchor="t">
              <a:spAutoFit/>
            </a:bodyPr>
            <a:lstStyle/>
            <a:p>
              <a:pPr algn="l">
                <a:lnSpc>
                  <a:spcPct val="100000"/>
                </a:lnSpc>
              </a:pPr>
              <a:r>
                <a:rPr lang="en-US" sz="3900" b="1" dirty="0">
                  <a:solidFill>
                    <a:schemeClr val="bg2">
                      <a:lumMod val="10000"/>
                    </a:schemeClr>
                  </a:solidFill>
                  <a:latin typeface="+mj-lt"/>
                  <a:cs typeface="Helvetica"/>
                </a:rPr>
                <a:t>GET 5, GET FREE*</a:t>
              </a:r>
              <a:br>
                <a:rPr lang="en-US" sz="3200" b="1" dirty="0">
                  <a:solidFill>
                    <a:schemeClr val="bg2">
                      <a:lumMod val="10000"/>
                    </a:schemeClr>
                  </a:solidFill>
                  <a:latin typeface="+mj-lt"/>
                  <a:cs typeface="Helvetica"/>
                </a:rPr>
              </a:br>
              <a:r>
                <a:rPr lang="en-US" sz="3000" dirty="0">
                  <a:solidFill>
                    <a:schemeClr val="bg2">
                      <a:lumMod val="10000"/>
                    </a:schemeClr>
                  </a:solidFill>
                  <a:latin typeface="+mj-lt"/>
                  <a:cs typeface="Helvetica" panose="020B0604020202020204" pitchFamily="34" charset="0"/>
                </a:rPr>
                <a:t>Earn a FREE service for every 5 Flash Services Internet or Internet + Home Phone customers.* </a:t>
              </a:r>
              <a:r>
                <a:rPr lang="en-US" sz="800" b="1" dirty="0">
                  <a:solidFill>
                    <a:schemeClr val="bg2">
                      <a:lumMod val="10000"/>
                    </a:schemeClr>
                  </a:solidFill>
                  <a:latin typeface="+mj-lt"/>
                  <a:cs typeface="Helvetica"/>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17" name="TextBox 16">
              <a:extLst>
                <a:ext uri="{FF2B5EF4-FFF2-40B4-BE49-F238E27FC236}">
                  <a16:creationId xmlns:a16="http://schemas.microsoft.com/office/drawing/2014/main" id="{657B7170-848A-429D-A53E-ABCB3DD6F8D6}"/>
                </a:ext>
              </a:extLst>
            </p:cNvPr>
            <p:cNvSpPr txBox="1"/>
            <p:nvPr/>
          </p:nvSpPr>
          <p:spPr>
            <a:xfrm>
              <a:off x="3385084" y="11503410"/>
              <a:ext cx="16662705" cy="707886"/>
            </a:xfrm>
            <a:prstGeom prst="rect">
              <a:avLst/>
            </a:prstGeom>
            <a:noFill/>
          </p:spPr>
          <p:txBody>
            <a:bodyPr wrap="square" lIns="91440" tIns="45720" rIns="91440" bIns="45720" rtlCol="0" anchor="t">
              <a:spAutoFit/>
            </a:bodyPr>
            <a:lstStyle/>
            <a:p>
              <a:pPr>
                <a:lnSpc>
                  <a:spcPct val="100000"/>
                </a:lnSpc>
              </a:pPr>
              <a:r>
                <a:rPr lang="en-US" sz="4000" b="1" dirty="0">
                  <a:solidFill>
                    <a:schemeClr val="bg1"/>
                  </a:solidFill>
                  <a:latin typeface="+mj-lt"/>
                  <a:cs typeface="Helvetica"/>
                </a:rPr>
                <a:t>BONUSES</a:t>
              </a:r>
              <a:r>
                <a:rPr lang="en-US" sz="4000" b="1" dirty="0">
                  <a:solidFill>
                    <a:srgbClr val="2F65A4"/>
                  </a:solidFill>
                  <a:latin typeface="+mj-lt"/>
                  <a:cs typeface="Helvetica"/>
                </a:rPr>
                <a:t>*</a:t>
              </a:r>
              <a:r>
                <a:rPr lang="en-US" sz="4000" b="1" dirty="0">
                  <a:solidFill>
                    <a:schemeClr val="bg1"/>
                  </a:solidFill>
                  <a:latin typeface="+mj-lt"/>
                  <a:cs typeface="Helvetica"/>
                </a:rPr>
                <a:t> and FREE</a:t>
              </a:r>
              <a:r>
                <a:rPr lang="en-US" sz="4000" b="1" dirty="0">
                  <a:solidFill>
                    <a:srgbClr val="2F65A4"/>
                  </a:solidFill>
                  <a:latin typeface="+mj-lt"/>
                  <a:cs typeface="Helvetica"/>
                </a:rPr>
                <a:t>*</a:t>
              </a:r>
              <a:r>
                <a:rPr lang="en-US" sz="4000" b="1" dirty="0">
                  <a:solidFill>
                    <a:schemeClr val="bg1"/>
                  </a:solidFill>
                  <a:latin typeface="+mj-lt"/>
                  <a:cs typeface="Helvetica"/>
                </a:rPr>
                <a:t> </a:t>
              </a:r>
              <a:r>
                <a:rPr lang="en-US" sz="4000" b="1" dirty="0">
                  <a:solidFill>
                    <a:srgbClr val="042345"/>
                  </a:solidFill>
                  <a:latin typeface="+mj-lt"/>
                  <a:cs typeface="Helvetica"/>
                </a:rPr>
                <a:t>service earned monthly as long as your customers stay. </a:t>
              </a:r>
              <a:endParaRPr lang="en-US" sz="4000" dirty="0">
                <a:solidFill>
                  <a:srgbClr val="042345"/>
                </a:solidFill>
                <a:latin typeface="+mj-lt"/>
              </a:endParaRPr>
            </a:p>
          </p:txBody>
        </p:sp>
        <p:sp>
          <p:nvSpPr>
            <p:cNvPr id="18" name="TextBox 17">
              <a:extLst>
                <a:ext uri="{FF2B5EF4-FFF2-40B4-BE49-F238E27FC236}">
                  <a16:creationId xmlns:a16="http://schemas.microsoft.com/office/drawing/2014/main" id="{E3561CC8-796F-4938-97F4-20B9EED84C1C}"/>
                </a:ext>
              </a:extLst>
            </p:cNvPr>
            <p:cNvSpPr txBox="1"/>
            <p:nvPr/>
          </p:nvSpPr>
          <p:spPr>
            <a:xfrm>
              <a:off x="1196673" y="12393712"/>
              <a:ext cx="9409315" cy="830997"/>
            </a:xfrm>
            <a:prstGeom prst="rect">
              <a:avLst/>
            </a:prstGeom>
            <a:noFill/>
          </p:spPr>
          <p:txBody>
            <a:bodyPr wrap="square" lIns="91440" tIns="45720" rIns="91440" bIns="45720" rtlCol="0" anchor="t">
              <a:spAutoFit/>
            </a:bodyPr>
            <a:lstStyle/>
            <a:p>
              <a:pPr algn="l">
                <a:lnSpc>
                  <a:spcPct val="100000"/>
                </a:lnSpc>
              </a:pPr>
              <a:r>
                <a:rPr lang="en-US" sz="2400" dirty="0">
                  <a:solidFill>
                    <a:schemeClr val="bg1"/>
                  </a:solidFill>
                  <a:latin typeface="+mj-lt"/>
                  <a:cs typeface="Helvetica"/>
                </a:rPr>
                <a:t>* Refer to acncompass.com and the product-specific program for terms and conditions and complete details. </a:t>
              </a:r>
              <a:endParaRPr lang="en-US" sz="2400" dirty="0">
                <a:solidFill>
                  <a:schemeClr val="bg1"/>
                </a:solidFill>
                <a:latin typeface="+mj-lt"/>
              </a:endParaRPr>
            </a:p>
          </p:txBody>
        </p:sp>
        <p:sp>
          <p:nvSpPr>
            <p:cNvPr id="19" name="TextBox 18">
              <a:extLst>
                <a:ext uri="{FF2B5EF4-FFF2-40B4-BE49-F238E27FC236}">
                  <a16:creationId xmlns:a16="http://schemas.microsoft.com/office/drawing/2014/main" id="{A3475D7D-A789-493D-987C-F343B6B1563F}"/>
                </a:ext>
              </a:extLst>
            </p:cNvPr>
            <p:cNvSpPr txBox="1"/>
            <p:nvPr/>
          </p:nvSpPr>
          <p:spPr>
            <a:xfrm>
              <a:off x="15959363" y="3880063"/>
              <a:ext cx="5386326" cy="2631490"/>
            </a:xfrm>
            <a:prstGeom prst="rect">
              <a:avLst/>
            </a:prstGeom>
            <a:noFill/>
          </p:spPr>
          <p:txBody>
            <a:bodyPr wrap="square" lIns="91440" tIns="45720" rIns="91440" bIns="45720" rtlCol="0" anchor="t">
              <a:spAutoFit/>
            </a:bodyPr>
            <a:lstStyle/>
            <a:p>
              <a:pPr algn="l">
                <a:lnSpc>
                  <a:spcPct val="100000"/>
                </a:lnSpc>
              </a:pPr>
              <a:r>
                <a:rPr lang="en-US" sz="3900" b="1" dirty="0">
                  <a:solidFill>
                    <a:schemeClr val="bg2">
                      <a:lumMod val="10000"/>
                    </a:schemeClr>
                  </a:solidFill>
                  <a:latin typeface="+mj-lt"/>
                  <a:cs typeface="Helvetica"/>
                </a:rPr>
                <a:t>GET 5, GET FREE</a:t>
              </a:r>
              <a:r>
                <a:rPr lang="en-US" sz="3900" dirty="0">
                  <a:solidFill>
                    <a:schemeClr val="bg2">
                      <a:lumMod val="10000"/>
                    </a:schemeClr>
                  </a:solidFill>
                  <a:latin typeface="+mj-lt"/>
                  <a:cs typeface="Helvetica"/>
                </a:rPr>
                <a:t>*</a:t>
              </a:r>
              <a:br>
                <a:rPr lang="en-US" sz="3200" b="1" dirty="0">
                  <a:solidFill>
                    <a:schemeClr val="bg2">
                      <a:lumMod val="10000"/>
                    </a:schemeClr>
                  </a:solidFill>
                  <a:latin typeface="+mj-lt"/>
                  <a:cs typeface="Helvetica"/>
                </a:rPr>
              </a:br>
              <a:r>
                <a:rPr lang="en-US" sz="3000" dirty="0">
                  <a:solidFill>
                    <a:schemeClr val="bg2">
                      <a:lumMod val="10000"/>
                    </a:schemeClr>
                  </a:solidFill>
                  <a:latin typeface="+mj-lt"/>
                  <a:cs typeface="Helvetica" panose="020B0604020202020204" pitchFamily="34" charset="0"/>
                </a:rPr>
                <a:t>Earn a FREE line of service on your personal account for every 5 Flash Mobile accounts acquired.*</a:t>
              </a:r>
              <a:r>
                <a:rPr lang="en-US" sz="3000" b="1" dirty="0">
                  <a:solidFill>
                    <a:schemeClr val="bg2">
                      <a:lumMod val="10000"/>
                    </a:schemeClr>
                  </a:solidFill>
                  <a:latin typeface="+mj-lt"/>
                  <a:cs typeface="Helvetica" panose="020B0604020202020204" pitchFamily="34" charset="0"/>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26" name="TextBox 25">
              <a:extLst>
                <a:ext uri="{FF2B5EF4-FFF2-40B4-BE49-F238E27FC236}">
                  <a16:creationId xmlns:a16="http://schemas.microsoft.com/office/drawing/2014/main" id="{F21049DF-51A6-44F8-AA66-7396399DDBF6}"/>
                </a:ext>
              </a:extLst>
            </p:cNvPr>
            <p:cNvSpPr txBox="1"/>
            <p:nvPr/>
          </p:nvSpPr>
          <p:spPr>
            <a:xfrm>
              <a:off x="12283922" y="7075121"/>
              <a:ext cx="10942423" cy="118237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&amp; Customer Referral Programs</a:t>
              </a:r>
              <a:endParaRPr lang="en-US" sz="4000" b="1" dirty="0">
                <a:solidFill>
                  <a:schemeClr val="bg1"/>
                </a:solidFill>
                <a:latin typeface="+mj-lt"/>
                <a:cs typeface="Helvetica" panose="020B0604020202020204" pitchFamily="34" charset="0"/>
              </a:endParaRPr>
            </a:p>
            <a:p>
              <a:endParaRPr lang="en-US" sz="3700" dirty="0">
                <a:solidFill>
                  <a:schemeClr val="bg1"/>
                </a:solidFill>
                <a:latin typeface="+mj-lt"/>
              </a:endParaRPr>
            </a:p>
          </p:txBody>
        </p:sp>
        <p:sp>
          <p:nvSpPr>
            <p:cNvPr id="27" name="TextBox 26">
              <a:extLst>
                <a:ext uri="{FF2B5EF4-FFF2-40B4-BE49-F238E27FC236}">
                  <a16:creationId xmlns:a16="http://schemas.microsoft.com/office/drawing/2014/main" id="{0D01165B-E4E7-4AEB-93D1-E05B5709153D}"/>
                </a:ext>
              </a:extLst>
            </p:cNvPr>
            <p:cNvSpPr txBox="1"/>
            <p:nvPr/>
          </p:nvSpPr>
          <p:spPr>
            <a:xfrm>
              <a:off x="1168404" y="7062567"/>
              <a:ext cx="8887600" cy="118237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Only Referral Program</a:t>
              </a:r>
              <a:endParaRPr lang="en-US" sz="4000" b="1" dirty="0">
                <a:solidFill>
                  <a:schemeClr val="bg1"/>
                </a:solidFill>
                <a:latin typeface="+mj-lt"/>
                <a:cs typeface="Helvetica" panose="020B0604020202020204" pitchFamily="34" charset="0"/>
              </a:endParaRPr>
            </a:p>
            <a:p>
              <a:endParaRPr lang="en-US" sz="3700" dirty="0">
                <a:solidFill>
                  <a:schemeClr val="bg1"/>
                </a:solidFill>
                <a:latin typeface="+mj-lt"/>
              </a:endParaRPr>
            </a:p>
          </p:txBody>
        </p:sp>
        <p:sp>
          <p:nvSpPr>
            <p:cNvPr id="22" name="Rectangle 21">
              <a:extLst>
                <a:ext uri="{FF2B5EF4-FFF2-40B4-BE49-F238E27FC236}">
                  <a16:creationId xmlns:a16="http://schemas.microsoft.com/office/drawing/2014/main" id="{794368EF-F72D-4E2C-AEA0-AB58C29EC7F8}"/>
                </a:ext>
              </a:extLst>
            </p:cNvPr>
            <p:cNvSpPr/>
            <p:nvPr/>
          </p:nvSpPr>
          <p:spPr>
            <a:xfrm>
              <a:off x="2162541" y="5630052"/>
              <a:ext cx="2611765" cy="515910"/>
            </a:xfrm>
            <a:prstGeom prst="rect">
              <a:avLst/>
            </a:prstGeom>
          </p:spPr>
          <p:txBody>
            <a:bodyPr wrap="square">
              <a:spAutoFit/>
            </a:bodyPr>
            <a:lstStyle/>
            <a:p>
              <a:pPr algn="l"/>
              <a:r>
                <a:rPr lang="en-US" sz="2000" dirty="0">
                  <a:solidFill>
                    <a:schemeClr val="bg2">
                      <a:lumMod val="10000"/>
                    </a:schemeClr>
                  </a:solidFill>
                  <a:latin typeface="+mj-lt"/>
                </a:rPr>
                <a:t>United States Only</a:t>
              </a:r>
            </a:p>
          </p:txBody>
        </p:sp>
        <p:pic>
          <p:nvPicPr>
            <p:cNvPr id="24" name="Picture 23">
              <a:extLst>
                <a:ext uri="{FF2B5EF4-FFF2-40B4-BE49-F238E27FC236}">
                  <a16:creationId xmlns:a16="http://schemas.microsoft.com/office/drawing/2014/main" id="{3600E771-FAA8-4D0E-9C25-A2F8ECEFC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9552" y="4208385"/>
              <a:ext cx="2661775" cy="1659545"/>
            </a:xfrm>
            <a:prstGeom prst="rect">
              <a:avLst/>
            </a:prstGeom>
          </p:spPr>
        </p:pic>
      </p:grpSp>
      <p:pic>
        <p:nvPicPr>
          <p:cNvPr id="40" name="Picture 39" descr="A black and white logo&#10;&#10;Description automatically generated with medium confidence">
            <a:extLst>
              <a:ext uri="{FF2B5EF4-FFF2-40B4-BE49-F238E27FC236}">
                <a16:creationId xmlns:a16="http://schemas.microsoft.com/office/drawing/2014/main" id="{F9E132A6-8776-49C1-9ABA-FD28D2863D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90227" y="12681458"/>
            <a:ext cx="2167264" cy="816242"/>
          </a:xfrm>
          <a:prstGeom prst="rect">
            <a:avLst/>
          </a:prstGeom>
        </p:spPr>
      </p:pic>
      <p:pic>
        <p:nvPicPr>
          <p:cNvPr id="5" name="Picture 4" descr="Icon&#10;&#10;Description automatically generated">
            <a:extLst>
              <a:ext uri="{FF2B5EF4-FFF2-40B4-BE49-F238E27FC236}">
                <a16:creationId xmlns:a16="http://schemas.microsoft.com/office/drawing/2014/main" id="{8F991800-3723-4CBA-A6B8-44FB12E086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Tree>
    <p:extLst>
      <p:ext uri="{BB962C8B-B14F-4D97-AF65-F5344CB8AC3E}">
        <p14:creationId xmlns:p14="http://schemas.microsoft.com/office/powerpoint/2010/main" val="3985991583"/>
      </p:ext>
    </p:extLst>
  </p:cSld>
  <p:clrMapOvr>
    <a:masterClrMapping/>
  </p:clrMapOvr>
</p:sld>
</file>

<file path=ppt/theme/theme1.xml><?xml version="1.0" encoding="utf-8"?>
<a:theme xmlns:a="http://schemas.openxmlformats.org/drawingml/2006/main" name="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bril Fatface"/>
        <a:ea typeface="Abril Fatface"/>
        <a:cs typeface="Abril Fatface"/>
      </a:majorFont>
      <a:minorFont>
        <a:latin typeface="Myriad Pro"/>
        <a:ea typeface="Myriad Pro"/>
        <a:cs typeface="Myriad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14823</TotalTime>
  <Words>580</Words>
  <Application>Microsoft Office PowerPoint</Application>
  <PresentationFormat>Custom</PresentationFormat>
  <Paragraphs>116</Paragraphs>
  <Slides>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Helvetica</vt:lpstr>
      <vt:lpstr>Helvetica Bold Oblique</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Bindu Sadder</dc:creator>
  <cp:lastModifiedBy>Bindu Sadder</cp:lastModifiedBy>
  <cp:revision>778</cp:revision>
  <dcterms:modified xsi:type="dcterms:W3CDTF">2022-04-29T13:26:29Z</dcterms:modified>
</cp:coreProperties>
</file>