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315" r:id="rId2"/>
    <p:sldId id="317" r:id="rId3"/>
    <p:sldId id="322" r:id="rId4"/>
    <p:sldId id="303" r:id="rId5"/>
    <p:sldId id="304" r:id="rId6"/>
    <p:sldId id="306" r:id="rId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1pPr>
    <a:lvl2pPr marL="0" marR="0" indent="228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2pPr>
    <a:lvl3pPr marL="0" marR="0" indent="457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3pPr>
    <a:lvl4pPr marL="0" marR="0" indent="685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4pPr>
    <a:lvl5pPr marL="0" marR="0" indent="9144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5pPr>
    <a:lvl6pPr marL="0" marR="0" indent="11430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6pPr>
    <a:lvl7pPr marL="0" marR="0" indent="13716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7pPr>
    <a:lvl8pPr marL="0" marR="0" indent="16002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8pPr>
    <a:lvl9pPr marL="0" marR="0" indent="182880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ce Page" initials="CP" lastIdx="21" clrIdx="0">
    <p:extLst>
      <p:ext uri="{19B8F6BF-5375-455C-9EA6-DF929625EA0E}">
        <p15:presenceInfo xmlns:p15="http://schemas.microsoft.com/office/powerpoint/2012/main" userId="S::chance.page@acninc.com::2cd93114-e355-428a-a8b2-24d291fd90d6" providerId="AD"/>
      </p:ext>
    </p:extLst>
  </p:cmAuthor>
  <p:cmAuthor id="2" name="Vanessa Brunette" initials="VB" lastIdx="3" clrIdx="1">
    <p:extLst>
      <p:ext uri="{19B8F6BF-5375-455C-9EA6-DF929625EA0E}">
        <p15:presenceInfo xmlns:p15="http://schemas.microsoft.com/office/powerpoint/2012/main" userId="S-1-5-21-798866306-3157060849-1821505722-249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A03B"/>
    <a:srgbClr val="407EC9"/>
    <a:srgbClr val="01030F"/>
    <a:srgbClr val="F7E799"/>
    <a:srgbClr val="E6E6E6"/>
    <a:srgbClr val="A8FFFC"/>
    <a:srgbClr val="F77D4C"/>
    <a:srgbClr val="70E6B6"/>
    <a:srgbClr val="150E4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16" autoAdjust="0"/>
    <p:restoredTop sz="94694"/>
  </p:normalViewPr>
  <p:slideViewPr>
    <p:cSldViewPr snapToGrid="0" snapToObjects="1">
      <p:cViewPr varScale="1">
        <p:scale>
          <a:sx n="54" d="100"/>
          <a:sy n="54" d="100"/>
        </p:scale>
        <p:origin x="192" y="108"/>
      </p:cViewPr>
      <p:guideLst/>
    </p:cSldViewPr>
  </p:slideViewPr>
  <p:notesTextViewPr>
    <p:cViewPr>
      <p:scale>
        <a:sx n="3" d="2"/>
        <a:sy n="3" d="2"/>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Comparison">
    <p:bg>
      <p:bgPr>
        <a:solidFill>
          <a:srgbClr val="01030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7A4B50-DF68-4F24-8D6F-D73B647FB13A}"/>
              </a:ext>
            </a:extLst>
          </p:cNvPr>
          <p:cNvSpPr/>
          <p:nvPr userDrawn="1"/>
        </p:nvSpPr>
        <p:spPr>
          <a:xfrm>
            <a:off x="10315708" y="-858"/>
            <a:ext cx="11964666" cy="7680960"/>
          </a:xfrm>
          <a:prstGeom prst="rect">
            <a:avLst/>
          </a:prstGeom>
          <a:gradFill>
            <a:gsLst>
              <a:gs pos="2000">
                <a:srgbClr val="01030F">
                  <a:alpha val="0"/>
                  <a:lumMod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64788CA-8426-4180-943D-F6772C9C0B39}"/>
              </a:ext>
            </a:extLst>
          </p:cNvPr>
          <p:cNvSpPr/>
          <p:nvPr userDrawn="1"/>
        </p:nvSpPr>
        <p:spPr>
          <a:xfrm rot="10800000">
            <a:off x="2103626" y="-2573"/>
            <a:ext cx="11964666" cy="7680960"/>
          </a:xfrm>
          <a:prstGeom prst="rect">
            <a:avLst/>
          </a:prstGeom>
          <a:gradFill>
            <a:gsLst>
              <a:gs pos="2000">
                <a:srgbClr val="01030F">
                  <a:alpha val="0"/>
                  <a:lumMod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F7ADD1B-338A-4B27-BA46-58796B69AB17}"/>
              </a:ext>
            </a:extLst>
          </p:cNvPr>
          <p:cNvSpPr/>
          <p:nvPr userDrawn="1"/>
        </p:nvSpPr>
        <p:spPr>
          <a:xfrm rot="10800000">
            <a:off x="9311660" y="7680102"/>
            <a:ext cx="14801873" cy="5943600"/>
          </a:xfrm>
          <a:prstGeom prst="rect">
            <a:avLst/>
          </a:prstGeom>
          <a:gradFill>
            <a:gsLst>
              <a:gs pos="2000">
                <a:srgbClr val="01030F">
                  <a:lumMod val="0"/>
                  <a:alpha val="0"/>
                </a:srgbClr>
              </a:gs>
              <a:gs pos="49000">
                <a:srgbClr val="01030F">
                  <a:lumMod val="0"/>
                </a:srgbClr>
              </a:gs>
            </a:gsLst>
            <a:lin ang="10800000" scaled="0"/>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C75DAA1A-7F76-4917-BCED-EF316A03B3FF}"/>
              </a:ext>
            </a:extLst>
          </p:cNvPr>
          <p:cNvSpPr/>
          <p:nvPr userDrawn="1"/>
        </p:nvSpPr>
        <p:spPr>
          <a:xfrm>
            <a:off x="-62753" y="0"/>
            <a:ext cx="24509506" cy="13716000"/>
          </a:xfrm>
          <a:prstGeom prst="rect">
            <a:avLst/>
          </a:prstGeom>
          <a:gradFill flip="none" rotWithShape="1">
            <a:gsLst>
              <a:gs pos="24000">
                <a:srgbClr val="E6E6E6"/>
              </a:gs>
              <a:gs pos="41000">
                <a:srgbClr val="2F65A4"/>
              </a:gs>
              <a:gs pos="69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97291569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4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89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543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01030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902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5852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030F"/>
        </a:solidFill>
        <a:effectLst/>
      </p:bgPr>
    </p:bg>
    <p:spTree>
      <p:nvGrpSpPr>
        <p:cNvPr id="1" name=""/>
        <p:cNvGrpSpPr/>
        <p:nvPr/>
      </p:nvGrpSpPr>
      <p:grpSpPr>
        <a:xfrm>
          <a:off x="0" y="0"/>
          <a:ext cx="0" cy="0"/>
          <a:chOff x="0" y="0"/>
          <a:chExt cx="0" cy="0"/>
        </a:xfrm>
      </p:grpSpPr>
      <p:sp>
        <p:nvSpPr>
          <p:cNvPr id="4" name="Номер слайда"/>
          <p:cNvSpPr txBox="1">
            <a:spLocks noGrp="1"/>
          </p:cNvSpPr>
          <p:nvPr>
            <p:ph type="sldNum" sz="quarter" idx="2"/>
          </p:nvPr>
        </p:nvSpPr>
        <p:spPr>
          <a:xfrm>
            <a:off x="11941979" y="13073062"/>
            <a:ext cx="490518" cy="482823"/>
          </a:xfrm>
          <a:prstGeom prst="rect">
            <a:avLst/>
          </a:prstGeom>
          <a:ln w="12700">
            <a:miter lim="400000"/>
          </a:ln>
        </p:spPr>
        <p:txBody>
          <a:bodyPr wrap="none" lIns="71437" tIns="71437" rIns="71437" bIns="71437">
            <a:spAutoFit/>
          </a:bodyPr>
          <a:lstStyle>
            <a:lvl1pPr defTabSz="821531">
              <a:lnSpc>
                <a:spcPct val="100000"/>
              </a:lnSpc>
              <a:defRPr sz="2200" b="0" i="0">
                <a:solidFill>
                  <a:srgbClr val="000000"/>
                </a:solidFill>
                <a:latin typeface="Helvetica" pitchFamily="2" charset="0"/>
                <a:ea typeface="Helvetica Neue Light"/>
                <a:cs typeface="Helvetica" pitchFamily="2" charset="0"/>
                <a:sym typeface="Helvetica Neue Light"/>
              </a:defRPr>
            </a:lvl1pPr>
          </a:lstStyle>
          <a:p>
            <a:fld id="{86CB4B4D-7CA3-9044-876B-883B54F8677D}" type="slidenum">
              <a:rPr lang="en-US" smtClean="0"/>
              <a:pPr/>
              <a:t>‹#›</a:t>
            </a:fld>
            <a:endParaRPr lang="en-US" dirty="0"/>
          </a:p>
        </p:txBody>
      </p:sp>
      <p:sp>
        <p:nvSpPr>
          <p:cNvPr id="5" name="Rectangle 4">
            <a:extLst>
              <a:ext uri="{FF2B5EF4-FFF2-40B4-BE49-F238E27FC236}">
                <a16:creationId xmlns:a16="http://schemas.microsoft.com/office/drawing/2014/main" id="{8C23AF7B-F097-4A99-A89F-DB0B7322C496}"/>
              </a:ext>
            </a:extLst>
          </p:cNvPr>
          <p:cNvSpPr/>
          <p:nvPr userDrawn="1"/>
        </p:nvSpPr>
        <p:spPr>
          <a:xfrm>
            <a:off x="-62753" y="0"/>
            <a:ext cx="24509506" cy="13716000"/>
          </a:xfrm>
          <a:prstGeom prst="rect">
            <a:avLst/>
          </a:prstGeom>
          <a:gradFill flip="none" rotWithShape="1">
            <a:gsLst>
              <a:gs pos="24000">
                <a:srgbClr val="E6E6E6"/>
              </a:gs>
              <a:gs pos="41000">
                <a:srgbClr val="2F65A4"/>
              </a:gs>
              <a:gs pos="69000">
                <a:srgbClr val="000B17"/>
              </a:gs>
            </a:gsLst>
            <a:lin ang="13200000" scaled="0"/>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9" r:id="rId3"/>
    <p:sldLayoutId id="2147483668" r:id="rId4"/>
    <p:sldLayoutId id="2147483666" r:id="rId5"/>
    <p:sldLayoutId id="2147483662" r:id="rId6"/>
  </p:sldLayoutIdLst>
  <p:transition spd="med"/>
  <p:txStyles>
    <p:titleStyle>
      <a:lvl1pPr marL="0" marR="0" indent="0" algn="l" defTabSz="821531" rtl="0" latinLnBrk="0">
        <a:lnSpc>
          <a:spcPct val="100000"/>
        </a:lnSpc>
        <a:spcBef>
          <a:spcPts val="0"/>
        </a:spcBef>
        <a:spcAft>
          <a:spcPts val="0"/>
        </a:spcAft>
        <a:buClrTx/>
        <a:buSzTx/>
        <a:buFontTx/>
        <a:buNone/>
        <a:tabLst/>
        <a:defRPr sz="10800" b="1" i="1" u="none" strike="noStrike" cap="none" spc="0" baseline="0">
          <a:solidFill>
            <a:srgbClr val="3D7AC1"/>
          </a:solidFill>
          <a:uFillTx/>
          <a:latin typeface="Helvetica Bold Oblique" pitchFamily="2" charset="0"/>
          <a:ea typeface="+mj-ea"/>
          <a:cs typeface="+mj-cs"/>
          <a:sym typeface="Abril Fatface"/>
        </a:defRPr>
      </a:lvl1pPr>
      <a:lvl2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2pPr>
      <a:lvl3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3pPr>
      <a:lvl4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4pPr>
      <a:lvl5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5pPr>
      <a:lvl6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6pPr>
      <a:lvl7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7pPr>
      <a:lvl8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8pPr>
      <a:lvl9pPr marL="0" marR="0" indent="0" algn="l" defTabSz="821531" rtl="0" latinLnBrk="0">
        <a:lnSpc>
          <a:spcPct val="100000"/>
        </a:lnSpc>
        <a:spcBef>
          <a:spcPts val="0"/>
        </a:spcBef>
        <a:spcAft>
          <a:spcPts val="0"/>
        </a:spcAft>
        <a:buClrTx/>
        <a:buSzTx/>
        <a:buFontTx/>
        <a:buNone/>
        <a:tabLst/>
        <a:defRPr sz="10800" b="0" i="0" u="none" strike="noStrike" cap="none" spc="0" baseline="0">
          <a:solidFill>
            <a:srgbClr val="3D7AC1"/>
          </a:solidFill>
          <a:uFillTx/>
          <a:latin typeface="+mj-lt"/>
          <a:ea typeface="+mj-ea"/>
          <a:cs typeface="+mj-cs"/>
          <a:sym typeface="Abril Fatface"/>
        </a:defRPr>
      </a:lvl9pPr>
    </p:titleStyle>
    <p:bodyStyle>
      <a:lvl1pPr marL="763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1pPr>
      <a:lvl2pPr marL="1208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2pPr>
      <a:lvl3pPr marL="1652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3pPr>
      <a:lvl4pPr marL="2097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4pPr>
      <a:lvl5pPr marL="2541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Helvetica" pitchFamily="2" charset="0"/>
          <a:ea typeface="+mn-ea"/>
          <a:cs typeface="+mn-cs"/>
          <a:sym typeface="Myriad Pro"/>
        </a:defRPr>
      </a:lvl5pPr>
      <a:lvl6pPr marL="2986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6pPr>
      <a:lvl7pPr marL="3430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7pPr>
      <a:lvl8pPr marL="38754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8pPr>
      <a:lvl9pPr marL="4319984" marR="0" indent="-763984" algn="ctr" defTabSz="457200" rtl="0" latinLnBrk="0">
        <a:lnSpc>
          <a:spcPct val="100000"/>
        </a:lnSpc>
        <a:spcBef>
          <a:spcPts val="3000"/>
        </a:spcBef>
        <a:spcAft>
          <a:spcPts val="0"/>
        </a:spcAft>
        <a:buClrTx/>
        <a:buSzPct val="145000"/>
        <a:buFontTx/>
        <a:buChar char="•"/>
        <a:tabLst/>
        <a:defRPr sz="5500" b="0" i="0" u="none" strike="noStrike" cap="none" spc="-165" baseline="0">
          <a:solidFill>
            <a:srgbClr val="5E5E5E"/>
          </a:solidFill>
          <a:uFillTx/>
          <a:latin typeface="+mn-lt"/>
          <a:ea typeface="+mn-ea"/>
          <a:cs typeface="+mn-cs"/>
          <a:sym typeface="Myriad Pro"/>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sv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sv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12.sv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30F"/>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074CB682-B815-4DA6-B81B-ADD925344B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7831479"/>
            <a:ext cx="6414659" cy="5884521"/>
          </a:xfrm>
          <a:prstGeom prst="rect">
            <a:avLst/>
          </a:prstGeom>
        </p:spPr>
      </p:pic>
      <p:pic>
        <p:nvPicPr>
          <p:cNvPr id="9" name="Picture 8">
            <a:extLst>
              <a:ext uri="{FF2B5EF4-FFF2-40B4-BE49-F238E27FC236}">
                <a16:creationId xmlns:a16="http://schemas.microsoft.com/office/drawing/2014/main" id="{E6399E22-4FCF-4A1E-BC5A-3712D9E99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17"/>
            <a:ext cx="9934457" cy="10319513"/>
          </a:xfrm>
          <a:prstGeom prst="rect">
            <a:avLst/>
          </a:prstGeom>
        </p:spPr>
      </p:pic>
      <p:pic>
        <p:nvPicPr>
          <p:cNvPr id="10" name="Picture 9" descr="A picture containing indoor, dark, light&#10;&#10;Description automatically generated">
            <a:extLst>
              <a:ext uri="{FF2B5EF4-FFF2-40B4-BE49-F238E27FC236}">
                <a16:creationId xmlns:a16="http://schemas.microsoft.com/office/drawing/2014/main" id="{8A72BA14-4D5D-438D-A85D-FF0F196F5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3978" y="17827"/>
            <a:ext cx="17682764" cy="12532659"/>
          </a:xfrm>
          <a:prstGeom prst="rect">
            <a:avLst/>
          </a:prstGeom>
        </p:spPr>
      </p:pic>
      <p:sp>
        <p:nvSpPr>
          <p:cNvPr id="20" name="Rectangle 19">
            <a:extLst>
              <a:ext uri="{FF2B5EF4-FFF2-40B4-BE49-F238E27FC236}">
                <a16:creationId xmlns:a16="http://schemas.microsoft.com/office/drawing/2014/main" id="{71C80ED5-B2C8-40AD-A8DB-C500B2577D5D}"/>
              </a:ext>
            </a:extLst>
          </p:cNvPr>
          <p:cNvSpPr/>
          <p:nvPr/>
        </p:nvSpPr>
        <p:spPr>
          <a:xfrm>
            <a:off x="2660738" y="10063166"/>
            <a:ext cx="8837982" cy="1200329"/>
          </a:xfrm>
          <a:prstGeom prst="rect">
            <a:avLst/>
          </a:prstGeom>
        </p:spPr>
        <p:txBody>
          <a:bodyPr wrap="square" anchor="ctr">
            <a:spAutoFit/>
          </a:bodyPr>
          <a:lstStyle/>
          <a:p>
            <a:pPr algn="l">
              <a:lnSpc>
                <a:spcPct val="100000"/>
              </a:lnSpc>
              <a:tabLst>
                <a:tab pos="4751388" algn="l"/>
              </a:tabLst>
            </a:pPr>
            <a:r>
              <a:rPr lang="en-US" sz="3600" b="1" dirty="0">
                <a:solidFill>
                  <a:schemeClr val="bg1"/>
                </a:solidFill>
                <a:cs typeface="Helvetica" panose="020B0604020202020204" pitchFamily="34" charset="0"/>
              </a:rPr>
              <a:t>Les nouveaux ETL </a:t>
            </a:r>
            <a:r>
              <a:rPr lang="en-US" sz="3600" b="1" dirty="0" err="1">
                <a:solidFill>
                  <a:schemeClr val="bg1"/>
                </a:solidFill>
                <a:cs typeface="Helvetica" panose="020B0604020202020204" pitchFamily="34" charset="0"/>
              </a:rPr>
              <a:t>peuvent</a:t>
            </a:r>
            <a:r>
              <a:rPr lang="en-US" sz="3600" b="1" dirty="0">
                <a:solidFill>
                  <a:schemeClr val="bg1"/>
                </a:solidFill>
                <a:cs typeface="Helvetica" panose="020B0604020202020204" pitchFamily="34" charset="0"/>
              </a:rPr>
              <a:t> </a:t>
            </a:r>
            <a:r>
              <a:rPr lang="en-US" sz="3600" b="1" dirty="0" err="1">
                <a:solidFill>
                  <a:schemeClr val="bg1"/>
                </a:solidFill>
                <a:cs typeface="Helvetica" panose="020B0604020202020204" pitchFamily="34" charset="0"/>
              </a:rPr>
              <a:t>gagner</a:t>
            </a:r>
            <a:r>
              <a:rPr lang="en-US" sz="3600" b="1" dirty="0">
                <a:solidFill>
                  <a:schemeClr val="bg1"/>
                </a:solidFill>
                <a:cs typeface="Helvetica" panose="020B0604020202020204" pitchFamily="34" charset="0"/>
              </a:rPr>
              <a:t> </a:t>
            </a:r>
            <a:r>
              <a:rPr lang="fr-CA" sz="3600" b="1" dirty="0">
                <a:solidFill>
                  <a:schemeClr val="bg1"/>
                </a:solidFill>
                <a:cs typeface="Helvetica" panose="020B0604020202020204" pitchFamily="34" charset="0"/>
              </a:rPr>
              <a:t>500 $ </a:t>
            </a:r>
            <a:br>
              <a:rPr lang="fr-CA" sz="3600" b="1" dirty="0">
                <a:solidFill>
                  <a:schemeClr val="bg1"/>
                </a:solidFill>
                <a:cs typeface="Helvetica" panose="020B0604020202020204" pitchFamily="34" charset="0"/>
              </a:rPr>
            </a:br>
            <a:r>
              <a:rPr lang="fr-CA" sz="3600" b="1" dirty="0">
                <a:solidFill>
                  <a:schemeClr val="bg1"/>
                </a:solidFill>
                <a:cs typeface="Helvetica" panose="020B0604020202020204" pitchFamily="34" charset="0"/>
              </a:rPr>
              <a:t>ou plus! </a:t>
            </a:r>
            <a:r>
              <a:rPr lang="en-US" sz="3600" b="1" dirty="0">
                <a:solidFill>
                  <a:schemeClr val="bg1"/>
                </a:solidFill>
                <a:cs typeface="Helvetica" panose="020B0604020202020204" pitchFamily="34" charset="0"/>
              </a:rPr>
              <a:t>Primes de </a:t>
            </a:r>
            <a:r>
              <a:rPr lang="en-US" sz="3600" b="1" dirty="0" err="1">
                <a:solidFill>
                  <a:schemeClr val="bg1"/>
                </a:solidFill>
                <a:cs typeface="Helvetica" panose="020B0604020202020204" pitchFamily="34" charset="0"/>
              </a:rPr>
              <a:t>mai</a:t>
            </a:r>
            <a:r>
              <a:rPr lang="en-US" sz="3600" b="1" dirty="0">
                <a:solidFill>
                  <a:srgbClr val="D9A03B"/>
                </a:solidFill>
                <a:cs typeface="Helvetica" panose="020B0604020202020204" pitchFamily="34" charset="0"/>
              </a:rPr>
              <a:t>.....................</a:t>
            </a:r>
            <a:r>
              <a:rPr lang="en-US" sz="3600" b="1" dirty="0">
                <a:solidFill>
                  <a:schemeClr val="bg1"/>
                </a:solidFill>
                <a:cs typeface="Helvetica" panose="020B0604020202020204" pitchFamily="34" charset="0"/>
              </a:rPr>
              <a:t>4-5</a:t>
            </a:r>
          </a:p>
        </p:txBody>
      </p:sp>
      <p:sp>
        <p:nvSpPr>
          <p:cNvPr id="24" name="TextBox 23">
            <a:extLst>
              <a:ext uri="{FF2B5EF4-FFF2-40B4-BE49-F238E27FC236}">
                <a16:creationId xmlns:a16="http://schemas.microsoft.com/office/drawing/2014/main" id="{49AA23C3-D50E-46E0-8213-0184455775ED}"/>
              </a:ext>
            </a:extLst>
          </p:cNvPr>
          <p:cNvSpPr txBox="1"/>
          <p:nvPr/>
        </p:nvSpPr>
        <p:spPr>
          <a:xfrm>
            <a:off x="2660738" y="8313912"/>
            <a:ext cx="6804746"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fr-FR" sz="3200" b="1" dirty="0">
                <a:solidFill>
                  <a:srgbClr val="D9A03B"/>
                </a:solidFill>
              </a:rPr>
              <a:t>POUR LES NOUVEAUX PEI EN MAI 2022</a:t>
            </a:r>
            <a:endParaRPr kumimoji="0" lang="en-US" sz="3200" b="1" i="0" u="none" strike="noStrike" cap="none" spc="0" normalizeH="0" baseline="0" dirty="0">
              <a:ln>
                <a:noFill/>
              </a:ln>
              <a:solidFill>
                <a:srgbClr val="D9A03B"/>
              </a:solidFill>
              <a:effectLst/>
              <a:uFillTx/>
              <a:sym typeface="Myriad Pro"/>
            </a:endParaRPr>
          </a:p>
        </p:txBody>
      </p:sp>
      <p:pic>
        <p:nvPicPr>
          <p:cNvPr id="4" name="Picture 3" descr="Text&#10;&#10;Description automatically generated">
            <a:extLst>
              <a:ext uri="{FF2B5EF4-FFF2-40B4-BE49-F238E27FC236}">
                <a16:creationId xmlns:a16="http://schemas.microsoft.com/office/drawing/2014/main" id="{01F29309-83A2-4C6C-AB53-073BA01A45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56263" y="2576403"/>
            <a:ext cx="8588188" cy="8197336"/>
          </a:xfrm>
          <a:prstGeom prst="rect">
            <a:avLst/>
          </a:prstGeom>
        </p:spPr>
      </p:pic>
      <p:pic>
        <p:nvPicPr>
          <p:cNvPr id="7" name="Picture 6" descr="Text&#10;&#10;Description automatically generated">
            <a:extLst>
              <a:ext uri="{FF2B5EF4-FFF2-40B4-BE49-F238E27FC236}">
                <a16:creationId xmlns:a16="http://schemas.microsoft.com/office/drawing/2014/main" id="{1B789A73-61FE-49A4-AC17-A08B524D15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514" y="5402088"/>
            <a:ext cx="9752381" cy="2831746"/>
          </a:xfrm>
          <a:prstGeom prst="rect">
            <a:avLst/>
          </a:prstGeom>
        </p:spPr>
      </p:pic>
      <p:sp>
        <p:nvSpPr>
          <p:cNvPr id="18" name="Rectangle 17">
            <a:extLst>
              <a:ext uri="{FF2B5EF4-FFF2-40B4-BE49-F238E27FC236}">
                <a16:creationId xmlns:a16="http://schemas.microsoft.com/office/drawing/2014/main" id="{FE1CDBAD-2DD4-40B9-B969-A48A54D9CB1B}"/>
              </a:ext>
            </a:extLst>
          </p:cNvPr>
          <p:cNvSpPr/>
          <p:nvPr/>
        </p:nvSpPr>
        <p:spPr>
          <a:xfrm>
            <a:off x="12192000" y="9997592"/>
            <a:ext cx="9991019" cy="2484591"/>
          </a:xfrm>
          <a:prstGeom prst="rect">
            <a:avLst/>
          </a:prstGeom>
          <a:noFill/>
        </p:spPr>
        <p:txBody>
          <a:bodyPr wrap="square" anchor="ctr">
            <a:spAutoFit/>
          </a:bodyPr>
          <a:lstStyle/>
          <a:p>
            <a:pPr algn="l">
              <a:lnSpc>
                <a:spcPct val="100000"/>
              </a:lnSpc>
            </a:pPr>
            <a:r>
              <a:rPr lang="en-US" sz="3600" b="1" dirty="0">
                <a:solidFill>
                  <a:srgbClr val="002060"/>
                </a:solidFill>
                <a:cs typeface="Helvetica" panose="020B0604020202020204" pitchFamily="34" charset="0"/>
              </a:rPr>
              <a:t>Promotions de points client </a:t>
            </a:r>
            <a:r>
              <a:rPr lang="fr-CA" sz="3600" b="1" dirty="0">
                <a:solidFill>
                  <a:srgbClr val="002060"/>
                </a:solidFill>
                <a:cs typeface="Helvetica" panose="020B0604020202020204" pitchFamily="34" charset="0"/>
              </a:rPr>
              <a:t>de mai</a:t>
            </a:r>
            <a:r>
              <a:rPr lang="en-US" sz="3600" b="1" dirty="0">
                <a:solidFill>
                  <a:srgbClr val="BD9947"/>
                </a:solidFill>
                <a:latin typeface="+mj-lt"/>
                <a:cs typeface="Helvetica" panose="020B0604020202020204" pitchFamily="34" charset="0"/>
              </a:rPr>
              <a:t>......................</a:t>
            </a:r>
            <a:r>
              <a:rPr lang="en-US" sz="3600" b="1" dirty="0">
                <a:solidFill>
                  <a:srgbClr val="042345"/>
                </a:solidFill>
                <a:latin typeface="+mj-lt"/>
                <a:cs typeface="Helvetica" panose="020B0604020202020204" pitchFamily="34" charset="0"/>
              </a:rPr>
              <a:t>2 </a:t>
            </a:r>
            <a:r>
              <a:rPr lang="en-US" sz="3600" b="1" dirty="0">
                <a:solidFill>
                  <a:srgbClr val="002060"/>
                </a:solidFill>
                <a:cs typeface="Helvetica" panose="020B0604020202020204" pitchFamily="34" charset="0"/>
              </a:rPr>
              <a:t>Prime </a:t>
            </a:r>
            <a:r>
              <a:rPr lang="en-US" sz="3600" b="1" dirty="0" err="1">
                <a:solidFill>
                  <a:srgbClr val="002060"/>
                </a:solidFill>
                <a:cs typeface="Helvetica" panose="020B0604020202020204" pitchFamily="34" charset="0"/>
              </a:rPr>
              <a:t>promotionnelle</a:t>
            </a:r>
            <a:r>
              <a:rPr lang="en-US" sz="3600" b="1" dirty="0">
                <a:solidFill>
                  <a:srgbClr val="002060"/>
                </a:solidFill>
                <a:cs typeface="Helvetica" panose="020B0604020202020204" pitchFamily="34" charset="0"/>
              </a:rPr>
              <a:t> pour les PEI - SPHERE</a:t>
            </a:r>
            <a:r>
              <a:rPr lang="en-US" sz="3600" b="1" dirty="0">
                <a:solidFill>
                  <a:srgbClr val="BD9947"/>
                </a:solidFill>
                <a:latin typeface="+mj-lt"/>
                <a:cs typeface="Helvetica" panose="020B0604020202020204" pitchFamily="34" charset="0"/>
              </a:rPr>
              <a:t>........</a:t>
            </a:r>
            <a:r>
              <a:rPr lang="en-US" sz="3600" b="1" dirty="0">
                <a:solidFill>
                  <a:srgbClr val="042345"/>
                </a:solidFill>
                <a:latin typeface="+mj-lt"/>
                <a:cs typeface="Helvetica" panose="020B0604020202020204" pitchFamily="34" charset="0"/>
              </a:rPr>
              <a:t>3</a:t>
            </a:r>
          </a:p>
          <a:p>
            <a:pPr algn="l">
              <a:lnSpc>
                <a:spcPct val="100000"/>
              </a:lnSpc>
            </a:pPr>
            <a:r>
              <a:rPr lang="en-US" sz="3600" b="1" dirty="0">
                <a:solidFill>
                  <a:srgbClr val="002060"/>
                </a:solidFill>
                <a:cs typeface="Helvetica" panose="020B0604020202020204" pitchFamily="34" charset="0"/>
              </a:rPr>
              <a:t>Un puissant </a:t>
            </a:r>
            <a:r>
              <a:rPr lang="en-US" sz="3600" b="1" dirty="0" err="1">
                <a:solidFill>
                  <a:srgbClr val="002060"/>
                </a:solidFill>
                <a:cs typeface="Helvetica" panose="020B0604020202020204" pitchFamily="34" charset="0"/>
              </a:rPr>
              <a:t>programme</a:t>
            </a:r>
            <a:r>
              <a:rPr lang="en-US" sz="3600" b="1" dirty="0">
                <a:solidFill>
                  <a:srgbClr val="002060"/>
                </a:solidFill>
                <a:cs typeface="Helvetica" panose="020B0604020202020204" pitchFamily="34" charset="0"/>
              </a:rPr>
              <a:t> de </a:t>
            </a:r>
            <a:r>
              <a:rPr lang="en-US" sz="3600" b="1" dirty="0" err="1">
                <a:solidFill>
                  <a:srgbClr val="002060"/>
                </a:solidFill>
                <a:cs typeface="Helvetica" panose="020B0604020202020204" pitchFamily="34" charset="0"/>
              </a:rPr>
              <a:t>référence</a:t>
            </a:r>
            <a:r>
              <a:rPr lang="en-US" sz="3600" b="1" dirty="0">
                <a:solidFill>
                  <a:srgbClr val="BD9947"/>
                </a:solidFill>
                <a:latin typeface="+mj-lt"/>
                <a:cs typeface="Helvetica" panose="020B0604020202020204" pitchFamily="34" charset="0"/>
              </a:rPr>
              <a:t>..................</a:t>
            </a:r>
            <a:r>
              <a:rPr lang="en-US" sz="3600" b="1" dirty="0">
                <a:solidFill>
                  <a:srgbClr val="042345"/>
                </a:solidFill>
                <a:latin typeface="+mj-lt"/>
                <a:cs typeface="Helvetica" panose="020B0604020202020204" pitchFamily="34" charset="0"/>
              </a:rPr>
              <a:t>6</a:t>
            </a:r>
          </a:p>
          <a:p>
            <a:pPr algn="l">
              <a:lnSpc>
                <a:spcPts val="6500"/>
              </a:lnSpc>
            </a:pPr>
            <a:endParaRPr lang="en-US" sz="3600" dirty="0">
              <a:solidFill>
                <a:schemeClr val="accent5"/>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1856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indoor, dark, light&#10;&#10;Description automatically generated">
            <a:extLst>
              <a:ext uri="{FF2B5EF4-FFF2-40B4-BE49-F238E27FC236}">
                <a16:creationId xmlns:a16="http://schemas.microsoft.com/office/drawing/2014/main" id="{FFE915C2-3E6D-42C2-966E-808B3FA36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sp>
        <p:nvSpPr>
          <p:cNvPr id="5" name="Rectangle 4">
            <a:extLst>
              <a:ext uri="{FF2B5EF4-FFF2-40B4-BE49-F238E27FC236}">
                <a16:creationId xmlns:a16="http://schemas.microsoft.com/office/drawing/2014/main" id="{7D81D55A-64D5-48DE-89D0-DBFEF04E266B}"/>
              </a:ext>
            </a:extLst>
          </p:cNvPr>
          <p:cNvSpPr/>
          <p:nvPr/>
        </p:nvSpPr>
        <p:spPr>
          <a:xfrm>
            <a:off x="0" y="2560320"/>
            <a:ext cx="24384000" cy="101764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no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fr-CA"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18CD9648-A4DF-4294-9513-8A9ACF0049D2}"/>
              </a:ext>
            </a:extLst>
          </p:cNvPr>
          <p:cNvSpPr/>
          <p:nvPr/>
        </p:nvSpPr>
        <p:spPr>
          <a:xfrm>
            <a:off x="12375346" y="2314212"/>
            <a:ext cx="11612880" cy="10149840"/>
          </a:xfrm>
          <a:prstGeom prst="rect">
            <a:avLst/>
          </a:prstGeom>
          <a:no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fr-CA"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66E3CBDB-2E50-4389-BDBF-8FBA88A36E4D}"/>
              </a:ext>
            </a:extLst>
          </p:cNvPr>
          <p:cNvSpPr/>
          <p:nvPr/>
        </p:nvSpPr>
        <p:spPr>
          <a:xfrm>
            <a:off x="827322" y="4843372"/>
            <a:ext cx="11314263" cy="2332514"/>
          </a:xfrm>
          <a:prstGeom prst="rect">
            <a:avLst/>
          </a:prstGeom>
          <a:no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fr-CA"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Rectangle 7">
            <a:extLst>
              <a:ext uri="{FF2B5EF4-FFF2-40B4-BE49-F238E27FC236}">
                <a16:creationId xmlns:a16="http://schemas.microsoft.com/office/drawing/2014/main" id="{AB984650-D1CC-4C05-A07F-BA87F54C2050}"/>
              </a:ext>
            </a:extLst>
          </p:cNvPr>
          <p:cNvSpPr/>
          <p:nvPr/>
        </p:nvSpPr>
        <p:spPr>
          <a:xfrm>
            <a:off x="859316" y="2340875"/>
            <a:ext cx="11300690" cy="2286000"/>
          </a:xfrm>
          <a:prstGeom prst="rect">
            <a:avLst/>
          </a:prstGeom>
          <a:no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fr-CA"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A3C7CCAC-5E1B-480B-814C-27A259BC4AD6}"/>
              </a:ext>
            </a:extLst>
          </p:cNvPr>
          <p:cNvSpPr/>
          <p:nvPr/>
        </p:nvSpPr>
        <p:spPr>
          <a:xfrm>
            <a:off x="833060" y="7440672"/>
            <a:ext cx="11332684" cy="2377440"/>
          </a:xfrm>
          <a:prstGeom prst="rect">
            <a:avLst/>
          </a:prstGeom>
          <a:no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fr-CA"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TextBox 9">
            <a:extLst>
              <a:ext uri="{FF2B5EF4-FFF2-40B4-BE49-F238E27FC236}">
                <a16:creationId xmlns:a16="http://schemas.microsoft.com/office/drawing/2014/main" id="{A99A85C4-5393-4BAB-A253-6B6CE937F7B4}"/>
              </a:ext>
            </a:extLst>
          </p:cNvPr>
          <p:cNvSpPr txBox="1"/>
          <p:nvPr/>
        </p:nvSpPr>
        <p:spPr>
          <a:xfrm>
            <a:off x="827322" y="12509198"/>
            <a:ext cx="10794802" cy="836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ts val="2900"/>
              </a:lnSpc>
            </a:pPr>
            <a:r>
              <a:rPr lang="fr-CA" sz="2500" dirty="0">
                <a:solidFill>
                  <a:schemeClr val="bg1">
                    <a:alpha val="67000"/>
                  </a:schemeClr>
                </a:solidFill>
              </a:rPr>
              <a:t>*Pour en savoir plus, reportez-vous au plan de rémunération d’ACN pour les promotions spécifiques aux produits.</a:t>
            </a:r>
          </a:p>
        </p:txBody>
      </p:sp>
      <p:sp>
        <p:nvSpPr>
          <p:cNvPr id="11" name="TextBox 10">
            <a:extLst>
              <a:ext uri="{FF2B5EF4-FFF2-40B4-BE49-F238E27FC236}">
                <a16:creationId xmlns:a16="http://schemas.microsoft.com/office/drawing/2014/main" id="{6A838056-A097-41C7-B734-E5CE783B65AF}"/>
              </a:ext>
            </a:extLst>
          </p:cNvPr>
          <p:cNvSpPr txBox="1"/>
          <p:nvPr/>
        </p:nvSpPr>
        <p:spPr>
          <a:xfrm>
            <a:off x="1738217" y="3603337"/>
            <a:ext cx="3440423" cy="518219"/>
          </a:xfrm>
          <a:prstGeom prst="rect">
            <a:avLst/>
          </a:prstGeom>
          <a:noFill/>
        </p:spPr>
        <p:txBody>
          <a:bodyPr wrap="square" rtlCol="0">
            <a:spAutoFit/>
          </a:bodyPr>
          <a:lstStyle/>
          <a:p>
            <a:pPr algn="l"/>
            <a:r>
              <a:rPr lang="fr-CA" sz="2400" dirty="0">
                <a:solidFill>
                  <a:schemeClr val="bg1"/>
                </a:solidFill>
                <a:latin typeface="Helvetica" pitchFamily="2" charset="0"/>
              </a:rPr>
              <a:t>États-Unis</a:t>
            </a:r>
          </a:p>
        </p:txBody>
      </p:sp>
      <p:pic>
        <p:nvPicPr>
          <p:cNvPr id="12" name="Graphic 11">
            <a:extLst>
              <a:ext uri="{FF2B5EF4-FFF2-40B4-BE49-F238E27FC236}">
                <a16:creationId xmlns:a16="http://schemas.microsoft.com/office/drawing/2014/main" id="{B040AC11-6FB6-4BDC-9959-759D1BE5CF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4136" y="3657818"/>
            <a:ext cx="777329" cy="518219"/>
          </a:xfrm>
          <a:prstGeom prst="rect">
            <a:avLst/>
          </a:prstGeom>
        </p:spPr>
      </p:pic>
      <p:pic>
        <p:nvPicPr>
          <p:cNvPr id="13" name="Picture 12">
            <a:extLst>
              <a:ext uri="{FF2B5EF4-FFF2-40B4-BE49-F238E27FC236}">
                <a16:creationId xmlns:a16="http://schemas.microsoft.com/office/drawing/2014/main" id="{29025734-9613-4E96-9328-02B7EE9380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51589" y="6130332"/>
            <a:ext cx="2032929" cy="1267476"/>
          </a:xfrm>
          <a:prstGeom prst="rect">
            <a:avLst/>
          </a:prstGeom>
        </p:spPr>
      </p:pic>
      <p:sp>
        <p:nvSpPr>
          <p:cNvPr id="14" name="TextBox 13">
            <a:extLst>
              <a:ext uri="{FF2B5EF4-FFF2-40B4-BE49-F238E27FC236}">
                <a16:creationId xmlns:a16="http://schemas.microsoft.com/office/drawing/2014/main" id="{C80B4234-4CF9-4621-9AB9-0F8ECB36DE8A}"/>
              </a:ext>
            </a:extLst>
          </p:cNvPr>
          <p:cNvSpPr txBox="1"/>
          <p:nvPr/>
        </p:nvSpPr>
        <p:spPr>
          <a:xfrm>
            <a:off x="12821043" y="7871326"/>
            <a:ext cx="1604927" cy="461665"/>
          </a:xfrm>
          <a:prstGeom prst="rect">
            <a:avLst/>
          </a:prstGeom>
          <a:noFill/>
        </p:spPr>
        <p:txBody>
          <a:bodyPr wrap="none" rtlCol="0">
            <a:spAutoFit/>
          </a:bodyPr>
          <a:lstStyle/>
          <a:p>
            <a:pPr algn="l">
              <a:lnSpc>
                <a:spcPct val="100000"/>
              </a:lnSpc>
            </a:pPr>
            <a:r>
              <a:rPr lang="fr-CA" sz="2400">
                <a:solidFill>
                  <a:schemeClr val="bg1"/>
                </a:solidFill>
                <a:latin typeface="Helvetica" pitchFamily="2" charset="0"/>
              </a:rPr>
              <a:t>États-Unis</a:t>
            </a:r>
          </a:p>
        </p:txBody>
      </p:sp>
      <p:pic>
        <p:nvPicPr>
          <p:cNvPr id="15" name="Graphic 14">
            <a:extLst>
              <a:ext uri="{FF2B5EF4-FFF2-40B4-BE49-F238E27FC236}">
                <a16:creationId xmlns:a16="http://schemas.microsoft.com/office/drawing/2014/main" id="{C5711347-C909-4CCD-9BD1-89A4057756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95174" y="8405967"/>
            <a:ext cx="942334" cy="628222"/>
          </a:xfrm>
          <a:prstGeom prst="rect">
            <a:avLst/>
          </a:prstGeom>
        </p:spPr>
      </p:pic>
      <p:sp>
        <p:nvSpPr>
          <p:cNvPr id="18" name="TextBox 17">
            <a:extLst>
              <a:ext uri="{FF2B5EF4-FFF2-40B4-BE49-F238E27FC236}">
                <a16:creationId xmlns:a16="http://schemas.microsoft.com/office/drawing/2014/main" id="{8671E173-1945-4830-B870-13356978BB3C}"/>
              </a:ext>
            </a:extLst>
          </p:cNvPr>
          <p:cNvSpPr txBox="1"/>
          <p:nvPr/>
        </p:nvSpPr>
        <p:spPr>
          <a:xfrm>
            <a:off x="1484822" y="8620441"/>
            <a:ext cx="1598648" cy="518219"/>
          </a:xfrm>
          <a:prstGeom prst="rect">
            <a:avLst/>
          </a:prstGeom>
          <a:noFill/>
        </p:spPr>
        <p:txBody>
          <a:bodyPr wrap="square" rtlCol="0">
            <a:spAutoFit/>
          </a:bodyPr>
          <a:lstStyle/>
          <a:p>
            <a:pPr algn="l"/>
            <a:r>
              <a:rPr lang="fr-CA" sz="2400" dirty="0">
                <a:solidFill>
                  <a:schemeClr val="bg1"/>
                </a:solidFill>
                <a:latin typeface="Helvetica" pitchFamily="2" charset="0"/>
              </a:rPr>
              <a:t>Canada</a:t>
            </a:r>
          </a:p>
        </p:txBody>
      </p:sp>
      <p:grpSp>
        <p:nvGrpSpPr>
          <p:cNvPr id="2" name="Group 1">
            <a:extLst>
              <a:ext uri="{FF2B5EF4-FFF2-40B4-BE49-F238E27FC236}">
                <a16:creationId xmlns:a16="http://schemas.microsoft.com/office/drawing/2014/main" id="{83D34C79-143B-4424-81B7-BDB84994F1B3}"/>
              </a:ext>
            </a:extLst>
          </p:cNvPr>
          <p:cNvGrpSpPr/>
          <p:nvPr/>
        </p:nvGrpSpPr>
        <p:grpSpPr>
          <a:xfrm>
            <a:off x="1188076" y="5038371"/>
            <a:ext cx="3607607" cy="1838094"/>
            <a:chOff x="1188076" y="5483898"/>
            <a:chExt cx="3607607" cy="1838094"/>
          </a:xfrm>
        </p:grpSpPr>
        <p:pic>
          <p:nvPicPr>
            <p:cNvPr id="16" name="Picture 15">
              <a:extLst>
                <a:ext uri="{FF2B5EF4-FFF2-40B4-BE49-F238E27FC236}">
                  <a16:creationId xmlns:a16="http://schemas.microsoft.com/office/drawing/2014/main" id="{4281473D-1BD6-4FA6-B33F-79EEBDE8BC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630" y="5483898"/>
              <a:ext cx="2997541" cy="851303"/>
            </a:xfrm>
            <a:prstGeom prst="rect">
              <a:avLst/>
            </a:prstGeom>
          </p:spPr>
        </p:pic>
        <p:sp>
          <p:nvSpPr>
            <p:cNvPr id="17" name="TextBox 16">
              <a:extLst>
                <a:ext uri="{FF2B5EF4-FFF2-40B4-BE49-F238E27FC236}">
                  <a16:creationId xmlns:a16="http://schemas.microsoft.com/office/drawing/2014/main" id="{31AB3532-FD6F-4C68-9947-4FDB76941FA4}"/>
                </a:ext>
              </a:extLst>
            </p:cNvPr>
            <p:cNvSpPr txBox="1"/>
            <p:nvPr/>
          </p:nvSpPr>
          <p:spPr>
            <a:xfrm>
              <a:off x="1188076" y="6294689"/>
              <a:ext cx="3607607" cy="461665"/>
            </a:xfrm>
            <a:prstGeom prst="rect">
              <a:avLst/>
            </a:prstGeom>
            <a:noFill/>
          </p:spPr>
          <p:txBody>
            <a:bodyPr wrap="square" rtlCol="0">
              <a:spAutoFit/>
            </a:bodyPr>
            <a:lstStyle/>
            <a:p>
              <a:pPr algn="l">
                <a:lnSpc>
                  <a:spcPct val="100000"/>
                </a:lnSpc>
              </a:pPr>
              <a:r>
                <a:rPr lang="fr-CA" sz="2400" dirty="0">
                  <a:solidFill>
                    <a:schemeClr val="bg1"/>
                  </a:solidFill>
                  <a:latin typeface="Helvetica" pitchFamily="2" charset="0"/>
                </a:rPr>
                <a:t>États-Unis et Canada</a:t>
              </a:r>
            </a:p>
          </p:txBody>
        </p:sp>
        <p:pic>
          <p:nvPicPr>
            <p:cNvPr id="19" name="Graphic 18">
              <a:extLst>
                <a:ext uri="{FF2B5EF4-FFF2-40B4-BE49-F238E27FC236}">
                  <a16:creationId xmlns:a16="http://schemas.microsoft.com/office/drawing/2014/main" id="{1D81554D-15D5-45AF-BA90-27D5D4EB85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9318" y="6798638"/>
              <a:ext cx="868746" cy="503540"/>
            </a:xfrm>
            <a:prstGeom prst="rect">
              <a:avLst/>
            </a:prstGeom>
          </p:spPr>
        </p:pic>
        <p:pic>
          <p:nvPicPr>
            <p:cNvPr id="20" name="Graphic 19">
              <a:extLst>
                <a:ext uri="{FF2B5EF4-FFF2-40B4-BE49-F238E27FC236}">
                  <a16:creationId xmlns:a16="http://schemas.microsoft.com/office/drawing/2014/main" id="{6033615F-81C8-4761-8F30-D2E6A3CF61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7767" y="6823465"/>
              <a:ext cx="747790" cy="498527"/>
            </a:xfrm>
            <a:prstGeom prst="rect">
              <a:avLst/>
            </a:prstGeom>
          </p:spPr>
        </p:pic>
      </p:grpSp>
      <p:pic>
        <p:nvPicPr>
          <p:cNvPr id="21" name="Graphic 20">
            <a:extLst>
              <a:ext uri="{FF2B5EF4-FFF2-40B4-BE49-F238E27FC236}">
                <a16:creationId xmlns:a16="http://schemas.microsoft.com/office/drawing/2014/main" id="{BDD069AF-4982-4B10-BA41-941979F5C0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6334" y="8646549"/>
            <a:ext cx="868746" cy="503540"/>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B1ACFBDA-56CD-4937-A074-403448540FD8}"/>
              </a:ext>
            </a:extLst>
          </p:cNvPr>
          <p:cNvPicPr>
            <a:picLocks noChangeAspect="1"/>
          </p:cNvPicPr>
          <p:nvPr/>
        </p:nvPicPr>
        <p:blipFill>
          <a:blip r:embed="rId9"/>
          <a:stretch>
            <a:fillRect/>
          </a:stretch>
        </p:blipFill>
        <p:spPr>
          <a:xfrm>
            <a:off x="1360609" y="2599074"/>
            <a:ext cx="3304118" cy="766172"/>
          </a:xfrm>
          <a:prstGeom prst="rect">
            <a:avLst/>
          </a:prstGeom>
        </p:spPr>
      </p:pic>
      <p:pic>
        <p:nvPicPr>
          <p:cNvPr id="23" name="Picture 4" descr="Logo">
            <a:extLst>
              <a:ext uri="{FF2B5EF4-FFF2-40B4-BE49-F238E27FC236}">
                <a16:creationId xmlns:a16="http://schemas.microsoft.com/office/drawing/2014/main" id="{B5780844-07CF-44C1-8906-93DDA637DCEE}"/>
              </a:ext>
            </a:extLst>
          </p:cNvPr>
          <p:cNvPicPr>
            <a:picLocks noChangeAspect="1" noChangeArrowheads="1"/>
          </p:cNvPicPr>
          <p:nvPr/>
        </p:nvPicPr>
        <p:blipFill>
          <a:blip r:embed="rId10">
            <a:biLevel thresh="25000"/>
            <a:extLst>
              <a:ext uri="{28A0092B-C50C-407E-A947-70E740481C1C}">
                <a14:useLocalDpi xmlns:a14="http://schemas.microsoft.com/office/drawing/2010/main"/>
              </a:ext>
            </a:extLst>
          </a:blip>
          <a:srcRect/>
          <a:stretch>
            <a:fillRect/>
          </a:stretch>
        </p:blipFill>
        <p:spPr bwMode="auto">
          <a:xfrm>
            <a:off x="1314342" y="7637868"/>
            <a:ext cx="1664601" cy="9603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le 3">
            <a:extLst>
              <a:ext uri="{FF2B5EF4-FFF2-40B4-BE49-F238E27FC236}">
                <a16:creationId xmlns:a16="http://schemas.microsoft.com/office/drawing/2014/main" id="{5468D5FA-A7B6-4946-B532-11B04750349D}"/>
              </a:ext>
            </a:extLst>
          </p:cNvPr>
          <p:cNvGraphicFramePr>
            <a:graphicFrameLocks noGrp="1"/>
          </p:cNvGraphicFramePr>
          <p:nvPr>
            <p:extLst>
              <p:ext uri="{D42A27DB-BD31-4B8C-83A1-F6EECF244321}">
                <p14:modId xmlns:p14="http://schemas.microsoft.com/office/powerpoint/2010/main" val="1072784518"/>
              </p:ext>
            </p:extLst>
          </p:nvPr>
        </p:nvGraphicFramePr>
        <p:xfrm>
          <a:off x="15072633" y="8450158"/>
          <a:ext cx="8681832" cy="3740175"/>
        </p:xfrm>
        <a:graphic>
          <a:graphicData uri="http://schemas.openxmlformats.org/drawingml/2006/table">
            <a:tbl>
              <a:tblPr firstRow="1" bandRow="1">
                <a:tableStyleId>{3C2FFA5D-87B4-456A-9821-1D502468CF0F}</a:tableStyleId>
              </a:tblPr>
              <a:tblGrid>
                <a:gridCol w="2629382">
                  <a:extLst>
                    <a:ext uri="{9D8B030D-6E8A-4147-A177-3AD203B41FA5}">
                      <a16:colId xmlns:a16="http://schemas.microsoft.com/office/drawing/2014/main" val="3502489412"/>
                    </a:ext>
                  </a:extLst>
                </a:gridCol>
                <a:gridCol w="1737953">
                  <a:extLst>
                    <a:ext uri="{9D8B030D-6E8A-4147-A177-3AD203B41FA5}">
                      <a16:colId xmlns:a16="http://schemas.microsoft.com/office/drawing/2014/main" val="2985837133"/>
                    </a:ext>
                  </a:extLst>
                </a:gridCol>
                <a:gridCol w="2144039">
                  <a:extLst>
                    <a:ext uri="{9D8B030D-6E8A-4147-A177-3AD203B41FA5}">
                      <a16:colId xmlns:a16="http://schemas.microsoft.com/office/drawing/2014/main" val="1010605070"/>
                    </a:ext>
                  </a:extLst>
                </a:gridCol>
                <a:gridCol w="2170458">
                  <a:extLst>
                    <a:ext uri="{9D8B030D-6E8A-4147-A177-3AD203B41FA5}">
                      <a16:colId xmlns:a16="http://schemas.microsoft.com/office/drawing/2014/main" val="4093524368"/>
                    </a:ext>
                  </a:extLst>
                </a:gridCol>
              </a:tblGrid>
              <a:tr h="846226">
                <a:tc>
                  <a:txBody>
                    <a:bodyPr/>
                    <a:lstStyle/>
                    <a:p>
                      <a:endParaRPr lang="en-US" sz="2800" b="1" dirty="0">
                        <a:solidFill>
                          <a:srgbClr val="002060"/>
                        </a:solidFill>
                        <a:latin typeface="+mj-lt"/>
                        <a:cs typeface="Helvetica" panose="020B0604020202020204" pitchFamily="34" charset="0"/>
                      </a:endParaRPr>
                    </a:p>
                  </a:txBody>
                  <a:tcPr/>
                </a:tc>
                <a:tc>
                  <a:txBody>
                    <a:bodyPr/>
                    <a:lstStyle/>
                    <a:p>
                      <a:endParaRPr lang="en-US" sz="2800" b="1" dirty="0">
                        <a:solidFill>
                          <a:srgbClr val="002060"/>
                        </a:solidFill>
                        <a:latin typeface="+mj-lt"/>
                        <a:cs typeface="Helvetica" panose="020B0604020202020204" pitchFamily="34" charset="0"/>
                      </a:endParaRPr>
                    </a:p>
                  </a:txBody>
                  <a:tcPr/>
                </a:tc>
                <a:tc>
                  <a:txBody>
                    <a:bodyPr/>
                    <a:lstStyle/>
                    <a:p>
                      <a:endParaRPr lang="en-US" sz="2800" b="1" dirty="0">
                        <a:solidFill>
                          <a:srgbClr val="002060"/>
                        </a:solidFill>
                        <a:latin typeface="+mj-lt"/>
                        <a:cs typeface="Helvetica" panose="020B0604020202020204" pitchFamily="34" charset="0"/>
                      </a:endParaRP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i="0" u="none" strike="noStrike" cap="none" spc="0" baseline="0" dirty="0">
                          <a:solidFill>
                            <a:schemeClr val="lt1"/>
                          </a:solidFill>
                          <a:uFillTx/>
                          <a:latin typeface="+mn-lt"/>
                          <a:ea typeface="+mn-ea"/>
                          <a:cs typeface="+mn-cs"/>
                          <a:sym typeface="Helvetica Neue Light"/>
                        </a:rPr>
                        <a:t>Promotions de </a:t>
                      </a:r>
                      <a:r>
                        <a:rPr lang="en-US" sz="2800" b="1" i="0" u="none" strike="noStrike" cap="none" spc="0" baseline="0" dirty="0" err="1">
                          <a:solidFill>
                            <a:schemeClr val="lt1"/>
                          </a:solidFill>
                          <a:uFillTx/>
                          <a:latin typeface="+mn-lt"/>
                          <a:ea typeface="+mn-ea"/>
                          <a:cs typeface="+mn-cs"/>
                          <a:sym typeface="Helvetica Neue Light"/>
                        </a:rPr>
                        <a:t>mai</a:t>
                      </a:r>
                      <a:endParaRPr lang="en-US" sz="2800" b="1" i="0" u="none" strike="noStrike" cap="none" spc="0" baseline="0" dirty="0">
                        <a:solidFill>
                          <a:srgbClr val="01030F"/>
                        </a:solidFill>
                        <a:uFillTx/>
                        <a:latin typeface="+mn-lt"/>
                        <a:ea typeface="+mn-ea"/>
                        <a:cs typeface="Helvetica" panose="020B0604020202020204" pitchFamily="34" charset="0"/>
                        <a:sym typeface="Helvetica Neue Light"/>
                      </a:endParaRPr>
                    </a:p>
                  </a:txBody>
                  <a:tcPr/>
                </a:tc>
                <a:extLst>
                  <a:ext uri="{0D108BD9-81ED-4DB2-BD59-A6C34878D82A}">
                    <a16:rowId xmlns:a16="http://schemas.microsoft.com/office/drawing/2014/main" val="958200304"/>
                  </a:ext>
                </a:extLst>
              </a:tr>
              <a:tr h="622664">
                <a:tc rowSpan="4">
                  <a:txBody>
                    <a:bodyPr/>
                    <a:lstStyle/>
                    <a:p>
                      <a:r>
                        <a:rPr lang="en-US" sz="2800" b="1" u="sng" dirty="0" err="1">
                          <a:solidFill>
                            <a:srgbClr val="002060"/>
                          </a:solidFill>
                          <a:latin typeface="+mj-lt"/>
                        </a:rPr>
                        <a:t>Forfaits</a:t>
                      </a:r>
                      <a:r>
                        <a:rPr lang="en-US" sz="2800" b="1" u="sng" dirty="0">
                          <a:solidFill>
                            <a:srgbClr val="002060"/>
                          </a:solidFill>
                          <a:latin typeface="+mj-lt"/>
                        </a:rPr>
                        <a:t> </a:t>
                      </a:r>
                      <a:r>
                        <a:rPr lang="en-US" sz="2800" b="1" u="sng" dirty="0" err="1">
                          <a:solidFill>
                            <a:srgbClr val="002060"/>
                          </a:solidFill>
                          <a:latin typeface="+mj-lt"/>
                        </a:rPr>
                        <a:t>illimités</a:t>
                      </a:r>
                      <a:endParaRPr lang="en-US" sz="2800" b="1" u="sng" dirty="0">
                        <a:solidFill>
                          <a:srgbClr val="002060"/>
                        </a:solidFill>
                        <a:latin typeface="+mj-lt"/>
                      </a:endParaRPr>
                    </a:p>
                    <a:p>
                      <a:r>
                        <a:rPr lang="en-US" sz="2800" b="1" dirty="0">
                          <a:solidFill>
                            <a:srgbClr val="002060"/>
                          </a:solidFill>
                          <a:latin typeface="+mj-lt"/>
                        </a:rPr>
                        <a:t>50 Go et 75 Go</a:t>
                      </a:r>
                    </a:p>
                  </a:txBody>
                  <a:tcPr anchor="ctr"/>
                </a:tc>
                <a:tc>
                  <a:txBody>
                    <a:bodyPr/>
                    <a:lstStyle/>
                    <a:p>
                      <a:r>
                        <a:rPr lang="en-US" sz="2800" b="1" dirty="0">
                          <a:solidFill>
                            <a:srgbClr val="002060"/>
                          </a:solidFill>
                          <a:latin typeface="+mj-lt"/>
                        </a:rPr>
                        <a:t>1 </a:t>
                      </a:r>
                      <a:r>
                        <a:rPr lang="en-US" sz="2800" b="1" dirty="0" err="1">
                          <a:solidFill>
                            <a:srgbClr val="002060"/>
                          </a:solidFill>
                          <a:latin typeface="+mj-lt"/>
                        </a:rPr>
                        <a:t>ligne</a:t>
                      </a:r>
                      <a:endParaRPr lang="en-US" sz="2800" b="1" dirty="0">
                        <a:solidFill>
                          <a:srgbClr val="002060"/>
                        </a:solidFill>
                        <a:latin typeface="+mj-lt"/>
                      </a:endParaRPr>
                    </a:p>
                  </a:txBody>
                  <a:tcPr anchor="ctr"/>
                </a:tc>
                <a:tc>
                  <a:txBody>
                    <a:bodyPr/>
                    <a:lstStyle/>
                    <a:p>
                      <a:r>
                        <a:rPr lang="en-US" sz="2800" b="1" u="none" strike="noStrike" cap="none" spc="0" baseline="0" dirty="0">
                          <a:solidFill>
                            <a:srgbClr val="002060"/>
                          </a:solidFill>
                          <a:uFillTx/>
                          <a:latin typeface="+mj-lt"/>
                          <a:sym typeface="Helvetica Neue Light"/>
                        </a:rPr>
                        <a:t>3 points</a:t>
                      </a:r>
                      <a:endParaRPr lang="en-US" sz="2800" b="1" i="0" u="none" strike="noStrike" cap="none" spc="0" baseline="0" dirty="0">
                        <a:solidFill>
                          <a:srgbClr val="002060"/>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4 points</a:t>
                      </a:r>
                      <a:endParaRPr lang="en-US" sz="2800" b="1" i="0" u="none" strike="noStrike" cap="none" spc="0" baseline="0" dirty="0">
                        <a:solidFill>
                          <a:srgbClr val="002060"/>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2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4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6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3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5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7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chemeClr val="accent1"/>
                          </a:solidFill>
                          <a:uFillTx/>
                          <a:sym typeface="Helvetica Neue Light"/>
                        </a:rPr>
                        <a:t>4 </a:t>
                      </a:r>
                      <a:r>
                        <a:rPr lang="en-US" sz="2800" b="1" u="none" strike="noStrike" cap="none" spc="0" baseline="0" dirty="0" err="1">
                          <a:solidFill>
                            <a:schemeClr val="accent1"/>
                          </a:solidFill>
                          <a:uFillTx/>
                          <a:sym typeface="Helvetica Neue Light"/>
                        </a:rPr>
                        <a:t>lignes</a:t>
                      </a:r>
                      <a:endParaRPr lang="en-US" sz="2800" b="1" i="0" u="none" strike="noStrike" cap="none" spc="0" baseline="0" dirty="0">
                        <a:solidFill>
                          <a:schemeClr val="accent1"/>
                        </a:solidFill>
                        <a:uFillTx/>
                        <a:latin typeface="+mn-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chemeClr val="accent1"/>
                          </a:solidFill>
                          <a:uFillTx/>
                          <a:sym typeface="Helvetica Neue Light"/>
                        </a:rPr>
                        <a:t>6 points</a:t>
                      </a:r>
                      <a:endParaRPr lang="en-US" sz="2800" b="1" i="0" u="none" strike="noStrike" cap="none" spc="0" baseline="0" dirty="0">
                        <a:solidFill>
                          <a:schemeClr val="accent1"/>
                        </a:solidFill>
                        <a:uFillTx/>
                        <a:latin typeface="+mn-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chemeClr val="accent1"/>
                          </a:solidFill>
                          <a:uFillTx/>
                          <a:sym typeface="Helvetica Neue Light"/>
                        </a:rPr>
                        <a:t>8 points</a:t>
                      </a:r>
                      <a:endParaRPr lang="en-US" sz="2800" b="1" i="0" u="none" strike="noStrike" cap="none" spc="0" baseline="0" dirty="0">
                        <a:solidFill>
                          <a:schemeClr val="accent1"/>
                        </a:solidFill>
                        <a:uFillTx/>
                        <a:latin typeface="+mn-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bl>
          </a:graphicData>
        </a:graphic>
      </p:graphicFrame>
      <p:graphicFrame>
        <p:nvGraphicFramePr>
          <p:cNvPr id="25" name="Table 3">
            <a:extLst>
              <a:ext uri="{FF2B5EF4-FFF2-40B4-BE49-F238E27FC236}">
                <a16:creationId xmlns:a16="http://schemas.microsoft.com/office/drawing/2014/main" id="{17875576-8DB7-47F2-A2E7-DE0C0F34D1EA}"/>
              </a:ext>
            </a:extLst>
          </p:cNvPr>
          <p:cNvGraphicFramePr>
            <a:graphicFrameLocks noGrp="1"/>
          </p:cNvGraphicFramePr>
          <p:nvPr>
            <p:extLst>
              <p:ext uri="{D42A27DB-BD31-4B8C-83A1-F6EECF244321}">
                <p14:modId xmlns:p14="http://schemas.microsoft.com/office/powerpoint/2010/main" val="3797802712"/>
              </p:ext>
            </p:extLst>
          </p:nvPr>
        </p:nvGraphicFramePr>
        <p:xfrm>
          <a:off x="5072583" y="7769881"/>
          <a:ext cx="6928091" cy="1877140"/>
        </p:xfrm>
        <a:graphic>
          <a:graphicData uri="http://schemas.openxmlformats.org/drawingml/2006/table">
            <a:tbl>
              <a:tblPr firstRow="1" bandRow="1">
                <a:tableStyleId>{3C2FFA5D-87B4-456A-9821-1D502468CF0F}</a:tableStyleId>
              </a:tblPr>
              <a:tblGrid>
                <a:gridCol w="2898805">
                  <a:extLst>
                    <a:ext uri="{9D8B030D-6E8A-4147-A177-3AD203B41FA5}">
                      <a16:colId xmlns:a16="http://schemas.microsoft.com/office/drawing/2014/main" val="2985837133"/>
                    </a:ext>
                  </a:extLst>
                </a:gridCol>
                <a:gridCol w="1832151">
                  <a:extLst>
                    <a:ext uri="{9D8B030D-6E8A-4147-A177-3AD203B41FA5}">
                      <a16:colId xmlns:a16="http://schemas.microsoft.com/office/drawing/2014/main" val="1010605070"/>
                    </a:ext>
                  </a:extLst>
                </a:gridCol>
                <a:gridCol w="2197135">
                  <a:extLst>
                    <a:ext uri="{9D8B030D-6E8A-4147-A177-3AD203B41FA5}">
                      <a16:colId xmlns:a16="http://schemas.microsoft.com/office/drawing/2014/main" val="4093524368"/>
                    </a:ext>
                  </a:extLst>
                </a:gridCol>
              </a:tblGrid>
              <a:tr h="722930">
                <a:tc>
                  <a:txBody>
                    <a:bodyPr/>
                    <a:lstStyle/>
                    <a:p>
                      <a:endParaRPr lang="en-US" sz="2800" b="1" dirty="0">
                        <a:solidFill>
                          <a:srgbClr val="002060"/>
                        </a:solidFill>
                        <a:latin typeface="+mj-lt"/>
                        <a:cs typeface="Helvetica" panose="020B0604020202020204" pitchFamily="34" charset="0"/>
                      </a:endParaRPr>
                    </a:p>
                  </a:txBody>
                  <a:tcPr marL="85130" marR="85130" marT="42565" marB="42565"/>
                </a:tc>
                <a:tc>
                  <a:txBody>
                    <a:bodyPr/>
                    <a:lstStyle/>
                    <a:p>
                      <a:endParaRPr lang="en-US" sz="2800" b="1" dirty="0">
                        <a:solidFill>
                          <a:srgbClr val="002060"/>
                        </a:solidFill>
                        <a:latin typeface="+mj-lt"/>
                        <a:cs typeface="Helvetica" panose="020B0604020202020204" pitchFamily="34" charset="0"/>
                      </a:endParaRPr>
                    </a:p>
                  </a:txBody>
                  <a:tcPr marL="85130" marR="85130" marT="42565" marB="42565"/>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i="0" u="none" strike="noStrike" cap="none" spc="0" baseline="0" dirty="0">
                          <a:solidFill>
                            <a:schemeClr val="lt1"/>
                          </a:solidFill>
                          <a:uFillTx/>
                          <a:latin typeface="+mn-lt"/>
                          <a:ea typeface="+mn-ea"/>
                          <a:cs typeface="+mn-cs"/>
                          <a:sym typeface="Helvetica Neue Light"/>
                        </a:rPr>
                        <a:t>Promotions de </a:t>
                      </a:r>
                      <a:r>
                        <a:rPr lang="en-US" sz="2800" b="1" i="0" u="none" strike="noStrike" cap="none" spc="0" baseline="0" dirty="0" err="1">
                          <a:solidFill>
                            <a:schemeClr val="lt1"/>
                          </a:solidFill>
                          <a:uFillTx/>
                          <a:latin typeface="+mn-lt"/>
                          <a:ea typeface="+mn-ea"/>
                          <a:cs typeface="+mn-cs"/>
                          <a:sym typeface="Helvetica Neue Light"/>
                        </a:rPr>
                        <a:t>mai</a:t>
                      </a:r>
                      <a:endParaRPr lang="en-US" sz="2800" b="1" i="0" u="none" strike="noStrike" cap="none" spc="0" baseline="0" dirty="0">
                        <a:solidFill>
                          <a:srgbClr val="01030F"/>
                        </a:solidFill>
                        <a:uFillTx/>
                        <a:latin typeface="+mn-lt"/>
                        <a:ea typeface="+mn-ea"/>
                        <a:cs typeface="Helvetica" panose="020B0604020202020204" pitchFamily="34" charset="0"/>
                        <a:sym typeface="Helvetica Neue Light"/>
                      </a:endParaRPr>
                    </a:p>
                  </a:txBody>
                  <a:tcPr marL="85130" marR="85130" marT="42565" marB="42565"/>
                </a:tc>
                <a:extLst>
                  <a:ext uri="{0D108BD9-81ED-4DB2-BD59-A6C34878D82A}">
                    <a16:rowId xmlns:a16="http://schemas.microsoft.com/office/drawing/2014/main" val="958200304"/>
                  </a:ext>
                </a:extLst>
              </a:tr>
              <a:tr h="879679">
                <a:tc>
                  <a:txBody>
                    <a:bodyPr/>
                    <a:lstStyle/>
                    <a:p>
                      <a:r>
                        <a:rPr lang="en-US" sz="2800" b="1" dirty="0">
                          <a:solidFill>
                            <a:srgbClr val="002060"/>
                          </a:solidFill>
                          <a:latin typeface="+mj-lt"/>
                        </a:rPr>
                        <a:t>Internet haute </a:t>
                      </a:r>
                      <a:r>
                        <a:rPr lang="en-US" sz="2800" b="1" dirty="0" err="1">
                          <a:solidFill>
                            <a:srgbClr val="002060"/>
                          </a:solidFill>
                          <a:latin typeface="+mj-lt"/>
                        </a:rPr>
                        <a:t>vitesse</a:t>
                      </a:r>
                      <a:r>
                        <a:rPr lang="en-US" sz="2800" b="1" dirty="0">
                          <a:solidFill>
                            <a:srgbClr val="002060"/>
                          </a:solidFill>
                          <a:latin typeface="+mj-lt"/>
                        </a:rPr>
                        <a:t> Flash</a:t>
                      </a:r>
                    </a:p>
                  </a:txBody>
                  <a:tcPr marL="85130" marR="85130" marT="42565" marB="42565"/>
                </a:tc>
                <a:tc>
                  <a:txBody>
                    <a:bodyPr/>
                    <a:lstStyle/>
                    <a:p>
                      <a:r>
                        <a:rPr lang="en-US" sz="2800" b="1" u="none" strike="noStrike" cap="none" spc="0" baseline="0" dirty="0">
                          <a:solidFill>
                            <a:srgbClr val="002060"/>
                          </a:solidFill>
                          <a:uFillTx/>
                          <a:latin typeface="+mj-lt"/>
                          <a:sym typeface="Helvetica Neue Light"/>
                        </a:rPr>
                        <a:t>2 points</a:t>
                      </a:r>
                      <a:endParaRPr lang="en-US" sz="2800" b="1" i="0" u="none" strike="noStrike" cap="none" spc="0" baseline="0" dirty="0">
                        <a:solidFill>
                          <a:srgbClr val="002060"/>
                        </a:solidFill>
                        <a:uFillTx/>
                        <a:latin typeface="+mj-lt"/>
                        <a:ea typeface="+mn-ea"/>
                        <a:cs typeface="+mn-cs"/>
                        <a:sym typeface="Helvetica Neue Light"/>
                      </a:endParaRPr>
                    </a:p>
                  </a:txBody>
                  <a:tcPr marL="85130" marR="85130" marT="42565" marB="42565"/>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3 points</a:t>
                      </a:r>
                      <a:endParaRPr lang="en-US" sz="2800" b="1" i="0" u="none" strike="noStrike" cap="none" spc="0" baseline="0" dirty="0">
                        <a:solidFill>
                          <a:srgbClr val="002060"/>
                        </a:solidFill>
                        <a:uFillTx/>
                        <a:latin typeface="+mj-lt"/>
                        <a:ea typeface="+mn-ea"/>
                        <a:cs typeface="+mn-cs"/>
                        <a:sym typeface="Helvetica Neue Light"/>
                      </a:endParaRPr>
                    </a:p>
                  </a:txBody>
                  <a:tcPr marL="85130" marR="85130" marT="42565" marB="42565"/>
                </a:tc>
                <a:extLst>
                  <a:ext uri="{0D108BD9-81ED-4DB2-BD59-A6C34878D82A}">
                    <a16:rowId xmlns:a16="http://schemas.microsoft.com/office/drawing/2014/main" val="12701142"/>
                  </a:ext>
                </a:extLst>
              </a:tr>
            </a:tbl>
          </a:graphicData>
        </a:graphic>
      </p:graphicFrame>
      <p:graphicFrame>
        <p:nvGraphicFramePr>
          <p:cNvPr id="26" name="Table 3">
            <a:extLst>
              <a:ext uri="{FF2B5EF4-FFF2-40B4-BE49-F238E27FC236}">
                <a16:creationId xmlns:a16="http://schemas.microsoft.com/office/drawing/2014/main" id="{A5265636-C613-4C71-AD52-E59B56CB6594}"/>
              </a:ext>
            </a:extLst>
          </p:cNvPr>
          <p:cNvGraphicFramePr>
            <a:graphicFrameLocks noGrp="1"/>
          </p:cNvGraphicFramePr>
          <p:nvPr>
            <p:extLst>
              <p:ext uri="{D42A27DB-BD31-4B8C-83A1-F6EECF244321}">
                <p14:modId xmlns:p14="http://schemas.microsoft.com/office/powerpoint/2010/main" val="59961118"/>
              </p:ext>
            </p:extLst>
          </p:nvPr>
        </p:nvGraphicFramePr>
        <p:xfrm>
          <a:off x="15059498" y="2903549"/>
          <a:ext cx="8694967" cy="5279896"/>
        </p:xfrm>
        <a:graphic>
          <a:graphicData uri="http://schemas.openxmlformats.org/drawingml/2006/table">
            <a:tbl>
              <a:tblPr firstRow="1" bandRow="1">
                <a:tableStyleId>{3C2FFA5D-87B4-456A-9821-1D502468CF0F}</a:tableStyleId>
              </a:tblPr>
              <a:tblGrid>
                <a:gridCol w="2571197">
                  <a:extLst>
                    <a:ext uri="{9D8B030D-6E8A-4147-A177-3AD203B41FA5}">
                      <a16:colId xmlns:a16="http://schemas.microsoft.com/office/drawing/2014/main" val="3502489412"/>
                    </a:ext>
                  </a:extLst>
                </a:gridCol>
                <a:gridCol w="1802746">
                  <a:extLst>
                    <a:ext uri="{9D8B030D-6E8A-4147-A177-3AD203B41FA5}">
                      <a16:colId xmlns:a16="http://schemas.microsoft.com/office/drawing/2014/main" val="2985837133"/>
                    </a:ext>
                  </a:extLst>
                </a:gridCol>
                <a:gridCol w="2147283">
                  <a:extLst>
                    <a:ext uri="{9D8B030D-6E8A-4147-A177-3AD203B41FA5}">
                      <a16:colId xmlns:a16="http://schemas.microsoft.com/office/drawing/2014/main" val="1010605070"/>
                    </a:ext>
                  </a:extLst>
                </a:gridCol>
                <a:gridCol w="2173741">
                  <a:extLst>
                    <a:ext uri="{9D8B030D-6E8A-4147-A177-3AD203B41FA5}">
                      <a16:colId xmlns:a16="http://schemas.microsoft.com/office/drawing/2014/main" val="4093524368"/>
                    </a:ext>
                  </a:extLst>
                </a:gridCol>
              </a:tblGrid>
              <a:tr h="846226">
                <a:tc>
                  <a:txBody>
                    <a:bodyPr/>
                    <a:lstStyle/>
                    <a:p>
                      <a:endParaRPr lang="en-US" sz="2800" b="1" dirty="0">
                        <a:solidFill>
                          <a:srgbClr val="002060"/>
                        </a:solidFill>
                        <a:latin typeface="+mj-lt"/>
                        <a:cs typeface="Helvetica" panose="020B0604020202020204" pitchFamily="34" charset="0"/>
                      </a:endParaRPr>
                    </a:p>
                  </a:txBody>
                  <a:tcPr/>
                </a:tc>
                <a:tc>
                  <a:txBody>
                    <a:bodyPr/>
                    <a:lstStyle/>
                    <a:p>
                      <a:endParaRPr lang="en-US" sz="2800" b="1" dirty="0">
                        <a:solidFill>
                          <a:srgbClr val="002060"/>
                        </a:solidFill>
                        <a:latin typeface="+mj-lt"/>
                        <a:cs typeface="Helvetica" panose="020B0604020202020204" pitchFamily="34" charset="0"/>
                      </a:endParaRPr>
                    </a:p>
                  </a:txBody>
                  <a:tcPr/>
                </a:tc>
                <a:tc>
                  <a:txBody>
                    <a:bodyPr/>
                    <a:lstStyle/>
                    <a:p>
                      <a:endParaRPr lang="en-US" sz="2800" b="1" dirty="0">
                        <a:solidFill>
                          <a:srgbClr val="002060"/>
                        </a:solidFill>
                        <a:latin typeface="+mj-lt"/>
                        <a:cs typeface="Helvetica" panose="020B0604020202020204" pitchFamily="34" charset="0"/>
                      </a:endParaRPr>
                    </a:p>
                  </a:txBody>
                  <a:tcP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i="0" u="none" strike="noStrike" cap="none" spc="0" baseline="0" dirty="0">
                          <a:solidFill>
                            <a:schemeClr val="lt1"/>
                          </a:solidFill>
                          <a:uFillTx/>
                          <a:latin typeface="+mn-lt"/>
                          <a:ea typeface="+mn-ea"/>
                          <a:cs typeface="+mn-cs"/>
                          <a:sym typeface="Helvetica Neue Light"/>
                        </a:rPr>
                        <a:t>Promotions de </a:t>
                      </a:r>
                      <a:r>
                        <a:rPr lang="en-US" sz="2800" b="1" i="0" u="none" strike="noStrike" cap="none" spc="0" baseline="0" dirty="0" err="1">
                          <a:solidFill>
                            <a:schemeClr val="lt1"/>
                          </a:solidFill>
                          <a:uFillTx/>
                          <a:latin typeface="+mn-lt"/>
                          <a:ea typeface="+mn-ea"/>
                          <a:cs typeface="+mn-cs"/>
                          <a:sym typeface="Helvetica Neue Light"/>
                        </a:rPr>
                        <a:t>mai</a:t>
                      </a:r>
                      <a:endParaRPr lang="en-US" sz="2800" b="1" i="0" u="none" strike="noStrike" cap="none" spc="0" baseline="0" dirty="0">
                        <a:solidFill>
                          <a:srgbClr val="01030F"/>
                        </a:solidFill>
                        <a:uFillTx/>
                        <a:latin typeface="+mn-lt"/>
                        <a:ea typeface="+mn-ea"/>
                        <a:cs typeface="Helvetica" panose="020B0604020202020204" pitchFamily="34" charset="0"/>
                        <a:sym typeface="Helvetica Neue Light"/>
                      </a:endParaRPr>
                    </a:p>
                  </a:txBody>
                  <a:tcPr/>
                </a:tc>
                <a:extLst>
                  <a:ext uri="{0D108BD9-81ED-4DB2-BD59-A6C34878D82A}">
                    <a16:rowId xmlns:a16="http://schemas.microsoft.com/office/drawing/2014/main" val="958200304"/>
                  </a:ext>
                </a:extLst>
              </a:tr>
              <a:tr h="622664">
                <a:tc rowSpan="6">
                  <a:txBody>
                    <a:bodyPr/>
                    <a:lstStyle/>
                    <a:p>
                      <a:r>
                        <a:rPr lang="en-US" sz="2800" b="1" u="sng" dirty="0" err="1">
                          <a:solidFill>
                            <a:srgbClr val="002060"/>
                          </a:solidFill>
                          <a:latin typeface="+mj-lt"/>
                        </a:rPr>
                        <a:t>Forfaits</a:t>
                      </a:r>
                      <a:r>
                        <a:rPr lang="en-US" sz="2800" b="1" u="sng" dirty="0">
                          <a:solidFill>
                            <a:srgbClr val="002060"/>
                          </a:solidFill>
                          <a:latin typeface="+mj-lt"/>
                        </a:rPr>
                        <a:t> GIG</a:t>
                      </a:r>
                    </a:p>
                    <a:p>
                      <a:r>
                        <a:rPr lang="en-US" sz="2800" b="1" dirty="0">
                          <a:solidFill>
                            <a:srgbClr val="002060"/>
                          </a:solidFill>
                          <a:latin typeface="+mj-lt"/>
                        </a:rPr>
                        <a:t>4 Go et 10 Go</a:t>
                      </a:r>
                    </a:p>
                  </a:txBody>
                  <a:tcPr anchor="ctr"/>
                </a:tc>
                <a:tc>
                  <a:txBody>
                    <a:bodyPr/>
                    <a:lstStyle/>
                    <a:p>
                      <a:r>
                        <a:rPr lang="en-US" sz="2800" b="1" dirty="0">
                          <a:solidFill>
                            <a:srgbClr val="002060"/>
                          </a:solidFill>
                          <a:latin typeface="+mj-lt"/>
                        </a:rPr>
                        <a:t>1 </a:t>
                      </a:r>
                      <a:r>
                        <a:rPr lang="en-US" sz="2800" b="1" dirty="0" err="1">
                          <a:solidFill>
                            <a:srgbClr val="002060"/>
                          </a:solidFill>
                          <a:latin typeface="+mj-lt"/>
                        </a:rPr>
                        <a:t>ligne</a:t>
                      </a:r>
                      <a:endParaRPr lang="en-US" sz="2800" b="1" dirty="0">
                        <a:solidFill>
                          <a:srgbClr val="002060"/>
                        </a:solidFill>
                        <a:latin typeface="+mj-lt"/>
                      </a:endParaRPr>
                    </a:p>
                  </a:txBody>
                  <a:tcPr anchor="ctr"/>
                </a:tc>
                <a:tc>
                  <a:txBody>
                    <a:bodyPr/>
                    <a:lstStyle/>
                    <a:p>
                      <a:r>
                        <a:rPr lang="en-US" sz="2800" b="1" u="none" strike="noStrike" cap="none" spc="0" baseline="0" dirty="0">
                          <a:solidFill>
                            <a:srgbClr val="002060"/>
                          </a:solidFill>
                          <a:uFillTx/>
                          <a:latin typeface="+mj-lt"/>
                          <a:sym typeface="Helvetica Neue Light"/>
                        </a:rPr>
                        <a:t>2 points</a:t>
                      </a:r>
                      <a:endParaRPr lang="en-US" sz="2800" b="1" i="0" u="none" strike="noStrike" cap="none" spc="0" baseline="0" dirty="0">
                        <a:solidFill>
                          <a:srgbClr val="002060"/>
                        </a:solidFill>
                        <a:uFillTx/>
                        <a:latin typeface="+mj-lt"/>
                        <a:ea typeface="+mn-ea"/>
                        <a:cs typeface="+mn-cs"/>
                        <a:sym typeface="Helvetica Neue Light"/>
                      </a:endParaRPr>
                    </a:p>
                  </a:txBody>
                  <a:tcPr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4 points</a:t>
                      </a:r>
                      <a:endParaRPr lang="en-US" sz="2800" b="1" i="0" u="none" strike="noStrike" cap="none" spc="0" baseline="0" dirty="0">
                        <a:solidFill>
                          <a:srgbClr val="002060"/>
                        </a:solidFill>
                        <a:uFillTx/>
                        <a:latin typeface="+mj-lt"/>
                        <a:ea typeface="+mn-ea"/>
                        <a:cs typeface="+mn-cs"/>
                        <a:sym typeface="Helvetica Neue Light"/>
                      </a:endParaRPr>
                    </a:p>
                  </a:txBody>
                  <a:tcPr anchor="ctr"/>
                </a:tc>
                <a:extLst>
                  <a:ext uri="{0D108BD9-81ED-4DB2-BD59-A6C34878D82A}">
                    <a16:rowId xmlns:a16="http://schemas.microsoft.com/office/drawing/2014/main" val="12701142"/>
                  </a:ext>
                </a:extLst>
              </a:tr>
              <a:tr h="68873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2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3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6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542342032"/>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3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4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7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0886283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4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5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8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335127041"/>
                  </a:ext>
                </a:extLst>
              </a:tr>
              <a:tr h="797774">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5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6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9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60024546"/>
                  </a:ext>
                </a:extLst>
              </a:tr>
              <a:tr h="741947">
                <a:tc vMerge="1">
                  <a:txBody>
                    <a:bodyPr/>
                    <a:lstStyle/>
                    <a:p>
                      <a:pPr marL="0" marR="0" indent="0" algn="ctr" defTabSz="821531" latinLnBrk="0">
                        <a:lnSpc>
                          <a:spcPct val="100000"/>
                        </a:lnSpc>
                        <a:spcBef>
                          <a:spcPts val="0"/>
                        </a:spcBef>
                        <a:spcAft>
                          <a:spcPts val="0"/>
                        </a:spcAft>
                        <a:buClrTx/>
                        <a:buSzTx/>
                        <a:buFontTx/>
                        <a:buNone/>
                        <a:tabLst/>
                      </a:pPr>
                      <a:endParaRPr lang="en-US" sz="2800" b="0" i="0" u="none" strike="noStrike" cap="none" spc="0" baseline="0" dirty="0">
                        <a:solidFill>
                          <a:srgbClr val="01030F"/>
                        </a:solidFill>
                        <a:uFillTx/>
                        <a:latin typeface="+mn-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6 </a:t>
                      </a:r>
                      <a:r>
                        <a:rPr lang="en-US" sz="2800" b="1" u="none" strike="noStrike" cap="none" spc="0" baseline="0" dirty="0" err="1">
                          <a:solidFill>
                            <a:srgbClr val="002060"/>
                          </a:solidFill>
                          <a:uFillTx/>
                          <a:latin typeface="+mj-lt"/>
                          <a:sym typeface="Helvetica Neue Light"/>
                        </a:rPr>
                        <a:t>lignes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7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10 points</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nchor="ctr"/>
                </a:tc>
                <a:extLst>
                  <a:ext uri="{0D108BD9-81ED-4DB2-BD59-A6C34878D82A}">
                    <a16:rowId xmlns:a16="http://schemas.microsoft.com/office/drawing/2014/main" val="2972377000"/>
                  </a:ext>
                </a:extLst>
              </a:tr>
            </a:tbl>
          </a:graphicData>
        </a:graphic>
      </p:graphicFrame>
      <p:graphicFrame>
        <p:nvGraphicFramePr>
          <p:cNvPr id="27" name="Table 3">
            <a:extLst>
              <a:ext uri="{FF2B5EF4-FFF2-40B4-BE49-F238E27FC236}">
                <a16:creationId xmlns:a16="http://schemas.microsoft.com/office/drawing/2014/main" id="{B4B86783-3146-4F3B-93EE-80BA2A17F92F}"/>
              </a:ext>
            </a:extLst>
          </p:cNvPr>
          <p:cNvGraphicFramePr>
            <a:graphicFrameLocks noGrp="1"/>
          </p:cNvGraphicFramePr>
          <p:nvPr>
            <p:extLst>
              <p:ext uri="{D42A27DB-BD31-4B8C-83A1-F6EECF244321}">
                <p14:modId xmlns:p14="http://schemas.microsoft.com/office/powerpoint/2010/main" val="3832570445"/>
              </p:ext>
            </p:extLst>
          </p:nvPr>
        </p:nvGraphicFramePr>
        <p:xfrm>
          <a:off x="5295521" y="2674293"/>
          <a:ext cx="6666060" cy="1788790"/>
        </p:xfrm>
        <a:graphic>
          <a:graphicData uri="http://schemas.openxmlformats.org/drawingml/2006/table">
            <a:tbl>
              <a:tblPr firstRow="1" bandRow="1">
                <a:tableStyleId>{3C2FFA5D-87B4-456A-9821-1D502468CF0F}</a:tableStyleId>
              </a:tblPr>
              <a:tblGrid>
                <a:gridCol w="2222020">
                  <a:extLst>
                    <a:ext uri="{9D8B030D-6E8A-4147-A177-3AD203B41FA5}">
                      <a16:colId xmlns:a16="http://schemas.microsoft.com/office/drawing/2014/main" val="2985837133"/>
                    </a:ext>
                  </a:extLst>
                </a:gridCol>
                <a:gridCol w="2222020">
                  <a:extLst>
                    <a:ext uri="{9D8B030D-6E8A-4147-A177-3AD203B41FA5}">
                      <a16:colId xmlns:a16="http://schemas.microsoft.com/office/drawing/2014/main" val="1010605070"/>
                    </a:ext>
                  </a:extLst>
                </a:gridCol>
                <a:gridCol w="2222020">
                  <a:extLst>
                    <a:ext uri="{9D8B030D-6E8A-4147-A177-3AD203B41FA5}">
                      <a16:colId xmlns:a16="http://schemas.microsoft.com/office/drawing/2014/main" val="4093524368"/>
                    </a:ext>
                  </a:extLst>
                </a:gridCol>
              </a:tblGrid>
              <a:tr h="930224">
                <a:tc>
                  <a:txBody>
                    <a:bodyPr/>
                    <a:lstStyle/>
                    <a:p>
                      <a:endParaRPr lang="en-US" sz="2800" b="1" dirty="0">
                        <a:solidFill>
                          <a:srgbClr val="01030F"/>
                        </a:solidFill>
                        <a:latin typeface="+mj-lt"/>
                        <a:cs typeface="Helvetica" panose="020B0604020202020204" pitchFamily="34" charset="0"/>
                      </a:endParaRPr>
                    </a:p>
                  </a:txBody>
                  <a:tcPr marL="81910" marR="81910" marT="40955" marB="40955"/>
                </a:tc>
                <a:tc>
                  <a:txBody>
                    <a:bodyPr/>
                    <a:lstStyle/>
                    <a:p>
                      <a:endParaRPr lang="en-US" sz="2800" b="1" dirty="0">
                        <a:solidFill>
                          <a:srgbClr val="01030F"/>
                        </a:solidFill>
                        <a:latin typeface="+mj-lt"/>
                        <a:cs typeface="Helvetica" panose="020B0604020202020204" pitchFamily="34" charset="0"/>
                      </a:endParaRPr>
                    </a:p>
                  </a:txBody>
                  <a:tcPr marL="81910" marR="81910" marT="40955" marB="40955"/>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dirty="0">
                          <a:latin typeface="+mj-lt"/>
                        </a:rPr>
                        <a:t>Promotions de </a:t>
                      </a:r>
                      <a:r>
                        <a:rPr lang="en-US" sz="2800" b="1" dirty="0" err="1">
                          <a:latin typeface="+mj-lt"/>
                        </a:rPr>
                        <a:t>mai</a:t>
                      </a:r>
                      <a:endParaRPr lang="en-US" sz="2800" b="1" dirty="0">
                        <a:solidFill>
                          <a:srgbClr val="01030F"/>
                        </a:solidFill>
                        <a:latin typeface="+mj-lt"/>
                        <a:cs typeface="Helvetica" panose="020B0604020202020204" pitchFamily="34" charset="0"/>
                      </a:endParaRPr>
                    </a:p>
                  </a:txBody>
                  <a:tcPr marL="81910" marR="81910" marT="40955" marB="40955"/>
                </a:tc>
                <a:extLst>
                  <a:ext uri="{0D108BD9-81ED-4DB2-BD59-A6C34878D82A}">
                    <a16:rowId xmlns:a16="http://schemas.microsoft.com/office/drawing/2014/main" val="958200304"/>
                  </a:ext>
                </a:extLst>
              </a:tr>
              <a:tr h="764498">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err="1">
                          <a:solidFill>
                            <a:srgbClr val="002060"/>
                          </a:solidFill>
                          <a:uFillTx/>
                          <a:latin typeface="+mj-lt"/>
                          <a:sym typeface="Helvetica Neue Light"/>
                        </a:rPr>
                        <a:t>Forfait</a:t>
                      </a:r>
                      <a:r>
                        <a:rPr lang="en-US" sz="2800" b="1" u="none" strike="noStrike" cap="none" spc="0" baseline="0" dirty="0">
                          <a:solidFill>
                            <a:srgbClr val="002060"/>
                          </a:solidFill>
                          <a:uFillTx/>
                          <a:latin typeface="+mj-lt"/>
                          <a:sym typeface="Helvetica Neue Light"/>
                        </a:rPr>
                        <a:t> </a:t>
                      </a:r>
                    </a:p>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err="1">
                          <a:solidFill>
                            <a:srgbClr val="002060"/>
                          </a:solidFill>
                          <a:uFillTx/>
                          <a:latin typeface="+mj-lt"/>
                          <a:sym typeface="Helvetica Neue Light"/>
                        </a:rPr>
                        <a:t>annuel</a:t>
                      </a:r>
                      <a:endParaRPr lang="en-US" sz="2800" b="1" i="0" u="none" strike="noStrike" cap="none" spc="0" baseline="0" dirty="0">
                        <a:solidFill>
                          <a:srgbClr val="002060"/>
                        </a:solidFill>
                        <a:uFillTx/>
                        <a:latin typeface="+mj-lt"/>
                        <a:ea typeface="+mn-ea"/>
                        <a:cs typeface="+mn-cs"/>
                        <a:sym typeface="Helvetica Neue Light"/>
                      </a:endParaRPr>
                    </a:p>
                  </a:txBody>
                  <a:tcPr marL="0" marR="0" marT="0" marB="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4 points</a:t>
                      </a:r>
                    </a:p>
                  </a:txBody>
                  <a:tcPr marL="0" marR="0" marT="0" marB="0" anchor="ctr"/>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u="none" strike="noStrike" cap="none" spc="0" baseline="0" dirty="0">
                          <a:solidFill>
                            <a:srgbClr val="002060"/>
                          </a:solidFill>
                          <a:uFillTx/>
                          <a:latin typeface="+mj-lt"/>
                          <a:sym typeface="Helvetica Neue Light"/>
                        </a:rPr>
                        <a:t>8 points</a:t>
                      </a:r>
                    </a:p>
                  </a:txBody>
                  <a:tcPr marL="0" marR="0" marT="0" marB="0" anchor="ctr"/>
                </a:tc>
                <a:extLst>
                  <a:ext uri="{0D108BD9-81ED-4DB2-BD59-A6C34878D82A}">
                    <a16:rowId xmlns:a16="http://schemas.microsoft.com/office/drawing/2014/main" val="2542342032"/>
                  </a:ext>
                </a:extLst>
              </a:tr>
            </a:tbl>
          </a:graphicData>
        </a:graphic>
      </p:graphicFrame>
      <p:sp>
        <p:nvSpPr>
          <p:cNvPr id="28" name="The purpose of launching a new IBO is to move people into ACTION -">
            <a:extLst>
              <a:ext uri="{FF2B5EF4-FFF2-40B4-BE49-F238E27FC236}">
                <a16:creationId xmlns:a16="http://schemas.microsoft.com/office/drawing/2014/main" id="{25282329-9E66-4449-9E7D-77062AE51AFC}"/>
              </a:ext>
            </a:extLst>
          </p:cNvPr>
          <p:cNvSpPr txBox="1"/>
          <p:nvPr/>
        </p:nvSpPr>
        <p:spPr>
          <a:xfrm>
            <a:off x="1069178" y="700243"/>
            <a:ext cx="20374878" cy="936154"/>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fr-CA" sz="6000" dirty="0">
                <a:solidFill>
                  <a:schemeClr val="bg1"/>
                </a:solidFill>
                <a:latin typeface="+mj-lt"/>
                <a:cs typeface="Helvetica" panose="020B0604020202020204" pitchFamily="34" charset="0"/>
              </a:rPr>
              <a:t>PROMOTION DE POINTS CLIENT POUR MAI 2022</a:t>
            </a:r>
            <a:r>
              <a:rPr lang="fr-CA" sz="6000" dirty="0">
                <a:solidFill>
                  <a:srgbClr val="407EC9"/>
                </a:solidFill>
                <a:latin typeface="+mj-lt"/>
                <a:cs typeface="Helvetica" panose="020B0604020202020204" pitchFamily="34" charset="0"/>
              </a:rPr>
              <a:t>*</a:t>
            </a:r>
          </a:p>
        </p:txBody>
      </p:sp>
      <p:sp>
        <p:nvSpPr>
          <p:cNvPr id="29" name="The purpose of launching a new IBO is to move people into ACTION -">
            <a:extLst>
              <a:ext uri="{FF2B5EF4-FFF2-40B4-BE49-F238E27FC236}">
                <a16:creationId xmlns:a16="http://schemas.microsoft.com/office/drawing/2014/main" id="{5DECBE4F-9B45-462F-8487-5A4EBAE4532A}"/>
              </a:ext>
            </a:extLst>
          </p:cNvPr>
          <p:cNvSpPr txBox="1"/>
          <p:nvPr/>
        </p:nvSpPr>
        <p:spPr>
          <a:xfrm>
            <a:off x="1069178" y="1185691"/>
            <a:ext cx="19351733" cy="83612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fr-CA" sz="3200" b="0" cap="none" dirty="0">
                <a:solidFill>
                  <a:schemeClr val="bg1"/>
                </a:solidFill>
                <a:latin typeface="+mj-lt"/>
                <a:cs typeface="Helvetica" panose="020B0604020202020204" pitchFamily="34" charset="0"/>
              </a:rPr>
              <a:t>Nous avons augmenté les points clients pour le mois de mai pour l'abonnement à certains services.</a:t>
            </a:r>
          </a:p>
        </p:txBody>
      </p:sp>
      <p:graphicFrame>
        <p:nvGraphicFramePr>
          <p:cNvPr id="30" name="Table 3">
            <a:extLst>
              <a:ext uri="{FF2B5EF4-FFF2-40B4-BE49-F238E27FC236}">
                <a16:creationId xmlns:a16="http://schemas.microsoft.com/office/drawing/2014/main" id="{531BA0F2-DE5C-4A11-9F43-3E7788C06EE8}"/>
              </a:ext>
            </a:extLst>
          </p:cNvPr>
          <p:cNvGraphicFramePr>
            <a:graphicFrameLocks noGrp="1"/>
          </p:cNvGraphicFramePr>
          <p:nvPr>
            <p:extLst>
              <p:ext uri="{D42A27DB-BD31-4B8C-83A1-F6EECF244321}">
                <p14:modId xmlns:p14="http://schemas.microsoft.com/office/powerpoint/2010/main" val="938949715"/>
              </p:ext>
            </p:extLst>
          </p:nvPr>
        </p:nvGraphicFramePr>
        <p:xfrm>
          <a:off x="5051961" y="5124434"/>
          <a:ext cx="6928091" cy="1877140"/>
        </p:xfrm>
        <a:graphic>
          <a:graphicData uri="http://schemas.openxmlformats.org/drawingml/2006/table">
            <a:tbl>
              <a:tblPr firstRow="1" bandRow="1">
                <a:tableStyleId>{3C2FFA5D-87B4-456A-9821-1D502468CF0F}</a:tableStyleId>
              </a:tblPr>
              <a:tblGrid>
                <a:gridCol w="2898805">
                  <a:extLst>
                    <a:ext uri="{9D8B030D-6E8A-4147-A177-3AD203B41FA5}">
                      <a16:colId xmlns:a16="http://schemas.microsoft.com/office/drawing/2014/main" val="2985837133"/>
                    </a:ext>
                  </a:extLst>
                </a:gridCol>
                <a:gridCol w="1832151">
                  <a:extLst>
                    <a:ext uri="{9D8B030D-6E8A-4147-A177-3AD203B41FA5}">
                      <a16:colId xmlns:a16="http://schemas.microsoft.com/office/drawing/2014/main" val="1010605070"/>
                    </a:ext>
                  </a:extLst>
                </a:gridCol>
                <a:gridCol w="2197135">
                  <a:extLst>
                    <a:ext uri="{9D8B030D-6E8A-4147-A177-3AD203B41FA5}">
                      <a16:colId xmlns:a16="http://schemas.microsoft.com/office/drawing/2014/main" val="4093524368"/>
                    </a:ext>
                  </a:extLst>
                </a:gridCol>
              </a:tblGrid>
              <a:tr h="879679">
                <a:tc>
                  <a:txBody>
                    <a:bodyPr/>
                    <a:lstStyle/>
                    <a:p>
                      <a:endParaRPr lang="en-US" sz="2800" b="1" dirty="0">
                        <a:solidFill>
                          <a:srgbClr val="01030F"/>
                        </a:solidFill>
                        <a:latin typeface="+mj-lt"/>
                        <a:cs typeface="Helvetica" panose="020B0604020202020204" pitchFamily="34" charset="0"/>
                      </a:endParaRPr>
                    </a:p>
                  </a:txBody>
                  <a:tcPr marL="85130" marR="85130" marT="42565" marB="42565"/>
                </a:tc>
                <a:tc>
                  <a:txBody>
                    <a:bodyPr/>
                    <a:lstStyle/>
                    <a:p>
                      <a:endParaRPr lang="en-US" sz="2800" b="1" dirty="0">
                        <a:solidFill>
                          <a:srgbClr val="01030F"/>
                        </a:solidFill>
                        <a:latin typeface="+mj-lt"/>
                        <a:cs typeface="Helvetica" panose="020B0604020202020204" pitchFamily="34" charset="0"/>
                      </a:endParaRPr>
                    </a:p>
                  </a:txBody>
                  <a:tcPr marL="85130" marR="85130" marT="42565" marB="42565"/>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i="0" u="none" strike="noStrike" cap="none" spc="0" baseline="0" dirty="0">
                          <a:solidFill>
                            <a:schemeClr val="lt1"/>
                          </a:solidFill>
                          <a:uFillTx/>
                          <a:latin typeface="+mn-lt"/>
                          <a:ea typeface="+mn-ea"/>
                          <a:cs typeface="+mn-cs"/>
                          <a:sym typeface="Helvetica Neue Light"/>
                        </a:rPr>
                        <a:t>Promotions de </a:t>
                      </a:r>
                      <a:r>
                        <a:rPr lang="en-US" sz="2800" b="1" i="0" u="none" strike="noStrike" cap="none" spc="0" baseline="0" dirty="0" err="1">
                          <a:solidFill>
                            <a:schemeClr val="lt1"/>
                          </a:solidFill>
                          <a:uFillTx/>
                          <a:latin typeface="+mn-lt"/>
                          <a:ea typeface="+mn-ea"/>
                          <a:cs typeface="+mn-cs"/>
                          <a:sym typeface="Helvetica Neue Light"/>
                        </a:rPr>
                        <a:t>mai</a:t>
                      </a:r>
                      <a:endParaRPr lang="en-US" sz="2800" b="1" i="0" u="none" strike="noStrike" cap="none" spc="0" baseline="0" dirty="0">
                        <a:solidFill>
                          <a:srgbClr val="01030F"/>
                        </a:solidFill>
                        <a:uFillTx/>
                        <a:latin typeface="+mn-lt"/>
                        <a:ea typeface="+mn-ea"/>
                        <a:cs typeface="Helvetica" panose="020B0604020202020204" pitchFamily="34" charset="0"/>
                        <a:sym typeface="Helvetica Neue Light"/>
                      </a:endParaRPr>
                    </a:p>
                  </a:txBody>
                  <a:tcPr marL="85130" marR="85130" marT="42565" marB="42565"/>
                </a:tc>
                <a:extLst>
                  <a:ext uri="{0D108BD9-81ED-4DB2-BD59-A6C34878D82A}">
                    <a16:rowId xmlns:a16="http://schemas.microsoft.com/office/drawing/2014/main" val="958200304"/>
                  </a:ext>
                </a:extLst>
              </a:tr>
              <a:tr h="879679">
                <a:tc>
                  <a:txBody>
                    <a:bodyPr/>
                    <a:lstStyle/>
                    <a:p>
                      <a:r>
                        <a:rPr lang="en-US" sz="2800" b="1" dirty="0" err="1">
                          <a:solidFill>
                            <a:srgbClr val="002060"/>
                          </a:solidFill>
                          <a:latin typeface="+mj-lt"/>
                        </a:rPr>
                        <a:t>Électricité</a:t>
                      </a:r>
                      <a:r>
                        <a:rPr lang="en-US" sz="2800" b="1" dirty="0">
                          <a:solidFill>
                            <a:srgbClr val="002060"/>
                          </a:solidFill>
                          <a:latin typeface="+mj-lt"/>
                        </a:rPr>
                        <a:t> </a:t>
                      </a:r>
                      <a:r>
                        <a:rPr lang="en-US" sz="2800" b="1" dirty="0" err="1">
                          <a:solidFill>
                            <a:srgbClr val="002060"/>
                          </a:solidFill>
                          <a:latin typeface="+mj-lt"/>
                        </a:rPr>
                        <a:t>résidentielle</a:t>
                      </a:r>
                      <a:endParaRPr lang="en-US" sz="2800" b="1" dirty="0">
                        <a:solidFill>
                          <a:srgbClr val="002060"/>
                        </a:solidFill>
                        <a:latin typeface="+mj-lt"/>
                      </a:endParaRPr>
                    </a:p>
                  </a:txBody>
                  <a:tcPr marL="85130" marR="85130" marT="42565" marB="42565" anchor="ctr"/>
                </a:tc>
                <a:tc>
                  <a:txBody>
                    <a:bodyPr/>
                    <a:lstStyle/>
                    <a:p>
                      <a:r>
                        <a:rPr lang="en-US" sz="2800" b="1" u="none" strike="noStrike" cap="none" spc="0" baseline="0" dirty="0">
                          <a:solidFill>
                            <a:srgbClr val="002060"/>
                          </a:solidFill>
                          <a:uFillTx/>
                          <a:latin typeface="+mj-lt"/>
                          <a:sym typeface="Helvetica Neue Light"/>
                        </a:rPr>
                        <a:t>1 point</a:t>
                      </a:r>
                      <a:endParaRPr lang="en-US" sz="2800" b="1" i="0" u="none" strike="noStrike" cap="none" spc="0" baseline="0" dirty="0">
                        <a:solidFill>
                          <a:srgbClr val="002060"/>
                        </a:solidFill>
                        <a:uFillTx/>
                        <a:latin typeface="+mj-lt"/>
                        <a:ea typeface="+mn-ea"/>
                        <a:cs typeface="+mn-cs"/>
                        <a:sym typeface="Helvetica Neue Light"/>
                      </a:endParaRPr>
                    </a:p>
                  </a:txBody>
                  <a:tcPr marL="85130" marR="85130" marT="42565" marB="42565" anchor="ctr"/>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02060"/>
                          </a:solidFill>
                          <a:uFillTx/>
                          <a:latin typeface="+mj-lt"/>
                          <a:sym typeface="Helvetica Neue Light"/>
                        </a:rPr>
                        <a:t>2 points</a:t>
                      </a:r>
                      <a:endParaRPr lang="en-US" sz="2800" b="1" i="0" u="none" strike="noStrike" cap="none" spc="0" baseline="0" dirty="0">
                        <a:solidFill>
                          <a:srgbClr val="002060"/>
                        </a:solidFill>
                        <a:uFillTx/>
                        <a:latin typeface="+mj-lt"/>
                        <a:ea typeface="+mn-ea"/>
                        <a:cs typeface="+mn-cs"/>
                        <a:sym typeface="Helvetica Neue Light"/>
                      </a:endParaRPr>
                    </a:p>
                  </a:txBody>
                  <a:tcPr marL="85130" marR="85130" marT="42565" marB="42565" anchor="ctr"/>
                </a:tc>
                <a:extLst>
                  <a:ext uri="{0D108BD9-81ED-4DB2-BD59-A6C34878D82A}">
                    <a16:rowId xmlns:a16="http://schemas.microsoft.com/office/drawing/2014/main" val="12701142"/>
                  </a:ext>
                </a:extLst>
              </a:tr>
            </a:tbl>
          </a:graphicData>
        </a:graphic>
      </p:graphicFrame>
      <p:pic>
        <p:nvPicPr>
          <p:cNvPr id="40" name="Picture 39" descr="Icon&#10;&#10;Description automatically generated">
            <a:extLst>
              <a:ext uri="{FF2B5EF4-FFF2-40B4-BE49-F238E27FC236}">
                <a16:creationId xmlns:a16="http://schemas.microsoft.com/office/drawing/2014/main" id="{804554AB-A84D-4D23-8DCB-397BB17A9D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
        <p:nvSpPr>
          <p:cNvPr id="33" name="Rectangle 32">
            <a:extLst>
              <a:ext uri="{FF2B5EF4-FFF2-40B4-BE49-F238E27FC236}">
                <a16:creationId xmlns:a16="http://schemas.microsoft.com/office/drawing/2014/main" id="{2F1EAD54-4B2E-4DB5-90A7-16B7CC1D06FD}"/>
              </a:ext>
            </a:extLst>
          </p:cNvPr>
          <p:cNvSpPr/>
          <p:nvPr/>
        </p:nvSpPr>
        <p:spPr>
          <a:xfrm>
            <a:off x="816171" y="9999143"/>
            <a:ext cx="11251202" cy="2377440"/>
          </a:xfrm>
          <a:prstGeom prst="rect">
            <a:avLst/>
          </a:prstGeom>
          <a:solidFill>
            <a:schemeClr val="tx2">
              <a:alpha val="0"/>
            </a:schemeClr>
          </a:solidFill>
          <a:ln w="254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nvGrpSpPr>
          <p:cNvPr id="34" name="Group 33">
            <a:extLst>
              <a:ext uri="{FF2B5EF4-FFF2-40B4-BE49-F238E27FC236}">
                <a16:creationId xmlns:a16="http://schemas.microsoft.com/office/drawing/2014/main" id="{5C7DD045-8E2E-4009-9130-F2FC9BA876FD}"/>
              </a:ext>
            </a:extLst>
          </p:cNvPr>
          <p:cNvGrpSpPr/>
          <p:nvPr/>
        </p:nvGrpSpPr>
        <p:grpSpPr>
          <a:xfrm>
            <a:off x="1356104" y="11540750"/>
            <a:ext cx="2047344" cy="570331"/>
            <a:chOff x="1152314" y="10623646"/>
            <a:chExt cx="2611475" cy="713148"/>
          </a:xfrm>
        </p:grpSpPr>
        <p:sp>
          <p:nvSpPr>
            <p:cNvPr id="35" name="TextBox 34">
              <a:extLst>
                <a:ext uri="{FF2B5EF4-FFF2-40B4-BE49-F238E27FC236}">
                  <a16:creationId xmlns:a16="http://schemas.microsoft.com/office/drawing/2014/main" id="{992AA721-2417-4ED0-9699-BBA927AA97F2}"/>
                </a:ext>
              </a:extLst>
            </p:cNvPr>
            <p:cNvSpPr txBox="1"/>
            <p:nvPr/>
          </p:nvSpPr>
          <p:spPr>
            <a:xfrm>
              <a:off x="1152314" y="10623646"/>
              <a:ext cx="1717138" cy="535146"/>
            </a:xfrm>
            <a:prstGeom prst="rect">
              <a:avLst/>
            </a:prstGeom>
            <a:noFill/>
          </p:spPr>
          <p:txBody>
            <a:bodyPr wrap="square" rtlCol="0">
              <a:spAutoFit/>
            </a:bodyPr>
            <a:lstStyle/>
            <a:p>
              <a:pPr algn="l"/>
              <a:r>
                <a:rPr lang="en-US" sz="2400" dirty="0">
                  <a:solidFill>
                    <a:schemeClr val="bg1"/>
                  </a:solidFill>
                  <a:latin typeface="Helvetica" pitchFamily="2" charset="0"/>
                </a:rPr>
                <a:t>Canada</a:t>
              </a:r>
            </a:p>
          </p:txBody>
        </p:sp>
        <p:pic>
          <p:nvPicPr>
            <p:cNvPr id="36" name="Graphic 35">
              <a:extLst>
                <a:ext uri="{FF2B5EF4-FFF2-40B4-BE49-F238E27FC236}">
                  <a16:creationId xmlns:a16="http://schemas.microsoft.com/office/drawing/2014/main" id="{3EFA4BE4-0B22-4E9C-A19B-409BC0E21C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30653" y="10795933"/>
              <a:ext cx="933136" cy="540861"/>
            </a:xfrm>
            <a:prstGeom prst="rect">
              <a:avLst/>
            </a:prstGeom>
          </p:spPr>
        </p:pic>
      </p:grpSp>
      <p:graphicFrame>
        <p:nvGraphicFramePr>
          <p:cNvPr id="37" name="Table 3">
            <a:extLst>
              <a:ext uri="{FF2B5EF4-FFF2-40B4-BE49-F238E27FC236}">
                <a16:creationId xmlns:a16="http://schemas.microsoft.com/office/drawing/2014/main" id="{0CF0F53D-19BD-4535-8B0A-1AF6F4A64711}"/>
              </a:ext>
            </a:extLst>
          </p:cNvPr>
          <p:cNvGraphicFramePr>
            <a:graphicFrameLocks noGrp="1"/>
          </p:cNvGraphicFramePr>
          <p:nvPr>
            <p:extLst>
              <p:ext uri="{D42A27DB-BD31-4B8C-83A1-F6EECF244321}">
                <p14:modId xmlns:p14="http://schemas.microsoft.com/office/powerpoint/2010/main" val="345122896"/>
              </p:ext>
            </p:extLst>
          </p:nvPr>
        </p:nvGraphicFramePr>
        <p:xfrm>
          <a:off x="4794478" y="10277763"/>
          <a:ext cx="7091605" cy="1881160"/>
        </p:xfrm>
        <a:graphic>
          <a:graphicData uri="http://schemas.openxmlformats.org/drawingml/2006/table">
            <a:tbl>
              <a:tblPr firstRow="1" bandRow="1">
                <a:tableStyleId>{3C2FFA5D-87B4-456A-9821-1D502468CF0F}</a:tableStyleId>
              </a:tblPr>
              <a:tblGrid>
                <a:gridCol w="2967221">
                  <a:extLst>
                    <a:ext uri="{9D8B030D-6E8A-4147-A177-3AD203B41FA5}">
                      <a16:colId xmlns:a16="http://schemas.microsoft.com/office/drawing/2014/main" val="2985837133"/>
                    </a:ext>
                  </a:extLst>
                </a:gridCol>
                <a:gridCol w="1875393">
                  <a:extLst>
                    <a:ext uri="{9D8B030D-6E8A-4147-A177-3AD203B41FA5}">
                      <a16:colId xmlns:a16="http://schemas.microsoft.com/office/drawing/2014/main" val="1010605070"/>
                    </a:ext>
                  </a:extLst>
                </a:gridCol>
                <a:gridCol w="2248991">
                  <a:extLst>
                    <a:ext uri="{9D8B030D-6E8A-4147-A177-3AD203B41FA5}">
                      <a16:colId xmlns:a16="http://schemas.microsoft.com/office/drawing/2014/main" val="4093524368"/>
                    </a:ext>
                  </a:extLst>
                </a:gridCol>
              </a:tblGrid>
              <a:tr h="900441">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endParaRPr lang="en-US" sz="3400" dirty="0">
                        <a:solidFill>
                          <a:schemeClr val="bg1"/>
                        </a:solidFill>
                        <a:latin typeface="Helvetica" panose="020B0604020202020204" pitchFamily="34" charset="0"/>
                        <a:cs typeface="Helvetica" panose="020B0604020202020204" pitchFamily="34" charset="0"/>
                      </a:endParaRPr>
                    </a:p>
                  </a:txBody>
                  <a:tcPr marL="87139" marR="87139" marT="43570" marB="43570"/>
                </a:tc>
                <a:tc>
                  <a:txBody>
                    <a:bodyPr/>
                    <a:lstStyle/>
                    <a:p>
                      <a:pPr marL="0" marR="0" lvl="0" indent="0" algn="ctr" defTabSz="821531" eaLnBrk="1" fontAlgn="auto" latinLnBrk="0" hangingPunct="1">
                        <a:lnSpc>
                          <a:spcPct val="100000"/>
                        </a:lnSpc>
                        <a:spcBef>
                          <a:spcPts val="0"/>
                        </a:spcBef>
                        <a:spcAft>
                          <a:spcPts val="0"/>
                        </a:spcAft>
                        <a:buClrTx/>
                        <a:buSzTx/>
                        <a:buFontTx/>
                        <a:buNone/>
                        <a:tabLst/>
                        <a:defRPr/>
                      </a:pPr>
                      <a:r>
                        <a:rPr lang="en-US" sz="2800" b="1" i="0" u="none" strike="noStrike" cap="none" spc="0" baseline="0" dirty="0">
                          <a:solidFill>
                            <a:schemeClr val="lt1"/>
                          </a:solidFill>
                          <a:uFillTx/>
                          <a:latin typeface="+mn-lt"/>
                          <a:ea typeface="+mn-ea"/>
                          <a:cs typeface="+mn-cs"/>
                          <a:sym typeface="Helvetica Neue Light"/>
                        </a:rPr>
                        <a:t>Promotions de </a:t>
                      </a:r>
                      <a:r>
                        <a:rPr lang="en-US" sz="2800" b="1" i="0" u="none" strike="noStrike" cap="none" spc="0" baseline="0" dirty="0" err="1">
                          <a:solidFill>
                            <a:schemeClr val="lt1"/>
                          </a:solidFill>
                          <a:uFillTx/>
                          <a:latin typeface="+mn-lt"/>
                          <a:ea typeface="+mn-ea"/>
                          <a:cs typeface="+mn-cs"/>
                          <a:sym typeface="Helvetica Neue Light"/>
                        </a:rPr>
                        <a:t>mai</a:t>
                      </a:r>
                      <a:endParaRPr lang="en-US" sz="2800" b="1" i="0" u="none" strike="noStrike" cap="none" spc="0" baseline="0" dirty="0">
                        <a:solidFill>
                          <a:srgbClr val="01030F"/>
                        </a:solidFill>
                        <a:uFillTx/>
                        <a:latin typeface="+mn-lt"/>
                        <a:ea typeface="+mn-ea"/>
                        <a:cs typeface="Helvetica" panose="020B0604020202020204" pitchFamily="34" charset="0"/>
                        <a:sym typeface="Helvetica Neue Light"/>
                      </a:endParaRPr>
                    </a:p>
                  </a:txBody>
                  <a:tcPr marL="87139" marR="87139" marT="43570" marB="43570"/>
                </a:tc>
                <a:extLst>
                  <a:ext uri="{0D108BD9-81ED-4DB2-BD59-A6C34878D82A}">
                    <a16:rowId xmlns:a16="http://schemas.microsoft.com/office/drawing/2014/main" val="958200304"/>
                  </a:ext>
                </a:extLst>
              </a:tr>
              <a:tr h="900441">
                <a:tc>
                  <a:txBody>
                    <a:bodyPr/>
                    <a:lstStyle/>
                    <a:p>
                      <a:r>
                        <a:rPr lang="en-US" sz="2800" b="1" i="0" u="none" strike="noStrike" cap="none" spc="0" baseline="0" dirty="0">
                          <a:solidFill>
                            <a:srgbClr val="042345"/>
                          </a:solidFill>
                          <a:uFillTx/>
                          <a:latin typeface="+mn-lt"/>
                          <a:ea typeface="+mn-ea"/>
                          <a:cs typeface="+mn-cs"/>
                          <a:sym typeface="Helvetica Neue Light"/>
                        </a:rPr>
                        <a:t>Security &amp; Automation</a:t>
                      </a:r>
                    </a:p>
                  </a:txBody>
                  <a:tcPr marL="87139" marR="87139" marT="43570" marB="43570"/>
                </a:tc>
                <a:tc>
                  <a:txBody>
                    <a:bodyPr/>
                    <a:lstStyle/>
                    <a:p>
                      <a:r>
                        <a:rPr lang="en-US" sz="2800" b="1" u="none" strike="noStrike" cap="none" spc="0" baseline="0" dirty="0">
                          <a:solidFill>
                            <a:srgbClr val="042345"/>
                          </a:solidFill>
                          <a:uFillTx/>
                          <a:sym typeface="Helvetica Neue Light"/>
                        </a:rPr>
                        <a:t>5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tc>
                  <a:txBody>
                    <a:bodyPr/>
                    <a:lstStyle/>
                    <a:p>
                      <a:pPr marL="0" marR="0" indent="0" algn="ctr" defTabSz="821531" latinLnBrk="0">
                        <a:lnSpc>
                          <a:spcPct val="100000"/>
                        </a:lnSpc>
                        <a:spcBef>
                          <a:spcPts val="0"/>
                        </a:spcBef>
                        <a:spcAft>
                          <a:spcPts val="0"/>
                        </a:spcAft>
                        <a:buClrTx/>
                        <a:buSzTx/>
                        <a:buFontTx/>
                        <a:buNone/>
                        <a:tabLst/>
                      </a:pPr>
                      <a:r>
                        <a:rPr lang="en-US" sz="2800" b="1" u="none" strike="noStrike" cap="none" spc="0" baseline="0" dirty="0">
                          <a:solidFill>
                            <a:srgbClr val="042345"/>
                          </a:solidFill>
                          <a:uFillTx/>
                          <a:sym typeface="Helvetica Neue Light"/>
                        </a:rPr>
                        <a:t>8 points</a:t>
                      </a:r>
                      <a:endParaRPr lang="en-US" sz="2800" b="1" i="0" u="none" strike="noStrike" cap="none" spc="0" baseline="0" dirty="0">
                        <a:solidFill>
                          <a:srgbClr val="042345"/>
                        </a:solidFill>
                        <a:uFillTx/>
                        <a:latin typeface="+mn-lt"/>
                        <a:ea typeface="+mn-ea"/>
                        <a:cs typeface="+mn-cs"/>
                        <a:sym typeface="Helvetica Neue Light"/>
                      </a:endParaRPr>
                    </a:p>
                  </a:txBody>
                  <a:tcPr marL="87139" marR="87139" marT="43570" marB="43570"/>
                </a:tc>
                <a:extLst>
                  <a:ext uri="{0D108BD9-81ED-4DB2-BD59-A6C34878D82A}">
                    <a16:rowId xmlns:a16="http://schemas.microsoft.com/office/drawing/2014/main" val="12701142"/>
                  </a:ext>
                </a:extLst>
              </a:tr>
            </a:tbl>
          </a:graphicData>
        </a:graphic>
      </p:graphicFrame>
      <p:pic>
        <p:nvPicPr>
          <p:cNvPr id="38" name="Picture 37" descr="Logo&#10;&#10;Description automatically generated">
            <a:extLst>
              <a:ext uri="{FF2B5EF4-FFF2-40B4-BE49-F238E27FC236}">
                <a16:creationId xmlns:a16="http://schemas.microsoft.com/office/drawing/2014/main" id="{A6A3B017-767A-482C-8D29-A6A48F7068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3410" y="9746638"/>
            <a:ext cx="2743282" cy="2119167"/>
          </a:xfrm>
          <a:prstGeom prst="rect">
            <a:avLst/>
          </a:prstGeom>
        </p:spPr>
      </p:pic>
      <p:pic>
        <p:nvPicPr>
          <p:cNvPr id="41" name="Picture 40" descr="Text&#10;&#10;Description automatically generated">
            <a:extLst>
              <a:ext uri="{FF2B5EF4-FFF2-40B4-BE49-F238E27FC236}">
                <a16:creationId xmlns:a16="http://schemas.microsoft.com/office/drawing/2014/main" id="{B7F6EDAF-CE69-4DDE-922C-B175847B787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16412" r="7606"/>
          <a:stretch/>
        </p:blipFill>
        <p:spPr>
          <a:xfrm>
            <a:off x="19883381" y="-35978"/>
            <a:ext cx="4500619" cy="3886364"/>
          </a:xfrm>
          <a:prstGeom prst="rect">
            <a:avLst/>
          </a:prstGeom>
        </p:spPr>
      </p:pic>
    </p:spTree>
    <p:extLst>
      <p:ext uri="{BB962C8B-B14F-4D97-AF65-F5344CB8AC3E}">
        <p14:creationId xmlns:p14="http://schemas.microsoft.com/office/powerpoint/2010/main" val="1512628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icture containing indoor, dark, light&#10;&#10;Description automatically generated">
            <a:extLst>
              <a:ext uri="{FF2B5EF4-FFF2-40B4-BE49-F238E27FC236}">
                <a16:creationId xmlns:a16="http://schemas.microsoft.com/office/drawing/2014/main" id="{D5D25A5B-0F10-44ED-BB21-6D24A2C9E1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grpSp>
        <p:nvGrpSpPr>
          <p:cNvPr id="38" name="Group 37">
            <a:extLst>
              <a:ext uri="{FF2B5EF4-FFF2-40B4-BE49-F238E27FC236}">
                <a16:creationId xmlns:a16="http://schemas.microsoft.com/office/drawing/2014/main" id="{E433C34C-C484-491A-BCB1-C3A0F2B2447F}"/>
              </a:ext>
            </a:extLst>
          </p:cNvPr>
          <p:cNvGrpSpPr/>
          <p:nvPr/>
        </p:nvGrpSpPr>
        <p:grpSpPr>
          <a:xfrm>
            <a:off x="11771978" y="1127046"/>
            <a:ext cx="4506060" cy="1123397"/>
            <a:chOff x="19966138" y="668216"/>
            <a:chExt cx="5118768" cy="1276150"/>
          </a:xfrm>
        </p:grpSpPr>
        <p:sp>
          <p:nvSpPr>
            <p:cNvPr id="39" name="TextBox 38">
              <a:extLst>
                <a:ext uri="{FF2B5EF4-FFF2-40B4-BE49-F238E27FC236}">
                  <a16:creationId xmlns:a16="http://schemas.microsoft.com/office/drawing/2014/main" id="{3B36E0D0-5ED3-499F-B3A3-408C73A2FE28}"/>
                </a:ext>
              </a:extLst>
            </p:cNvPr>
            <p:cNvSpPr txBox="1"/>
            <p:nvPr/>
          </p:nvSpPr>
          <p:spPr>
            <a:xfrm>
              <a:off x="19966138" y="1419927"/>
              <a:ext cx="5118768" cy="524439"/>
            </a:xfrm>
            <a:prstGeom prst="rect">
              <a:avLst/>
            </a:prstGeom>
            <a:noFill/>
          </p:spPr>
          <p:txBody>
            <a:bodyPr wrap="square" rtlCol="0">
              <a:spAutoFit/>
            </a:bodyPr>
            <a:lstStyle/>
            <a:p>
              <a:pPr>
                <a:lnSpc>
                  <a:spcPct val="100000"/>
                </a:lnSpc>
              </a:pPr>
              <a:r>
                <a:rPr lang="en-US" sz="2400" dirty="0" err="1">
                  <a:solidFill>
                    <a:schemeClr val="bg1"/>
                  </a:solidFill>
                </a:rPr>
                <a:t>États-Unis</a:t>
              </a:r>
              <a:r>
                <a:rPr lang="en-US" sz="2400" dirty="0">
                  <a:solidFill>
                    <a:schemeClr val="bg1"/>
                  </a:solidFill>
                </a:rPr>
                <a:t> et Canada</a:t>
              </a:r>
            </a:p>
          </p:txBody>
        </p:sp>
        <p:pic>
          <p:nvPicPr>
            <p:cNvPr id="40" name="Graphic 39">
              <a:extLst>
                <a:ext uri="{FF2B5EF4-FFF2-40B4-BE49-F238E27FC236}">
                  <a16:creationId xmlns:a16="http://schemas.microsoft.com/office/drawing/2014/main" id="{52E10FCA-7F2B-48D9-AB28-2225E77A3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25521" y="668216"/>
              <a:ext cx="1320401" cy="765328"/>
            </a:xfrm>
            <a:prstGeom prst="rect">
              <a:avLst/>
            </a:prstGeom>
          </p:spPr>
        </p:pic>
        <p:pic>
          <p:nvPicPr>
            <p:cNvPr id="41" name="Graphic 40">
              <a:extLst>
                <a:ext uri="{FF2B5EF4-FFF2-40B4-BE49-F238E27FC236}">
                  <a16:creationId xmlns:a16="http://schemas.microsoft.com/office/drawing/2014/main" id="{50109BEE-91BE-4284-A826-2FD705BA70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186902" y="686656"/>
              <a:ext cx="1147994" cy="765329"/>
            </a:xfrm>
            <a:prstGeom prst="rect">
              <a:avLst/>
            </a:prstGeom>
          </p:spPr>
        </p:pic>
      </p:grpSp>
      <p:sp>
        <p:nvSpPr>
          <p:cNvPr id="7" name="Callout: Down Arrow 6">
            <a:extLst>
              <a:ext uri="{FF2B5EF4-FFF2-40B4-BE49-F238E27FC236}">
                <a16:creationId xmlns:a16="http://schemas.microsoft.com/office/drawing/2014/main" id="{23202B5E-477E-406C-8599-B52280CE4A0F}"/>
              </a:ext>
            </a:extLst>
          </p:cNvPr>
          <p:cNvSpPr/>
          <p:nvPr/>
        </p:nvSpPr>
        <p:spPr>
          <a:xfrm>
            <a:off x="1079008" y="2611748"/>
            <a:ext cx="11112992" cy="3112360"/>
          </a:xfrm>
          <a:prstGeom prst="downArrowCallout">
            <a:avLst/>
          </a:prstGeom>
          <a:solidFill>
            <a:srgbClr val="0423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3" name="TextBox 32">
            <a:extLst>
              <a:ext uri="{FF2B5EF4-FFF2-40B4-BE49-F238E27FC236}">
                <a16:creationId xmlns:a16="http://schemas.microsoft.com/office/drawing/2014/main" id="{FCDB0701-314C-4DC4-A25A-75C6CC217C76}"/>
              </a:ext>
            </a:extLst>
          </p:cNvPr>
          <p:cNvSpPr txBox="1"/>
          <p:nvPr/>
        </p:nvSpPr>
        <p:spPr>
          <a:xfrm>
            <a:off x="2042224" y="2673414"/>
            <a:ext cx="9311549"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7200"/>
              </a:lnSpc>
            </a:pPr>
            <a:r>
              <a:rPr lang="en-US" sz="7200" dirty="0" err="1">
                <a:solidFill>
                  <a:schemeClr val="bg1"/>
                </a:solidFill>
                <a:latin typeface="+mj-lt"/>
                <a:cs typeface="Helvetica" panose="020B0604020202020204" pitchFamily="34" charset="0"/>
              </a:rPr>
              <a:t>Programme</a:t>
            </a:r>
            <a:r>
              <a:rPr lang="en-US" sz="7200" dirty="0">
                <a:solidFill>
                  <a:schemeClr val="bg1"/>
                </a:solidFill>
                <a:latin typeface="+mj-lt"/>
                <a:cs typeface="Helvetica" panose="020B0604020202020204" pitchFamily="34" charset="0"/>
              </a:rPr>
              <a:t> </a:t>
            </a:r>
          </a:p>
          <a:p>
            <a:pPr>
              <a:lnSpc>
                <a:spcPts val="7200"/>
              </a:lnSpc>
            </a:pPr>
            <a:r>
              <a:rPr lang="en-US" sz="7200" b="1" dirty="0" err="1">
                <a:solidFill>
                  <a:schemeClr val="bg1"/>
                </a:solidFill>
                <a:latin typeface="+mj-lt"/>
                <a:cs typeface="Helvetica" panose="020B0604020202020204" pitchFamily="34" charset="0"/>
              </a:rPr>
              <a:t>Égaler</a:t>
            </a:r>
            <a:r>
              <a:rPr lang="en-US" sz="7200" b="1" dirty="0">
                <a:solidFill>
                  <a:schemeClr val="bg1"/>
                </a:solidFill>
                <a:latin typeface="+mj-lt"/>
                <a:cs typeface="Helvetica" panose="020B0604020202020204" pitchFamily="34" charset="0"/>
              </a:rPr>
              <a:t> </a:t>
            </a:r>
            <a:r>
              <a:rPr lang="en-US" sz="7200" b="1" dirty="0" err="1">
                <a:solidFill>
                  <a:schemeClr val="bg1"/>
                </a:solidFill>
                <a:latin typeface="+mj-lt"/>
                <a:cs typeface="Helvetica" panose="020B0604020202020204" pitchFamily="34" charset="0"/>
              </a:rPr>
              <a:t>ou</a:t>
            </a:r>
            <a:r>
              <a:rPr lang="en-US" sz="7200" b="1" dirty="0">
                <a:solidFill>
                  <a:schemeClr val="bg1"/>
                </a:solidFill>
                <a:latin typeface="+mj-lt"/>
                <a:cs typeface="Helvetica" panose="020B0604020202020204" pitchFamily="34" charset="0"/>
              </a:rPr>
              <a:t> </a:t>
            </a:r>
            <a:r>
              <a:rPr lang="en-US" sz="7200" b="1" dirty="0" err="1">
                <a:solidFill>
                  <a:schemeClr val="bg1"/>
                </a:solidFill>
                <a:latin typeface="+mj-lt"/>
                <a:cs typeface="Helvetica" panose="020B0604020202020204" pitchFamily="34" charset="0"/>
              </a:rPr>
              <a:t>Battre</a:t>
            </a:r>
            <a:endParaRPr lang="en-US" sz="7200" dirty="0">
              <a:solidFill>
                <a:schemeClr val="bg1"/>
              </a:solidFill>
              <a:latin typeface="+mj-lt"/>
              <a:cs typeface="Helvetica" panose="020B0604020202020204" pitchFamily="34" charset="0"/>
            </a:endParaRPr>
          </a:p>
        </p:txBody>
      </p:sp>
      <p:sp>
        <p:nvSpPr>
          <p:cNvPr id="6" name="Rectangle 5">
            <a:extLst>
              <a:ext uri="{FF2B5EF4-FFF2-40B4-BE49-F238E27FC236}">
                <a16:creationId xmlns:a16="http://schemas.microsoft.com/office/drawing/2014/main" id="{7ED90D99-2461-47E1-856E-4940E10EC8C3}"/>
              </a:ext>
            </a:extLst>
          </p:cNvPr>
          <p:cNvSpPr/>
          <p:nvPr/>
        </p:nvSpPr>
        <p:spPr>
          <a:xfrm>
            <a:off x="1203998" y="5888773"/>
            <a:ext cx="10988002" cy="4206240"/>
          </a:xfrm>
          <a:prstGeom prst="rect">
            <a:avLst/>
          </a:prstGeom>
          <a:solidFill>
            <a:srgbClr val="01030F">
              <a:alpha val="14000"/>
            </a:srgbClr>
          </a:solidFill>
          <a:ln w="31750"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31" name="Picture 30" descr="Icon&#10;&#10;Description automatically generated">
            <a:extLst>
              <a:ext uri="{FF2B5EF4-FFF2-40B4-BE49-F238E27FC236}">
                <a16:creationId xmlns:a16="http://schemas.microsoft.com/office/drawing/2014/main" id="{5DAB1F70-D869-493F-A818-6811555ECA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pic>
        <p:nvPicPr>
          <p:cNvPr id="21" name="Picture 20">
            <a:extLst>
              <a:ext uri="{FF2B5EF4-FFF2-40B4-BE49-F238E27FC236}">
                <a16:creationId xmlns:a16="http://schemas.microsoft.com/office/drawing/2014/main" id="{BA2493B3-B653-46CB-ACBE-6EDE1AA3AD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336" y="2417482"/>
            <a:ext cx="16951666" cy="11301953"/>
          </a:xfrm>
          <a:prstGeom prst="rect">
            <a:avLst/>
          </a:prstGeom>
        </p:spPr>
      </p:pic>
      <p:grpSp>
        <p:nvGrpSpPr>
          <p:cNvPr id="4" name="Group 3">
            <a:extLst>
              <a:ext uri="{FF2B5EF4-FFF2-40B4-BE49-F238E27FC236}">
                <a16:creationId xmlns:a16="http://schemas.microsoft.com/office/drawing/2014/main" id="{5055CADF-71A2-414A-A800-DB68EB2289AC}"/>
              </a:ext>
            </a:extLst>
          </p:cNvPr>
          <p:cNvGrpSpPr/>
          <p:nvPr/>
        </p:nvGrpSpPr>
        <p:grpSpPr>
          <a:xfrm>
            <a:off x="20325320" y="6833060"/>
            <a:ext cx="3966185" cy="2847472"/>
            <a:chOff x="446243" y="5953217"/>
            <a:chExt cx="3966185" cy="2847472"/>
          </a:xfrm>
        </p:grpSpPr>
        <p:sp>
          <p:nvSpPr>
            <p:cNvPr id="25" name="TextBox 24">
              <a:extLst>
                <a:ext uri="{FF2B5EF4-FFF2-40B4-BE49-F238E27FC236}">
                  <a16:creationId xmlns:a16="http://schemas.microsoft.com/office/drawing/2014/main" id="{9F1FDF65-ECC7-4E8F-AB41-0D12FA10B79B}"/>
                </a:ext>
              </a:extLst>
            </p:cNvPr>
            <p:cNvSpPr txBox="1"/>
            <p:nvPr/>
          </p:nvSpPr>
          <p:spPr>
            <a:xfrm>
              <a:off x="503149" y="5953217"/>
              <a:ext cx="2600070"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i="0" u="none" strike="noStrike" cap="none" spc="0" normalizeH="0" baseline="0" dirty="0">
                  <a:ln>
                    <a:noFill/>
                  </a:ln>
                  <a:solidFill>
                    <a:srgbClr val="042345"/>
                  </a:solidFill>
                  <a:effectLst/>
                  <a:uFillTx/>
                  <a:latin typeface="+mj-lt"/>
                  <a:cs typeface="Helvetica" panose="020B0604020202020204" pitchFamily="34" charset="0"/>
                  <a:sym typeface="Myriad Pro"/>
                </a:rPr>
                <a:t>Merchant</a:t>
              </a:r>
            </a:p>
          </p:txBody>
        </p:sp>
        <p:pic>
          <p:nvPicPr>
            <p:cNvPr id="5" name="Picture 4">
              <a:extLst>
                <a:ext uri="{FF2B5EF4-FFF2-40B4-BE49-F238E27FC236}">
                  <a16:creationId xmlns:a16="http://schemas.microsoft.com/office/drawing/2014/main" id="{5B3F2C36-473F-4A27-AFAB-13C1343841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243" y="6547725"/>
              <a:ext cx="3586682" cy="2252964"/>
            </a:xfrm>
            <a:prstGeom prst="rect">
              <a:avLst/>
            </a:prstGeom>
            <a:effectLst>
              <a:outerShdw blurRad="50800" dist="38100" dir="2700000" algn="tl" rotWithShape="0">
                <a:prstClr val="black">
                  <a:alpha val="75000"/>
                </a:prstClr>
              </a:outerShdw>
            </a:effectLst>
          </p:spPr>
        </p:pic>
        <p:sp>
          <p:nvSpPr>
            <p:cNvPr id="42" name="TextBox 41">
              <a:extLst>
                <a:ext uri="{FF2B5EF4-FFF2-40B4-BE49-F238E27FC236}">
                  <a16:creationId xmlns:a16="http://schemas.microsoft.com/office/drawing/2014/main" id="{393689D9-1407-44C2-BA9D-3736CDC6EFF7}"/>
                </a:ext>
              </a:extLst>
            </p:cNvPr>
            <p:cNvSpPr txBox="1"/>
            <p:nvPr/>
          </p:nvSpPr>
          <p:spPr>
            <a:xfrm>
              <a:off x="2302622" y="8077865"/>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grpSp>
        <p:nvGrpSpPr>
          <p:cNvPr id="3" name="Group 2">
            <a:extLst>
              <a:ext uri="{FF2B5EF4-FFF2-40B4-BE49-F238E27FC236}">
                <a16:creationId xmlns:a16="http://schemas.microsoft.com/office/drawing/2014/main" id="{7E61C4CE-AAAA-4798-937B-6CBCF89663D4}"/>
              </a:ext>
            </a:extLst>
          </p:cNvPr>
          <p:cNvGrpSpPr/>
          <p:nvPr/>
        </p:nvGrpSpPr>
        <p:grpSpPr>
          <a:xfrm>
            <a:off x="20271548" y="3482623"/>
            <a:ext cx="4112452" cy="2847472"/>
            <a:chOff x="2761775" y="1583769"/>
            <a:chExt cx="3970857" cy="2749431"/>
          </a:xfrm>
        </p:grpSpPr>
        <p:sp>
          <p:nvSpPr>
            <p:cNvPr id="2" name="TextBox 1">
              <a:extLst>
                <a:ext uri="{FF2B5EF4-FFF2-40B4-BE49-F238E27FC236}">
                  <a16:creationId xmlns:a16="http://schemas.microsoft.com/office/drawing/2014/main" id="{D4565214-7381-470A-AECF-993AEF63464A}"/>
                </a:ext>
              </a:extLst>
            </p:cNvPr>
            <p:cNvSpPr txBox="1"/>
            <p:nvPr/>
          </p:nvSpPr>
          <p:spPr>
            <a:xfrm>
              <a:off x="2949068" y="1583769"/>
              <a:ext cx="1356139"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0" i="0" u="none" strike="noStrike" cap="none" spc="0" normalizeH="0" baseline="0" dirty="0">
                  <a:ln>
                    <a:noFill/>
                  </a:ln>
                  <a:solidFill>
                    <a:srgbClr val="042345"/>
                  </a:solidFill>
                  <a:effectLst/>
                  <a:uFillTx/>
                  <a:latin typeface="+mj-lt"/>
                  <a:cs typeface="Helvetica" panose="020B0604020202020204" pitchFamily="34" charset="0"/>
                  <a:sym typeface="Myriad Pro"/>
                </a:rPr>
                <a:t>IBO</a:t>
              </a:r>
              <a:r>
                <a:rPr kumimoji="0" lang="en-US" sz="5400" b="0" i="0" u="none" strike="noStrike" cap="none" spc="0" normalizeH="0" baseline="0" dirty="0">
                  <a:ln>
                    <a:noFill/>
                  </a:ln>
                  <a:solidFill>
                    <a:srgbClr val="01030F"/>
                  </a:solidFill>
                  <a:effectLst/>
                  <a:uFillTx/>
                  <a:latin typeface="+mj-lt"/>
                  <a:ea typeface="+mn-ea"/>
                  <a:cs typeface="+mn-cs"/>
                  <a:sym typeface="Myriad Pro"/>
                </a:rPr>
                <a:t>  </a:t>
              </a:r>
            </a:p>
          </p:txBody>
        </p:sp>
        <p:pic>
          <p:nvPicPr>
            <p:cNvPr id="30" name="Picture 29">
              <a:extLst>
                <a:ext uri="{FF2B5EF4-FFF2-40B4-BE49-F238E27FC236}">
                  <a16:creationId xmlns:a16="http://schemas.microsoft.com/office/drawing/2014/main" id="{9AE0E176-1120-49D1-AF5E-DE9A0261B7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1775" y="2111298"/>
              <a:ext cx="3537232" cy="2221902"/>
            </a:xfrm>
            <a:prstGeom prst="rect">
              <a:avLst/>
            </a:prstGeom>
            <a:effectLst>
              <a:outerShdw blurRad="50800" dist="38100" dir="2700000" algn="tl" rotWithShape="0">
                <a:prstClr val="black">
                  <a:alpha val="75000"/>
                </a:prstClr>
              </a:outerShdw>
            </a:effectLst>
          </p:spPr>
        </p:pic>
        <p:sp>
          <p:nvSpPr>
            <p:cNvPr id="32" name="TextBox 31">
              <a:extLst>
                <a:ext uri="{FF2B5EF4-FFF2-40B4-BE49-F238E27FC236}">
                  <a16:creationId xmlns:a16="http://schemas.microsoft.com/office/drawing/2014/main" id="{B8326D7E-043B-4BC4-8FF8-238CD5189A98}"/>
                </a:ext>
              </a:extLst>
            </p:cNvPr>
            <p:cNvSpPr txBox="1"/>
            <p:nvPr/>
          </p:nvSpPr>
          <p:spPr>
            <a:xfrm>
              <a:off x="4622826" y="3558629"/>
              <a:ext cx="2109806"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US" sz="4800" b="1" i="0" u="none" strike="noStrike" cap="none" spc="0" normalizeH="0" baseline="-25000" dirty="0">
                  <a:ln>
                    <a:noFill/>
                  </a:ln>
                  <a:solidFill>
                    <a:schemeClr val="bg1"/>
                  </a:solidFill>
                  <a:effectLst/>
                  <a:uFillTx/>
                  <a:latin typeface="Helvetica" panose="020B0604020202020204" pitchFamily="34" charset="0"/>
                  <a:cs typeface="Helvetica" panose="020B0604020202020204" pitchFamily="34" charset="0"/>
                  <a:sym typeface="Myriad Pro"/>
                </a:rPr>
                <a:t>VISA</a:t>
              </a:r>
            </a:p>
          </p:txBody>
        </p:sp>
      </p:grpSp>
      <p:sp>
        <p:nvSpPr>
          <p:cNvPr id="26" name="The purpose of launching a new IBO is to move people into ACTION -">
            <a:extLst>
              <a:ext uri="{FF2B5EF4-FFF2-40B4-BE49-F238E27FC236}">
                <a16:creationId xmlns:a16="http://schemas.microsoft.com/office/drawing/2014/main" id="{645251AD-4E74-4058-BC45-EB4643AFEF95}"/>
              </a:ext>
            </a:extLst>
          </p:cNvPr>
          <p:cNvSpPr txBox="1"/>
          <p:nvPr/>
        </p:nvSpPr>
        <p:spPr>
          <a:xfrm>
            <a:off x="1079008" y="1138038"/>
            <a:ext cx="9104898" cy="951222"/>
          </a:xfrm>
          <a:prstGeom prst="rect">
            <a:avLst/>
          </a:prstGeom>
          <a:solidFill>
            <a:srgbClr val="01030F">
              <a:alpha val="34000"/>
            </a:srgb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PRIME POUR LES PEI</a:t>
            </a:r>
          </a:p>
        </p:txBody>
      </p:sp>
      <p:pic>
        <p:nvPicPr>
          <p:cNvPr id="11" name="Picture 10" descr="A picture containing text, clipart&#10;&#10;Description automatically generated">
            <a:extLst>
              <a:ext uri="{FF2B5EF4-FFF2-40B4-BE49-F238E27FC236}">
                <a16:creationId xmlns:a16="http://schemas.microsoft.com/office/drawing/2014/main" id="{7B49C915-958F-444A-ABD3-F8C3763F25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53996" y="944446"/>
            <a:ext cx="2831088" cy="1178311"/>
          </a:xfrm>
          <a:prstGeom prst="rect">
            <a:avLst/>
          </a:prstGeom>
        </p:spPr>
      </p:pic>
      <p:sp>
        <p:nvSpPr>
          <p:cNvPr id="27" name="TextBox 26">
            <a:extLst>
              <a:ext uri="{FF2B5EF4-FFF2-40B4-BE49-F238E27FC236}">
                <a16:creationId xmlns:a16="http://schemas.microsoft.com/office/drawing/2014/main" id="{FBB68E75-69AD-4A89-AFBA-7C89047476F8}"/>
              </a:ext>
            </a:extLst>
          </p:cNvPr>
          <p:cNvSpPr txBox="1"/>
          <p:nvPr/>
        </p:nvSpPr>
        <p:spPr>
          <a:xfrm>
            <a:off x="1535660" y="5809090"/>
            <a:ext cx="10349424" cy="3457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400" b="1" dirty="0">
                <a:solidFill>
                  <a:schemeClr val="bg1"/>
                </a:solidFill>
                <a:latin typeface="Helvetica" panose="020B0604020202020204" pitchFamily="34" charset="0"/>
                <a:cs typeface="Helvetica" panose="020B0604020202020204" pitchFamily="34" charset="0"/>
              </a:rPr>
              <a:t>Les PEI et </a:t>
            </a:r>
            <a:r>
              <a:rPr lang="en-US" sz="4400" b="1" dirty="0" err="1">
                <a:solidFill>
                  <a:schemeClr val="bg1"/>
                </a:solidFill>
                <a:latin typeface="Helvetica" panose="020B0604020202020204" pitchFamily="34" charset="0"/>
                <a:cs typeface="Helvetica" panose="020B0604020202020204" pitchFamily="34" charset="0"/>
              </a:rPr>
              <a:t>commerçants</a:t>
            </a:r>
            <a:endParaRPr lang="en-US" sz="4400" b="1" dirty="0">
              <a:solidFill>
                <a:schemeClr val="bg1"/>
              </a:solidFill>
              <a:latin typeface="Helvetica" panose="020B0604020202020204" pitchFamily="34" charset="0"/>
              <a:cs typeface="Helvetica" panose="020B0604020202020204" pitchFamily="34" charset="0"/>
            </a:endParaRPr>
          </a:p>
          <a:p>
            <a:pPr>
              <a:lnSpc>
                <a:spcPct val="100000"/>
              </a:lnSpc>
              <a:spcBef>
                <a:spcPts val="600"/>
              </a:spcBef>
            </a:pPr>
            <a:r>
              <a:rPr lang="en-US" sz="4400" dirty="0" err="1">
                <a:solidFill>
                  <a:schemeClr val="bg1"/>
                </a:solidFill>
                <a:latin typeface="Helvetica" panose="020B0604020202020204" pitchFamily="34" charset="0"/>
                <a:cs typeface="Helvetica" panose="020B0604020202020204" pitchFamily="34" charset="0"/>
              </a:rPr>
              <a:t>recevront</a:t>
            </a:r>
            <a:r>
              <a:rPr lang="en-US" sz="4400" dirty="0">
                <a:solidFill>
                  <a:schemeClr val="bg1"/>
                </a:solidFill>
                <a:latin typeface="Helvetica" panose="020B0604020202020204" pitchFamily="34" charset="0"/>
                <a:cs typeface="Helvetica" panose="020B0604020202020204" pitchFamily="34" charset="0"/>
              </a:rPr>
              <a:t> </a:t>
            </a:r>
            <a:r>
              <a:rPr lang="en-US" sz="4400" dirty="0" err="1">
                <a:solidFill>
                  <a:schemeClr val="bg1"/>
                </a:solidFill>
                <a:latin typeface="Helvetica" panose="020B0604020202020204" pitchFamily="34" charset="0"/>
                <a:cs typeface="Helvetica" panose="020B0604020202020204" pitchFamily="34" charset="0"/>
              </a:rPr>
              <a:t>chacun</a:t>
            </a:r>
            <a:br>
              <a:rPr lang="en-US" sz="4400" b="1" dirty="0">
                <a:solidFill>
                  <a:srgbClr val="5FA7D6"/>
                </a:solidFill>
                <a:latin typeface="Helvetica" panose="020B0604020202020204" pitchFamily="34" charset="0"/>
                <a:cs typeface="Helvetica" panose="020B0604020202020204" pitchFamily="34" charset="0"/>
              </a:rPr>
            </a:br>
            <a:r>
              <a:rPr lang="en-US" sz="4400" b="1" dirty="0" err="1">
                <a:solidFill>
                  <a:schemeClr val="bg1"/>
                </a:solidFill>
                <a:latin typeface="Helvetica" panose="020B0604020202020204" pitchFamily="34" charset="0"/>
                <a:cs typeface="Helvetica" panose="020B0604020202020204" pitchFamily="34" charset="0"/>
              </a:rPr>
              <a:t>une</a:t>
            </a:r>
            <a:r>
              <a:rPr lang="en-US" sz="4400" b="1" dirty="0">
                <a:solidFill>
                  <a:schemeClr val="bg1"/>
                </a:solidFill>
                <a:latin typeface="Helvetica" panose="020B0604020202020204" pitchFamily="34" charset="0"/>
                <a:cs typeface="Helvetica" panose="020B0604020202020204" pitchFamily="34" charset="0"/>
              </a:rPr>
              <a:t> carte-</a:t>
            </a:r>
            <a:r>
              <a:rPr lang="en-US" sz="4400" b="1" dirty="0" err="1">
                <a:solidFill>
                  <a:schemeClr val="bg1"/>
                </a:solidFill>
                <a:latin typeface="Helvetica" panose="020B0604020202020204" pitchFamily="34" charset="0"/>
                <a:cs typeface="Helvetica" panose="020B0604020202020204" pitchFamily="34" charset="0"/>
              </a:rPr>
              <a:t>cadeau</a:t>
            </a:r>
            <a:r>
              <a:rPr lang="en-US" sz="4400" b="1" dirty="0">
                <a:solidFill>
                  <a:schemeClr val="bg1"/>
                </a:solidFill>
                <a:latin typeface="Helvetica" panose="020B0604020202020204" pitchFamily="34" charset="0"/>
                <a:cs typeface="Helvetica" panose="020B0604020202020204" pitchFamily="34" charset="0"/>
              </a:rPr>
              <a:t> Visa de 250 $</a:t>
            </a:r>
          </a:p>
          <a:p>
            <a:pPr>
              <a:lnSpc>
                <a:spcPts val="2600"/>
              </a:lnSpc>
              <a:spcBef>
                <a:spcPts val="1800"/>
              </a:spcBef>
            </a:pPr>
            <a:r>
              <a:rPr lang="fr-FR" sz="3200" dirty="0">
                <a:solidFill>
                  <a:srgbClr val="D9A03B"/>
                </a:solidFill>
                <a:latin typeface="Helvetica" panose="020B0604020202020204" pitchFamily="34" charset="0"/>
                <a:cs typeface="Helvetica" panose="020B0604020202020204" pitchFamily="34" charset="0"/>
              </a:rPr>
              <a:t>si </a:t>
            </a:r>
            <a:r>
              <a:rPr lang="fr-FR" sz="3200" dirty="0" err="1">
                <a:solidFill>
                  <a:srgbClr val="D9A03B"/>
                </a:solidFill>
                <a:latin typeface="Helvetica" panose="020B0604020202020204" pitchFamily="34" charset="0"/>
                <a:cs typeface="Helvetica" panose="020B0604020202020204" pitchFamily="34" charset="0"/>
              </a:rPr>
              <a:t>Sphere</a:t>
            </a:r>
            <a:r>
              <a:rPr lang="fr-FR" sz="3200" dirty="0">
                <a:solidFill>
                  <a:srgbClr val="D9A03B"/>
                </a:solidFill>
                <a:latin typeface="Helvetica" panose="020B0604020202020204" pitchFamily="34" charset="0"/>
                <a:cs typeface="Helvetica" panose="020B0604020202020204" pitchFamily="34" charset="0"/>
              </a:rPr>
              <a:t> ne peut pas égaler ou battre </a:t>
            </a:r>
          </a:p>
          <a:p>
            <a:pPr>
              <a:lnSpc>
                <a:spcPts val="2600"/>
              </a:lnSpc>
              <a:spcBef>
                <a:spcPts val="1800"/>
              </a:spcBef>
            </a:pPr>
            <a:r>
              <a:rPr lang="fr-FR" sz="3200" dirty="0">
                <a:solidFill>
                  <a:srgbClr val="D9A03B"/>
                </a:solidFill>
                <a:latin typeface="Helvetica" panose="020B0604020202020204" pitchFamily="34" charset="0"/>
                <a:cs typeface="Helvetica" panose="020B0604020202020204" pitchFamily="34" charset="0"/>
              </a:rPr>
              <a:t>le tarif de traitement actuel du client</a:t>
            </a:r>
            <a:r>
              <a:rPr lang="en-US" sz="3200" dirty="0">
                <a:solidFill>
                  <a:srgbClr val="D9A03B"/>
                </a:solidFill>
                <a:latin typeface="Helvetica" panose="020B0604020202020204" pitchFamily="34" charset="0"/>
                <a:cs typeface="Helvetica" panose="020B0604020202020204" pitchFamily="34" charset="0"/>
              </a:rPr>
              <a:t>.*</a:t>
            </a:r>
          </a:p>
        </p:txBody>
      </p:sp>
      <p:sp>
        <p:nvSpPr>
          <p:cNvPr id="28" name="TextBox 27">
            <a:extLst>
              <a:ext uri="{FF2B5EF4-FFF2-40B4-BE49-F238E27FC236}">
                <a16:creationId xmlns:a16="http://schemas.microsoft.com/office/drawing/2014/main" id="{46F3BD2B-8265-4B5D-97C3-E3996D6839F9}"/>
              </a:ext>
            </a:extLst>
          </p:cNvPr>
          <p:cNvSpPr txBox="1"/>
          <p:nvPr/>
        </p:nvSpPr>
        <p:spPr>
          <a:xfrm>
            <a:off x="1744357" y="9059874"/>
            <a:ext cx="9650879" cy="9598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ct val="100000"/>
              </a:lnSpc>
              <a:spcBef>
                <a:spcPts val="600"/>
              </a:spcBef>
            </a:pPr>
            <a:r>
              <a:rPr lang="en-US" sz="4800" b="1" dirty="0">
                <a:solidFill>
                  <a:schemeClr val="bg1"/>
                </a:solidFill>
                <a:latin typeface="Helvetica" panose="020B0604020202020204" pitchFamily="34" charset="0"/>
                <a:cs typeface="Helvetica" panose="020B0604020202020204" pitchFamily="34" charset="0"/>
              </a:rPr>
              <a:t>TOUT LE MONDE Y GAGNE!</a:t>
            </a:r>
            <a:endParaRPr lang="en-US" sz="3600" dirty="0">
              <a:solidFill>
                <a:schemeClr val="bg1"/>
              </a:solidFill>
              <a:latin typeface="Helvetica" panose="020B0604020202020204" pitchFamily="34" charset="0"/>
              <a:cs typeface="Helvetica" panose="020B0604020202020204" pitchFamily="34" charset="0"/>
            </a:endParaRPr>
          </a:p>
        </p:txBody>
      </p:sp>
      <p:sp>
        <p:nvSpPr>
          <p:cNvPr id="34" name="TextBox 33">
            <a:extLst>
              <a:ext uri="{FF2B5EF4-FFF2-40B4-BE49-F238E27FC236}">
                <a16:creationId xmlns:a16="http://schemas.microsoft.com/office/drawing/2014/main" id="{4F72AD3C-BFB5-45BA-91FC-E1F4525BA20C}"/>
              </a:ext>
            </a:extLst>
          </p:cNvPr>
          <p:cNvSpPr txBox="1"/>
          <p:nvPr/>
        </p:nvSpPr>
        <p:spPr>
          <a:xfrm>
            <a:off x="708168" y="10272923"/>
            <a:ext cx="1261338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00000"/>
              </a:lnSpc>
            </a:pPr>
            <a:r>
              <a:rPr lang="en-US" sz="2000" dirty="0">
                <a:solidFill>
                  <a:schemeClr val="bg1"/>
                </a:solidFill>
                <a:cs typeface="Helvetica" panose="020B0604020202020204" pitchFamily="34" charset="0"/>
              </a:rPr>
              <a:t>*</a:t>
            </a:r>
            <a:r>
              <a:rPr lang="fr-FR" sz="2000" dirty="0">
                <a:solidFill>
                  <a:schemeClr val="bg1"/>
                </a:solidFill>
                <a:cs typeface="Helvetica" panose="020B0604020202020204" pitchFamily="34" charset="0"/>
              </a:rPr>
              <a:t>Un commerçant qui accepte actuellement les paiements électroniques et qui traite plus de 3 000 $ par mois peut être admissible à condition que le prix standard du commerçant ne soit pas inférieur aux frais standard actuellement facturés par Visa® et Mastercard®. Cette offre ne s'applique pas aux clients existants. Certaines restrictions et exclusions s'appliquent. Le compte marchand est soumis à l'approbation du crédit. L'offre peut changer sans notification. La comparaison des prix s’applique uniquement aux tarifs et aux frais de traitement, à l’exclusion des frais mensuels de terminal et de logiciel. Les commerçants doivent fournir leurs deux plus récents relevés de traitement de carte de crédit lorsque la demande de proposition est complétée. L'offre expire 60 jours après réception de la demande. Sont exclus les marchands à haut risque tels que les voyages, les contenus numériques ou virtuels, le divertissement pour adultes, les suppléments nutritionnels en ligne, les abonnements, la billetterie, les chaînes nationales et les franchises. Les destinataires admissibles recevront une carte-cadeau prépayée par courrier dans les 45 jours.</a:t>
            </a:r>
            <a:endParaRPr lang="en-US" sz="2000" dirty="0">
              <a:solidFill>
                <a:schemeClr val="bg1"/>
              </a:solidFill>
              <a:cs typeface="Helvetica" panose="020B0604020202020204" pitchFamily="34" charset="0"/>
            </a:endParaRPr>
          </a:p>
        </p:txBody>
      </p:sp>
      <p:pic>
        <p:nvPicPr>
          <p:cNvPr id="35" name="Picture 34" descr="Text&#10;&#10;Description automatically generated">
            <a:extLst>
              <a:ext uri="{FF2B5EF4-FFF2-40B4-BE49-F238E27FC236}">
                <a16:creationId xmlns:a16="http://schemas.microsoft.com/office/drawing/2014/main" id="{68C84510-8ABC-4856-B6A3-995743855E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6412" r="7606"/>
          <a:stretch/>
        </p:blipFill>
        <p:spPr>
          <a:xfrm>
            <a:off x="19883381" y="-35978"/>
            <a:ext cx="4500619" cy="3886364"/>
          </a:xfrm>
          <a:prstGeom prst="rect">
            <a:avLst/>
          </a:prstGeom>
        </p:spPr>
      </p:pic>
    </p:spTree>
    <p:extLst>
      <p:ext uri="{BB962C8B-B14F-4D97-AF65-F5344CB8AC3E}">
        <p14:creationId xmlns:p14="http://schemas.microsoft.com/office/powerpoint/2010/main" val="1764397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F2E25F-9D52-4E29-9434-2C7A27800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00" y="5417"/>
            <a:ext cx="9934457" cy="10319513"/>
          </a:xfrm>
          <a:prstGeom prst="rect">
            <a:avLst/>
          </a:prstGeom>
        </p:spPr>
      </p:pic>
      <p:pic>
        <p:nvPicPr>
          <p:cNvPr id="16" name="Picture 15" descr="A picture containing indoor, dark, light&#10;&#10;Description automatically generated">
            <a:extLst>
              <a:ext uri="{FF2B5EF4-FFF2-40B4-BE49-F238E27FC236}">
                <a16:creationId xmlns:a16="http://schemas.microsoft.com/office/drawing/2014/main" id="{EE0825E9-F9DF-4D54-B7C9-60CD69350492}"/>
              </a:ext>
            </a:extLst>
          </p:cNvPr>
          <p:cNvPicPr>
            <a:picLocks noChangeAspect="1"/>
          </p:cNvPicPr>
          <p:nvPr/>
        </p:nvPicPr>
        <p:blipFill rotWithShape="1">
          <a:blip r:embed="rId3">
            <a:extLst>
              <a:ext uri="{28A0092B-C50C-407E-A947-70E740481C1C}">
                <a14:useLocalDpi xmlns:a14="http://schemas.microsoft.com/office/drawing/2010/main" val="0"/>
              </a:ext>
            </a:extLst>
          </a:blip>
          <a:srcRect r="7292"/>
          <a:stretch/>
        </p:blipFill>
        <p:spPr>
          <a:xfrm>
            <a:off x="7990657" y="0"/>
            <a:ext cx="16393343" cy="12532659"/>
          </a:xfrm>
          <a:prstGeom prst="rect">
            <a:avLst/>
          </a:prstGeom>
        </p:spPr>
      </p:pic>
      <p:sp>
        <p:nvSpPr>
          <p:cNvPr id="3" name="TextBox 2">
            <a:extLst>
              <a:ext uri="{FF2B5EF4-FFF2-40B4-BE49-F238E27FC236}">
                <a16:creationId xmlns:a16="http://schemas.microsoft.com/office/drawing/2014/main" id="{35EFF9A4-0713-4A47-8100-50E960E4D11B}"/>
              </a:ext>
            </a:extLst>
          </p:cNvPr>
          <p:cNvSpPr txBox="1"/>
          <p:nvPr/>
        </p:nvSpPr>
        <p:spPr>
          <a:xfrm>
            <a:off x="1052483" y="4780709"/>
            <a:ext cx="5874648" cy="7706853"/>
          </a:xfrm>
          <a:prstGeom prst="rect">
            <a:avLst/>
          </a:prstGeom>
          <a:noFill/>
        </p:spPr>
        <p:txBody>
          <a:bodyPr wrap="square" lIns="91440" tIns="45720" rIns="91440" bIns="45720" rtlCol="0" anchor="t">
            <a:spAutoFit/>
          </a:bodyPr>
          <a:lstStyle/>
          <a:p>
            <a:pPr marL="571500" indent="-571500" algn="l">
              <a:lnSpc>
                <a:spcPts val="3900"/>
              </a:lnSpc>
              <a:spcAft>
                <a:spcPts val="1800"/>
              </a:spcAft>
              <a:buClr>
                <a:srgbClr val="D9A03B"/>
              </a:buClr>
              <a:buFont typeface="Arial" panose="020B0604020202020204" pitchFamily="34" charset="0"/>
              <a:buChar char="•"/>
            </a:pPr>
            <a:r>
              <a:rPr lang="fr-FR" sz="3200" b="1" dirty="0">
                <a:solidFill>
                  <a:schemeClr val="bg1"/>
                </a:solidFill>
                <a:latin typeface="+mj-lt"/>
                <a:cs typeface="Helvetica"/>
              </a:rPr>
              <a:t>Les nouveaux PEI du Canada et des É.-U. avec une date de démarrage en mai sont admissibles</a:t>
            </a:r>
            <a:endParaRPr lang="en-US" sz="3200" b="1" dirty="0">
              <a:solidFill>
                <a:schemeClr val="bg1"/>
              </a:solidFill>
              <a:latin typeface="+mj-lt"/>
              <a:cs typeface="Helvetica"/>
            </a:endParaRPr>
          </a:p>
          <a:p>
            <a:pPr marL="571500" indent="-571500" algn="l">
              <a:lnSpc>
                <a:spcPts val="3900"/>
              </a:lnSpc>
              <a:spcAft>
                <a:spcPts val="1800"/>
              </a:spcAft>
              <a:buClr>
                <a:srgbClr val="D9A03B"/>
              </a:buClr>
              <a:buFont typeface="Arial" panose="020B0604020202020204" pitchFamily="34" charset="0"/>
              <a:buChar char="•"/>
            </a:pPr>
            <a:r>
              <a:rPr lang="fr-FR" sz="3200" b="1" dirty="0">
                <a:solidFill>
                  <a:srgbClr val="D9A03B"/>
                </a:solidFill>
                <a:latin typeface="+mj-lt"/>
                <a:cs typeface="Helvetica" panose="020B0604020202020204" pitchFamily="34" charset="0"/>
              </a:rPr>
              <a:t>Les PEI qui deviennent ETL dans leurs 30 premiers jours avec un minimum de 15 points dans leurs niveaux inférieurs reçoivent une prime de 425 $</a:t>
            </a:r>
          </a:p>
          <a:p>
            <a:pPr marL="571500" indent="-571500" algn="l">
              <a:lnSpc>
                <a:spcPts val="3900"/>
              </a:lnSpc>
              <a:spcAft>
                <a:spcPts val="1800"/>
              </a:spcAft>
              <a:buClr>
                <a:srgbClr val="D9A03B"/>
              </a:buClr>
              <a:buFont typeface="Arial" panose="020B0604020202020204" pitchFamily="34" charset="0"/>
              <a:buChar char="•"/>
            </a:pPr>
            <a:r>
              <a:rPr lang="fr-FR" sz="3200" b="1" dirty="0">
                <a:solidFill>
                  <a:schemeClr val="bg1"/>
                </a:solidFill>
                <a:latin typeface="+mj-lt"/>
                <a:cs typeface="Helvetica" panose="020B0604020202020204" pitchFamily="34" charset="0"/>
              </a:rPr>
              <a:t>Cette prime s'ajoute à la prime de clients personnels de 75 $</a:t>
            </a:r>
          </a:p>
          <a:p>
            <a:pPr>
              <a:spcAft>
                <a:spcPts val="1800"/>
              </a:spcAft>
              <a:buClr>
                <a:srgbClr val="D9A03B"/>
              </a:buClr>
            </a:pPr>
            <a:endParaRPr lang="en-US" dirty="0">
              <a:solidFill>
                <a:schemeClr val="bg1"/>
              </a:solidFill>
              <a:latin typeface="+mj-lt"/>
            </a:endParaRPr>
          </a:p>
        </p:txBody>
      </p:sp>
      <p:sp>
        <p:nvSpPr>
          <p:cNvPr id="4" name="TextBox 3">
            <a:extLst>
              <a:ext uri="{FF2B5EF4-FFF2-40B4-BE49-F238E27FC236}">
                <a16:creationId xmlns:a16="http://schemas.microsoft.com/office/drawing/2014/main" id="{DC787AA2-CCA9-479E-922A-AF885CF38C23}"/>
              </a:ext>
            </a:extLst>
          </p:cNvPr>
          <p:cNvSpPr txBox="1"/>
          <p:nvPr/>
        </p:nvSpPr>
        <p:spPr>
          <a:xfrm>
            <a:off x="1465185" y="11993677"/>
            <a:ext cx="5451188" cy="1952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sz="2400" dirty="0">
                <a:solidFill>
                  <a:schemeClr val="bg1"/>
                </a:solidFill>
                <a:latin typeface="+mj-lt"/>
              </a:rPr>
              <a:t>*Consultez le Plan de rémunération d’ACN et les promotions spécifiques aux produits pour les détails complets</a:t>
            </a:r>
            <a:r>
              <a:rPr lang="en-US" sz="2400" dirty="0">
                <a:solidFill>
                  <a:schemeClr val="bg1"/>
                </a:solidFill>
                <a:latin typeface="+mj-lt"/>
              </a:rPr>
              <a:t>.</a:t>
            </a:r>
          </a:p>
          <a:p>
            <a:pPr algn="l"/>
            <a:endParaRPr lang="en-US" sz="2400" dirty="0">
              <a:solidFill>
                <a:schemeClr val="bg1"/>
              </a:solidFill>
              <a:latin typeface="+mj-lt"/>
            </a:endParaRPr>
          </a:p>
        </p:txBody>
      </p:sp>
      <p:sp>
        <p:nvSpPr>
          <p:cNvPr id="8" name="The purpose of launching a new IBO is to move people into ACTION -">
            <a:extLst>
              <a:ext uri="{FF2B5EF4-FFF2-40B4-BE49-F238E27FC236}">
                <a16:creationId xmlns:a16="http://schemas.microsoft.com/office/drawing/2014/main" id="{1AEDC68E-9638-4660-9A6C-BBE154E7CBC3}"/>
              </a:ext>
            </a:extLst>
          </p:cNvPr>
          <p:cNvSpPr txBox="1"/>
          <p:nvPr/>
        </p:nvSpPr>
        <p:spPr>
          <a:xfrm>
            <a:off x="1075118" y="1104032"/>
            <a:ext cx="15288400" cy="961289"/>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600" dirty="0">
                <a:solidFill>
                  <a:schemeClr val="bg1"/>
                </a:solidFill>
                <a:latin typeface="+mj-lt"/>
                <a:cs typeface="Helvetica" panose="020B0604020202020204" pitchFamily="34" charset="0"/>
              </a:rPr>
              <a:t>PRIME NOUVEAUX ETL EN 30 JOURS</a:t>
            </a:r>
          </a:p>
        </p:txBody>
      </p:sp>
      <p:sp>
        <p:nvSpPr>
          <p:cNvPr id="10" name="Rectangle 9">
            <a:extLst>
              <a:ext uri="{FF2B5EF4-FFF2-40B4-BE49-F238E27FC236}">
                <a16:creationId xmlns:a16="http://schemas.microsoft.com/office/drawing/2014/main" id="{24D0AEE3-394A-4293-A569-8791C0A00583}"/>
              </a:ext>
            </a:extLst>
          </p:cNvPr>
          <p:cNvSpPr/>
          <p:nvPr/>
        </p:nvSpPr>
        <p:spPr>
          <a:xfrm>
            <a:off x="1168404" y="2259217"/>
            <a:ext cx="12655172" cy="1785104"/>
          </a:xfrm>
          <a:prstGeom prst="rect">
            <a:avLst/>
          </a:prstGeom>
        </p:spPr>
        <p:txBody>
          <a:bodyPr wrap="square">
            <a:spAutoFit/>
          </a:bodyPr>
          <a:lstStyle/>
          <a:p>
            <a:pPr algn="l">
              <a:lnSpc>
                <a:spcPct val="100000"/>
              </a:lnSpc>
              <a:spcAft>
                <a:spcPts val="1800"/>
              </a:spcAft>
              <a:buClr>
                <a:srgbClr val="13D3BC"/>
              </a:buClr>
            </a:pPr>
            <a:r>
              <a:rPr lang="en-US" sz="5500" b="1" dirty="0">
                <a:solidFill>
                  <a:schemeClr val="bg1"/>
                </a:solidFill>
                <a:latin typeface="+mj-lt"/>
                <a:cs typeface="Helvetica" panose="020B0604020202020204" pitchFamily="34" charset="0"/>
              </a:rPr>
              <a:t>Qualifications pour la Prime de </a:t>
            </a:r>
            <a:r>
              <a:rPr lang="en-US" sz="5500" b="1" dirty="0" err="1">
                <a:solidFill>
                  <a:schemeClr val="bg1"/>
                </a:solidFill>
                <a:latin typeface="+mj-lt"/>
                <a:cs typeface="Helvetica" panose="020B0604020202020204" pitchFamily="34" charset="0"/>
              </a:rPr>
              <a:t>démarrage</a:t>
            </a:r>
            <a:r>
              <a:rPr lang="en-US" sz="5500" b="1" dirty="0">
                <a:solidFill>
                  <a:schemeClr val="bg1"/>
                </a:solidFill>
                <a:latin typeface="+mj-lt"/>
                <a:cs typeface="Helvetica" panose="020B0604020202020204" pitchFamily="34" charset="0"/>
              </a:rPr>
              <a:t> </a:t>
            </a:r>
            <a:r>
              <a:rPr lang="en-US" sz="5500" b="1" dirty="0" err="1">
                <a:solidFill>
                  <a:schemeClr val="bg1"/>
                </a:solidFill>
                <a:latin typeface="+mj-lt"/>
                <a:cs typeface="Helvetica" panose="020B0604020202020204" pitchFamily="34" charset="0"/>
              </a:rPr>
              <a:t>rapide</a:t>
            </a:r>
            <a:r>
              <a:rPr lang="en-US" sz="5500" b="1" dirty="0">
                <a:solidFill>
                  <a:schemeClr val="bg1"/>
                </a:solidFill>
                <a:latin typeface="+mj-lt"/>
                <a:cs typeface="Helvetica" panose="020B0604020202020204" pitchFamily="34" charset="0"/>
              </a:rPr>
              <a:t> de </a:t>
            </a:r>
            <a:r>
              <a:rPr lang="en-US" sz="5500" b="1" dirty="0" err="1">
                <a:solidFill>
                  <a:schemeClr val="bg1"/>
                </a:solidFill>
                <a:latin typeface="+mj-lt"/>
                <a:cs typeface="Helvetica" panose="020B0604020202020204" pitchFamily="34" charset="0"/>
              </a:rPr>
              <a:t>mai</a:t>
            </a:r>
            <a:r>
              <a:rPr lang="en-US" sz="5500" b="1" dirty="0">
                <a:solidFill>
                  <a:schemeClr val="bg1"/>
                </a:solidFill>
                <a:latin typeface="+mj-lt"/>
                <a:cs typeface="Helvetica" panose="020B0604020202020204" pitchFamily="34" charset="0"/>
              </a:rPr>
              <a:t> pour les nouveaux PEI</a:t>
            </a:r>
            <a:r>
              <a:rPr lang="en-US" sz="5500" b="1" dirty="0">
                <a:solidFill>
                  <a:srgbClr val="407EC9"/>
                </a:solidFill>
                <a:latin typeface="+mj-lt"/>
                <a:cs typeface="Helvetica" panose="020B0604020202020204" pitchFamily="34" charset="0"/>
              </a:rPr>
              <a:t>*</a:t>
            </a:r>
            <a:endParaRPr lang="en-US" sz="5500" b="1" dirty="0">
              <a:solidFill>
                <a:srgbClr val="407EC9"/>
              </a:solidFill>
              <a:latin typeface="+mj-lt"/>
              <a:cs typeface="Helvetica"/>
            </a:endParaRPr>
          </a:p>
        </p:txBody>
      </p:sp>
      <p:sp>
        <p:nvSpPr>
          <p:cNvPr id="21" name="TextBox 20">
            <a:extLst>
              <a:ext uri="{FF2B5EF4-FFF2-40B4-BE49-F238E27FC236}">
                <a16:creationId xmlns:a16="http://schemas.microsoft.com/office/drawing/2014/main" id="{F0EEBBED-586A-4605-A8BA-166F894DC16D}"/>
              </a:ext>
            </a:extLst>
          </p:cNvPr>
          <p:cNvSpPr txBox="1"/>
          <p:nvPr/>
        </p:nvSpPr>
        <p:spPr>
          <a:xfrm>
            <a:off x="18726423" y="3216018"/>
            <a:ext cx="5137624"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fr-FR" sz="2400" b="1" dirty="0">
                <a:solidFill>
                  <a:srgbClr val="D9A03B"/>
                </a:solidFill>
              </a:rPr>
              <a:t>POUR LES NOUVEAUX PEI EN MAI 2022</a:t>
            </a:r>
            <a:endParaRPr kumimoji="0" lang="en-US" sz="2400" b="1" i="0" u="none" strike="noStrike" cap="none" spc="0" normalizeH="0" baseline="0" dirty="0">
              <a:ln>
                <a:noFill/>
              </a:ln>
              <a:solidFill>
                <a:srgbClr val="D9A03B"/>
              </a:solidFill>
              <a:effectLst/>
              <a:uFillTx/>
              <a:sym typeface="Myriad Pro"/>
            </a:endParaRPr>
          </a:p>
        </p:txBody>
      </p:sp>
      <p:pic>
        <p:nvPicPr>
          <p:cNvPr id="22" name="Picture 21" descr="Icon&#10;&#10;Description automatically generated">
            <a:extLst>
              <a:ext uri="{FF2B5EF4-FFF2-40B4-BE49-F238E27FC236}">
                <a16:creationId xmlns:a16="http://schemas.microsoft.com/office/drawing/2014/main" id="{A008A4F5-3F1C-4C45-9E05-C15E257BB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pic>
        <p:nvPicPr>
          <p:cNvPr id="23" name="Graphic 22">
            <a:extLst>
              <a:ext uri="{FF2B5EF4-FFF2-40B4-BE49-F238E27FC236}">
                <a16:creationId xmlns:a16="http://schemas.microsoft.com/office/drawing/2014/main" id="{EDA95EC9-2E10-4C1A-B73B-66604C6169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175" y="3973979"/>
            <a:ext cx="10619679" cy="9742021"/>
          </a:xfrm>
          <a:prstGeom prst="rect">
            <a:avLst/>
          </a:prstGeom>
        </p:spPr>
      </p:pic>
      <p:pic>
        <p:nvPicPr>
          <p:cNvPr id="5" name="Picture 4" descr="Text&#10;&#10;Description automatically generated">
            <a:extLst>
              <a:ext uri="{FF2B5EF4-FFF2-40B4-BE49-F238E27FC236}">
                <a16:creationId xmlns:a16="http://schemas.microsoft.com/office/drawing/2014/main" id="{29AF632E-3BE0-4190-9F15-3E8006EC57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97709" y="1313551"/>
            <a:ext cx="6626290" cy="1924040"/>
          </a:xfrm>
          <a:prstGeom prst="rect">
            <a:avLst/>
          </a:prstGeom>
        </p:spPr>
      </p:pic>
      <p:pic>
        <p:nvPicPr>
          <p:cNvPr id="7" name="Picture 6">
            <a:extLst>
              <a:ext uri="{FF2B5EF4-FFF2-40B4-BE49-F238E27FC236}">
                <a16:creationId xmlns:a16="http://schemas.microsoft.com/office/drawing/2014/main" id="{066B83D1-D007-4A31-86CF-6C81D59BE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3853" y="4762623"/>
            <a:ext cx="17780977" cy="7641912"/>
          </a:xfrm>
          <a:prstGeom prst="rect">
            <a:avLst/>
          </a:prstGeom>
        </p:spPr>
      </p:pic>
    </p:spTree>
    <p:extLst>
      <p:ext uri="{BB962C8B-B14F-4D97-AF65-F5344CB8AC3E}">
        <p14:creationId xmlns:p14="http://schemas.microsoft.com/office/powerpoint/2010/main" val="731861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450FDC-D080-444A-A030-5F6A364871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800" y="5417"/>
            <a:ext cx="9934457" cy="10319513"/>
          </a:xfrm>
          <a:prstGeom prst="rect">
            <a:avLst/>
          </a:prstGeom>
        </p:spPr>
      </p:pic>
      <p:pic>
        <p:nvPicPr>
          <p:cNvPr id="12" name="Picture 11" descr="A picture containing indoor, dark, light&#10;&#10;Description automatically generated">
            <a:extLst>
              <a:ext uri="{FF2B5EF4-FFF2-40B4-BE49-F238E27FC236}">
                <a16:creationId xmlns:a16="http://schemas.microsoft.com/office/drawing/2014/main" id="{15EF988D-EAB2-43DE-8DE7-ED8C5C772AD9}"/>
              </a:ext>
            </a:extLst>
          </p:cNvPr>
          <p:cNvPicPr>
            <a:picLocks noChangeAspect="1"/>
          </p:cNvPicPr>
          <p:nvPr/>
        </p:nvPicPr>
        <p:blipFill rotWithShape="1">
          <a:blip r:embed="rId3">
            <a:extLst>
              <a:ext uri="{28A0092B-C50C-407E-A947-70E740481C1C}">
                <a14:useLocalDpi xmlns:a14="http://schemas.microsoft.com/office/drawing/2010/main" val="0"/>
              </a:ext>
            </a:extLst>
          </a:blip>
          <a:srcRect r="7292"/>
          <a:stretch/>
        </p:blipFill>
        <p:spPr>
          <a:xfrm>
            <a:off x="7990657" y="0"/>
            <a:ext cx="16393343" cy="12532659"/>
          </a:xfrm>
          <a:prstGeom prst="rect">
            <a:avLst/>
          </a:prstGeom>
        </p:spPr>
      </p:pic>
      <p:grpSp>
        <p:nvGrpSpPr>
          <p:cNvPr id="2" name="Group 1">
            <a:extLst>
              <a:ext uri="{FF2B5EF4-FFF2-40B4-BE49-F238E27FC236}">
                <a16:creationId xmlns:a16="http://schemas.microsoft.com/office/drawing/2014/main" id="{D43D654F-1E69-42AF-AC9C-AC32FD2ADCB5}"/>
              </a:ext>
            </a:extLst>
          </p:cNvPr>
          <p:cNvGrpSpPr/>
          <p:nvPr/>
        </p:nvGrpSpPr>
        <p:grpSpPr>
          <a:xfrm>
            <a:off x="993715" y="1299040"/>
            <a:ext cx="11807885" cy="12587340"/>
            <a:chOff x="1014509" y="1299040"/>
            <a:chExt cx="11807885" cy="12587340"/>
          </a:xfrm>
        </p:grpSpPr>
        <p:sp>
          <p:nvSpPr>
            <p:cNvPr id="3" name="TextBox 2">
              <a:extLst>
                <a:ext uri="{FF2B5EF4-FFF2-40B4-BE49-F238E27FC236}">
                  <a16:creationId xmlns:a16="http://schemas.microsoft.com/office/drawing/2014/main" id="{31FD14FA-4A0A-411B-9159-01398A81A7C9}"/>
                </a:ext>
              </a:extLst>
            </p:cNvPr>
            <p:cNvSpPr txBox="1"/>
            <p:nvPr/>
          </p:nvSpPr>
          <p:spPr>
            <a:xfrm>
              <a:off x="1014509" y="11933473"/>
              <a:ext cx="5909109" cy="1952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chemeClr val="bg1"/>
                  </a:solidFill>
                  <a:latin typeface="+mj-lt"/>
                </a:rPr>
                <a:t>*</a:t>
              </a:r>
              <a:r>
                <a:rPr lang="fr-FR" sz="2400" dirty="0">
                  <a:solidFill>
                    <a:schemeClr val="bg1"/>
                  </a:solidFill>
                  <a:latin typeface="+mj-lt"/>
                </a:rPr>
                <a:t>Consultez le Plan de rémunération d’ACN et les promotions spécifiques aux produits pour les détails complets.</a:t>
              </a:r>
            </a:p>
            <a:p>
              <a:pPr algn="l"/>
              <a:endParaRPr lang="en-US" sz="2400" dirty="0">
                <a:solidFill>
                  <a:schemeClr val="bg1"/>
                </a:solidFill>
                <a:latin typeface="+mj-lt"/>
              </a:endParaRPr>
            </a:p>
          </p:txBody>
        </p:sp>
        <p:sp>
          <p:nvSpPr>
            <p:cNvPr id="4" name="TextBox 3">
              <a:extLst>
                <a:ext uri="{FF2B5EF4-FFF2-40B4-BE49-F238E27FC236}">
                  <a16:creationId xmlns:a16="http://schemas.microsoft.com/office/drawing/2014/main" id="{688A3556-5F9B-4C14-8D11-3A7E086D414C}"/>
                </a:ext>
              </a:extLst>
            </p:cNvPr>
            <p:cNvSpPr txBox="1"/>
            <p:nvPr/>
          </p:nvSpPr>
          <p:spPr>
            <a:xfrm>
              <a:off x="1014509" y="4144155"/>
              <a:ext cx="6065453" cy="4941096"/>
            </a:xfrm>
            <a:prstGeom prst="rect">
              <a:avLst/>
            </a:prstGeom>
            <a:noFill/>
          </p:spPr>
          <p:txBody>
            <a:bodyPr wrap="square" lIns="91440" tIns="45720" rIns="91440" bIns="45720" rtlCol="0" anchor="t">
              <a:spAutoFit/>
            </a:bodyPr>
            <a:lstStyle/>
            <a:p>
              <a:pPr algn="l">
                <a:lnSpc>
                  <a:spcPct val="100000"/>
                </a:lnSpc>
              </a:pPr>
              <a:r>
                <a:rPr lang="fr-FR" sz="3200" dirty="0">
                  <a:solidFill>
                    <a:schemeClr val="bg1"/>
                  </a:solidFill>
                  <a:latin typeface="+mj-lt"/>
                </a:rPr>
                <a:t>Les nouveaux PEI avec une date de démarrage en mai qui acquièrent personnellement plus de clients au cours de leurs 30 premiers jours et gagnent les primes mensuelles de clients personnels ci-dessus, lorsqu'ils sont combinés avec la Prime pour les nouveaux ETL en   30 jours, peuvent gagner:</a:t>
              </a:r>
              <a:endParaRPr lang="en-US" sz="1800" dirty="0">
                <a:solidFill>
                  <a:schemeClr val="bg1"/>
                </a:solidFill>
                <a:latin typeface="+mj-lt"/>
              </a:endParaRPr>
            </a:p>
            <a:p>
              <a:endParaRPr lang="en-US" sz="1800" dirty="0">
                <a:solidFill>
                  <a:schemeClr val="bg1"/>
                </a:solidFill>
                <a:latin typeface="+mj-lt"/>
              </a:endParaRPr>
            </a:p>
          </p:txBody>
        </p:sp>
        <p:sp>
          <p:nvSpPr>
            <p:cNvPr id="8" name="The purpose of launching a new IBO is to move people into ACTION -">
              <a:extLst>
                <a:ext uri="{FF2B5EF4-FFF2-40B4-BE49-F238E27FC236}">
                  <a16:creationId xmlns:a16="http://schemas.microsoft.com/office/drawing/2014/main" id="{DB0349C3-4C66-4079-BAC9-EFAEA82B167B}"/>
                </a:ext>
              </a:extLst>
            </p:cNvPr>
            <p:cNvSpPr txBox="1"/>
            <p:nvPr/>
          </p:nvSpPr>
          <p:spPr>
            <a:xfrm>
              <a:off x="1075118" y="1299040"/>
              <a:ext cx="11747276" cy="1769715"/>
            </a:xfrm>
            <a:prstGeom prst="rect">
              <a:avLst/>
            </a:prstGeom>
            <a:ln w="12700">
              <a:miter lim="400000"/>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pPr>
              <a:r>
                <a:rPr lang="en-US" sz="6300" dirty="0">
                  <a:solidFill>
                    <a:schemeClr val="bg1"/>
                  </a:solidFill>
                  <a:latin typeface="+mj-lt"/>
                  <a:cs typeface="Helvetica" panose="020B0604020202020204" pitchFamily="34" charset="0"/>
                </a:rPr>
                <a:t>POTENTIEL DE LA PRIME NOUVEAUX ETL EN 30 JOURS</a:t>
              </a:r>
              <a:r>
                <a:rPr lang="en-US" sz="6300" dirty="0">
                  <a:solidFill>
                    <a:srgbClr val="407EC9"/>
                  </a:solidFill>
                  <a:latin typeface="+mj-lt"/>
                  <a:cs typeface="Helvetica" panose="020B0604020202020204" pitchFamily="34" charset="0"/>
                </a:rPr>
                <a:t>*</a:t>
              </a:r>
            </a:p>
          </p:txBody>
        </p:sp>
        <p:sp>
          <p:nvSpPr>
            <p:cNvPr id="10" name="Rectangle 9">
              <a:extLst>
                <a:ext uri="{FF2B5EF4-FFF2-40B4-BE49-F238E27FC236}">
                  <a16:creationId xmlns:a16="http://schemas.microsoft.com/office/drawing/2014/main" id="{C08DCFD3-EE2B-43AF-9C43-46ECD9CB2332}"/>
                </a:ext>
              </a:extLst>
            </p:cNvPr>
            <p:cNvSpPr/>
            <p:nvPr/>
          </p:nvSpPr>
          <p:spPr>
            <a:xfrm>
              <a:off x="1075118" y="8795087"/>
              <a:ext cx="6226761" cy="2800767"/>
            </a:xfrm>
            <a:prstGeom prst="rect">
              <a:avLst/>
            </a:prstGeom>
          </p:spPr>
          <p:txBody>
            <a:bodyPr wrap="square">
              <a:spAutoFit/>
            </a:bodyPr>
            <a:lstStyle/>
            <a:p>
              <a:pPr algn="l">
                <a:lnSpc>
                  <a:spcPct val="100000"/>
                </a:lnSpc>
              </a:pPr>
              <a:r>
                <a:rPr lang="fr-FR" sz="4400" b="1" dirty="0">
                  <a:solidFill>
                    <a:srgbClr val="D9A03B"/>
                  </a:solidFill>
                  <a:latin typeface="+mj-lt"/>
                </a:rPr>
                <a:t>Devenez ETL en 30 jours avec au moins 15 points </a:t>
              </a:r>
              <a:r>
                <a:rPr lang="fr-FR" sz="4400" b="1" dirty="0">
                  <a:solidFill>
                    <a:schemeClr val="bg1"/>
                  </a:solidFill>
                  <a:latin typeface="+mj-lt"/>
                </a:rPr>
                <a:t>client dans votre organisation.</a:t>
              </a:r>
            </a:p>
          </p:txBody>
        </p:sp>
      </p:grpSp>
      <p:pic>
        <p:nvPicPr>
          <p:cNvPr id="23" name="Picture 22" descr="Icon&#10;&#10;Description automatically generated">
            <a:extLst>
              <a:ext uri="{FF2B5EF4-FFF2-40B4-BE49-F238E27FC236}">
                <a16:creationId xmlns:a16="http://schemas.microsoft.com/office/drawing/2014/main" id="{C7E7C4C2-1F6B-4EDC-8BF1-BE7EE0083C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
        <p:nvSpPr>
          <p:cNvPr id="13" name="TextBox 12">
            <a:extLst>
              <a:ext uri="{FF2B5EF4-FFF2-40B4-BE49-F238E27FC236}">
                <a16:creationId xmlns:a16="http://schemas.microsoft.com/office/drawing/2014/main" id="{5833370D-C3D8-48CA-AD01-2D0487BAF172}"/>
              </a:ext>
            </a:extLst>
          </p:cNvPr>
          <p:cNvSpPr txBox="1"/>
          <p:nvPr/>
        </p:nvSpPr>
        <p:spPr>
          <a:xfrm>
            <a:off x="18726423" y="3216018"/>
            <a:ext cx="5137624" cy="618758"/>
          </a:xfrm>
          <a:prstGeom prst="rect">
            <a:avLst/>
          </a:prstGeom>
          <a:noFill/>
          <a:ln w="12700" cap="flat">
            <a:noFill/>
            <a:miter lim="400000"/>
          </a:ln>
          <a:effectLst>
            <a:outerShdw blurRad="50800" dist="38100" dir="8100000" algn="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r>
              <a:rPr lang="fr-FR" sz="2400" b="1" dirty="0">
                <a:solidFill>
                  <a:srgbClr val="D9A03B"/>
                </a:solidFill>
              </a:rPr>
              <a:t>POUR LES NOUVEAUX PEI EN MAI 2022</a:t>
            </a:r>
            <a:endParaRPr kumimoji="0" lang="en-US" sz="2400" b="1" i="0" u="none" strike="noStrike" cap="none" spc="0" normalizeH="0" baseline="0" dirty="0">
              <a:ln>
                <a:noFill/>
              </a:ln>
              <a:solidFill>
                <a:srgbClr val="D9A03B"/>
              </a:solidFill>
              <a:effectLst/>
              <a:uFillTx/>
              <a:sym typeface="Myriad Pro"/>
            </a:endParaRPr>
          </a:p>
        </p:txBody>
      </p:sp>
      <p:pic>
        <p:nvPicPr>
          <p:cNvPr id="14" name="Picture 13" descr="Text&#10;&#10;Description automatically generated">
            <a:extLst>
              <a:ext uri="{FF2B5EF4-FFF2-40B4-BE49-F238E27FC236}">
                <a16:creationId xmlns:a16="http://schemas.microsoft.com/office/drawing/2014/main" id="{81EC865D-A857-44D4-85B7-6E03E800F5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7709" y="1313551"/>
            <a:ext cx="6626290" cy="1924040"/>
          </a:xfrm>
          <a:prstGeom prst="rect">
            <a:avLst/>
          </a:prstGeom>
        </p:spPr>
      </p:pic>
      <p:pic>
        <p:nvPicPr>
          <p:cNvPr id="6" name="Picture 5">
            <a:extLst>
              <a:ext uri="{FF2B5EF4-FFF2-40B4-BE49-F238E27FC236}">
                <a16:creationId xmlns:a16="http://schemas.microsoft.com/office/drawing/2014/main" id="{50EFBDDE-47C4-45EA-AACF-2F9E46EF86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7104" y="4371408"/>
            <a:ext cx="17176895" cy="8217588"/>
          </a:xfrm>
          <a:prstGeom prst="rect">
            <a:avLst/>
          </a:prstGeom>
        </p:spPr>
      </p:pic>
    </p:spTree>
    <p:extLst>
      <p:ext uri="{BB962C8B-B14F-4D97-AF65-F5344CB8AC3E}">
        <p14:creationId xmlns:p14="http://schemas.microsoft.com/office/powerpoint/2010/main" val="18302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indoor, dark, light&#10;&#10;Description automatically generated">
            <a:extLst>
              <a:ext uri="{FF2B5EF4-FFF2-40B4-BE49-F238E27FC236}">
                <a16:creationId xmlns:a16="http://schemas.microsoft.com/office/drawing/2014/main" id="{4EDCA67E-DCFA-4F4E-8DEF-621F290925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511" y="0"/>
            <a:ext cx="17682764" cy="12532659"/>
          </a:xfrm>
          <a:prstGeom prst="rect">
            <a:avLst/>
          </a:prstGeom>
        </p:spPr>
      </p:pic>
      <p:grpSp>
        <p:nvGrpSpPr>
          <p:cNvPr id="20" name="Group 19">
            <a:extLst>
              <a:ext uri="{FF2B5EF4-FFF2-40B4-BE49-F238E27FC236}">
                <a16:creationId xmlns:a16="http://schemas.microsoft.com/office/drawing/2014/main" id="{DB1460F7-60BF-4A1A-BD28-2DF193F4F6D0}"/>
              </a:ext>
            </a:extLst>
          </p:cNvPr>
          <p:cNvGrpSpPr/>
          <p:nvPr/>
        </p:nvGrpSpPr>
        <p:grpSpPr>
          <a:xfrm>
            <a:off x="1075117" y="764488"/>
            <a:ext cx="22151228" cy="12713418"/>
            <a:chOff x="1075117" y="729982"/>
            <a:chExt cx="22151228" cy="12713418"/>
          </a:xfrm>
        </p:grpSpPr>
        <p:sp>
          <p:nvSpPr>
            <p:cNvPr id="3" name="Rectangle 2">
              <a:extLst>
                <a:ext uri="{FF2B5EF4-FFF2-40B4-BE49-F238E27FC236}">
                  <a16:creationId xmlns:a16="http://schemas.microsoft.com/office/drawing/2014/main" id="{7A9B5DC9-E255-42D0-93CA-794E8AC27B28}"/>
                </a:ext>
              </a:extLst>
            </p:cNvPr>
            <p:cNvSpPr/>
            <p:nvPr/>
          </p:nvSpPr>
          <p:spPr>
            <a:xfrm>
              <a:off x="12301005" y="7851690"/>
              <a:ext cx="9240991" cy="3291840"/>
            </a:xfrm>
            <a:prstGeom prst="rect">
              <a:avLst/>
            </a:prstGeom>
            <a:solidFill>
              <a:schemeClr val="bg1"/>
            </a:solidFill>
            <a:ln w="22225"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82D66C4F-0FFF-494B-A8A1-E36712885922}"/>
                </a:ext>
              </a:extLst>
            </p:cNvPr>
            <p:cNvSpPr/>
            <p:nvPr/>
          </p:nvSpPr>
          <p:spPr>
            <a:xfrm>
              <a:off x="12272809" y="3445833"/>
              <a:ext cx="9240991" cy="3291840"/>
            </a:xfrm>
            <a:prstGeom prst="rect">
              <a:avLst/>
            </a:prstGeom>
            <a:solidFill>
              <a:schemeClr val="bg1"/>
            </a:solidFill>
            <a:ln w="22225"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Rectangle 4">
              <a:extLst>
                <a:ext uri="{FF2B5EF4-FFF2-40B4-BE49-F238E27FC236}">
                  <a16:creationId xmlns:a16="http://schemas.microsoft.com/office/drawing/2014/main" id="{47EBDA41-96CC-4178-B0A1-4A881A717BEB}"/>
                </a:ext>
              </a:extLst>
            </p:cNvPr>
            <p:cNvSpPr/>
            <p:nvPr/>
          </p:nvSpPr>
          <p:spPr>
            <a:xfrm>
              <a:off x="1196673" y="7850025"/>
              <a:ext cx="9903370" cy="3291840"/>
            </a:xfrm>
            <a:prstGeom prst="rect">
              <a:avLst/>
            </a:prstGeom>
            <a:solidFill>
              <a:schemeClr val="bg1"/>
            </a:solidFill>
            <a:ln w="22225"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0FEECC93-032F-416D-83C4-12BFA57DFB92}"/>
                </a:ext>
              </a:extLst>
            </p:cNvPr>
            <p:cNvSpPr/>
            <p:nvPr/>
          </p:nvSpPr>
          <p:spPr>
            <a:xfrm>
              <a:off x="1196673" y="3445833"/>
              <a:ext cx="9903370" cy="3291840"/>
            </a:xfrm>
            <a:prstGeom prst="rect">
              <a:avLst/>
            </a:prstGeom>
            <a:solidFill>
              <a:schemeClr val="bg1"/>
            </a:solidFill>
            <a:ln w="28575" cap="flat">
              <a:solidFill>
                <a:schemeClr val="tx1"/>
              </a:solidFill>
              <a:prstDash val="sys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The purpose of launching a new IBO is to move people into ACTION -">
              <a:extLst>
                <a:ext uri="{FF2B5EF4-FFF2-40B4-BE49-F238E27FC236}">
                  <a16:creationId xmlns:a16="http://schemas.microsoft.com/office/drawing/2014/main" id="{362F39A8-D2A7-4EBC-A8E8-BA6C9A480A2F}"/>
                </a:ext>
              </a:extLst>
            </p:cNvPr>
            <p:cNvSpPr txBox="1"/>
            <p:nvPr/>
          </p:nvSpPr>
          <p:spPr>
            <a:xfrm>
              <a:off x="1075117" y="729982"/>
              <a:ext cx="18566897" cy="9512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spAutoFit/>
            </a:bodyPr>
            <a:lstStyle>
              <a:lvl1pPr algn="ctr">
                <a:defRPr sz="8000" b="1" i="0" cap="all" spc="0">
                  <a:solidFill>
                    <a:srgbClr val="002856"/>
                  </a:solidFill>
                </a:defRPr>
              </a:lvl1pPr>
            </a:lstStyle>
            <a:p>
              <a:pPr algn="l">
                <a:lnSpc>
                  <a:spcPts val="6500"/>
                </a:lnSpc>
                <a:tabLst>
                  <a:tab pos="692150" algn="l"/>
                </a:tabLst>
              </a:pPr>
              <a:r>
                <a:rPr lang="en-US" sz="6600" dirty="0">
                  <a:solidFill>
                    <a:schemeClr val="bg1"/>
                  </a:solidFill>
                  <a:latin typeface="+mj-lt"/>
                  <a:cs typeface="Helvetica" panose="020B0604020202020204" pitchFamily="34" charset="0"/>
                </a:rPr>
                <a:t>UN PUISSANT PROGRAMME DE RÉFÉRENCE</a:t>
              </a:r>
            </a:p>
          </p:txBody>
        </p:sp>
        <p:pic>
          <p:nvPicPr>
            <p:cNvPr id="8" name="Picture 4" descr="Logo">
              <a:extLst>
                <a:ext uri="{FF2B5EF4-FFF2-40B4-BE49-F238E27FC236}">
                  <a16:creationId xmlns:a16="http://schemas.microsoft.com/office/drawing/2014/main" id="{9139D1EC-262A-4791-8033-EA828490EA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767554" y="8626120"/>
              <a:ext cx="2584691" cy="14911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XOOM Energy">
              <a:extLst>
                <a:ext uri="{FF2B5EF4-FFF2-40B4-BE49-F238E27FC236}">
                  <a16:creationId xmlns:a16="http://schemas.microsoft.com/office/drawing/2014/main" id="{C464A93D-5A6E-47B9-AE79-DCC69642325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6673" y="8864902"/>
              <a:ext cx="4376823" cy="936154"/>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descr="IDSeal Logo - Click to go to Home Page">
              <a:extLst>
                <a:ext uri="{FF2B5EF4-FFF2-40B4-BE49-F238E27FC236}">
                  <a16:creationId xmlns:a16="http://schemas.microsoft.com/office/drawing/2014/main" id="{2E3C231A-F66C-4724-8471-68650AA43C88}"/>
                </a:ext>
              </a:extLst>
            </p:cNvPr>
            <p:cNvSpPr>
              <a:spLocks noChangeAspect="1" noChangeArrowheads="1"/>
            </p:cNvSpPr>
            <p:nvPr/>
          </p:nvSpPr>
          <p:spPr bwMode="auto">
            <a:xfrm>
              <a:off x="12039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2" descr="IDSeal – Give them nothing to steal, with IDSeal.">
              <a:extLst>
                <a:ext uri="{FF2B5EF4-FFF2-40B4-BE49-F238E27FC236}">
                  <a16:creationId xmlns:a16="http://schemas.microsoft.com/office/drawing/2014/main" id="{A1727B41-2407-43BA-821D-E3A314F4903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61728" y="4630414"/>
              <a:ext cx="3206350" cy="7415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08B0C3-ABA5-4EF8-8BFC-EDCFE46124DF}"/>
                </a:ext>
              </a:extLst>
            </p:cNvPr>
            <p:cNvSpPr txBox="1"/>
            <p:nvPr/>
          </p:nvSpPr>
          <p:spPr>
            <a:xfrm>
              <a:off x="1196673" y="2534542"/>
              <a:ext cx="8887600" cy="707886"/>
            </a:xfrm>
            <a:prstGeom prst="rect">
              <a:avLst/>
            </a:prstGeom>
            <a:noFill/>
          </p:spPr>
          <p:txBody>
            <a:bodyPr wrap="square" lIns="91440" tIns="45720" rIns="91440" bIns="45720" rtlCol="0" anchor="t">
              <a:spAutoFit/>
            </a:bodyPr>
            <a:lstStyle/>
            <a:p>
              <a:pPr algn="l">
                <a:lnSpc>
                  <a:spcPct val="100000"/>
                </a:lnSpc>
              </a:pPr>
              <a:r>
                <a:rPr lang="fr-FR" sz="4000" b="1" dirty="0">
                  <a:solidFill>
                    <a:schemeClr val="bg1"/>
                  </a:solidFill>
                  <a:latin typeface="+mj-lt"/>
                  <a:cs typeface="Helvetica"/>
                </a:rPr>
                <a:t>Programme de référence pour PEI</a:t>
              </a:r>
            </a:p>
          </p:txBody>
        </p:sp>
        <p:sp>
          <p:nvSpPr>
            <p:cNvPr id="14" name="TextBox 13">
              <a:extLst>
                <a:ext uri="{FF2B5EF4-FFF2-40B4-BE49-F238E27FC236}">
                  <a16:creationId xmlns:a16="http://schemas.microsoft.com/office/drawing/2014/main" id="{C0E1C63D-4CC2-4E01-80B9-A6EE1CCFB9D1}"/>
                </a:ext>
              </a:extLst>
            </p:cNvPr>
            <p:cNvSpPr txBox="1"/>
            <p:nvPr/>
          </p:nvSpPr>
          <p:spPr>
            <a:xfrm>
              <a:off x="12182323" y="2537073"/>
              <a:ext cx="10942423" cy="707886"/>
            </a:xfrm>
            <a:prstGeom prst="rect">
              <a:avLst/>
            </a:prstGeom>
            <a:noFill/>
          </p:spPr>
          <p:txBody>
            <a:bodyPr wrap="square" lIns="91440" tIns="45720" rIns="91440" bIns="45720" rtlCol="0" anchor="t">
              <a:spAutoFit/>
            </a:bodyPr>
            <a:lstStyle/>
            <a:p>
              <a:pPr algn="l">
                <a:lnSpc>
                  <a:spcPct val="100000"/>
                </a:lnSpc>
              </a:pPr>
              <a:r>
                <a:rPr lang="fr-FR" sz="4000" b="1" dirty="0">
                  <a:solidFill>
                    <a:schemeClr val="bg1"/>
                  </a:solidFill>
                  <a:latin typeface="+mj-lt"/>
                  <a:cs typeface="Helvetica"/>
                </a:rPr>
                <a:t>Programme de référence pour PEI et clients</a:t>
              </a:r>
            </a:p>
          </p:txBody>
        </p:sp>
        <p:sp>
          <p:nvSpPr>
            <p:cNvPr id="17" name="TextBox 16">
              <a:extLst>
                <a:ext uri="{FF2B5EF4-FFF2-40B4-BE49-F238E27FC236}">
                  <a16:creationId xmlns:a16="http://schemas.microsoft.com/office/drawing/2014/main" id="{657B7170-848A-429D-A53E-ABCB3DD6F8D6}"/>
                </a:ext>
              </a:extLst>
            </p:cNvPr>
            <p:cNvSpPr txBox="1"/>
            <p:nvPr/>
          </p:nvSpPr>
          <p:spPr>
            <a:xfrm>
              <a:off x="1196673" y="11278867"/>
              <a:ext cx="13128927" cy="1323439"/>
            </a:xfrm>
            <a:prstGeom prst="rect">
              <a:avLst/>
            </a:prstGeom>
            <a:noFill/>
          </p:spPr>
          <p:txBody>
            <a:bodyPr wrap="square" lIns="91440" tIns="45720" rIns="91440" bIns="45720" rtlCol="0" anchor="t">
              <a:spAutoFit/>
            </a:bodyPr>
            <a:lstStyle/>
            <a:p>
              <a:pPr algn="l">
                <a:lnSpc>
                  <a:spcPct val="100000"/>
                </a:lnSpc>
              </a:pPr>
              <a:r>
                <a:rPr lang="fr-FR" sz="4000" b="1" dirty="0">
                  <a:solidFill>
                    <a:schemeClr val="bg1"/>
                  </a:solidFill>
                  <a:latin typeface="+mj-lt"/>
                  <a:cs typeface="Helvetica"/>
                </a:rPr>
                <a:t>Recevez des PRIMES</a:t>
              </a:r>
              <a:r>
                <a:rPr lang="fr-FR" sz="4000" b="1" dirty="0">
                  <a:solidFill>
                    <a:srgbClr val="407EC9"/>
                  </a:solidFill>
                  <a:latin typeface="+mj-lt"/>
                  <a:cs typeface="Helvetica"/>
                </a:rPr>
                <a:t>*</a:t>
              </a:r>
              <a:r>
                <a:rPr lang="fr-FR" sz="4000" b="1" dirty="0">
                  <a:solidFill>
                    <a:schemeClr val="bg1"/>
                  </a:solidFill>
                  <a:latin typeface="+mj-lt"/>
                  <a:cs typeface="Helvetica"/>
                </a:rPr>
                <a:t> et votre service GRATUITEMENT* chaque mois tant que votre client demeure abonné</a:t>
              </a:r>
              <a:r>
                <a:rPr lang="en-US" sz="4000" b="1" dirty="0">
                  <a:solidFill>
                    <a:schemeClr val="bg1"/>
                  </a:solidFill>
                  <a:latin typeface="+mj-lt"/>
                  <a:cs typeface="Helvetica"/>
                </a:rPr>
                <a:t>. </a:t>
              </a:r>
              <a:endParaRPr lang="en-US" sz="4000" dirty="0">
                <a:solidFill>
                  <a:schemeClr val="bg1"/>
                </a:solidFill>
                <a:latin typeface="+mj-lt"/>
              </a:endParaRPr>
            </a:p>
          </p:txBody>
        </p:sp>
        <p:sp>
          <p:nvSpPr>
            <p:cNvPr id="18" name="TextBox 17">
              <a:extLst>
                <a:ext uri="{FF2B5EF4-FFF2-40B4-BE49-F238E27FC236}">
                  <a16:creationId xmlns:a16="http://schemas.microsoft.com/office/drawing/2014/main" id="{E3561CC8-796F-4938-97F4-20B9EED84C1C}"/>
                </a:ext>
              </a:extLst>
            </p:cNvPr>
            <p:cNvSpPr txBox="1"/>
            <p:nvPr/>
          </p:nvSpPr>
          <p:spPr>
            <a:xfrm>
              <a:off x="1162062" y="12612403"/>
              <a:ext cx="11020261" cy="830997"/>
            </a:xfrm>
            <a:prstGeom prst="rect">
              <a:avLst/>
            </a:prstGeom>
            <a:noFill/>
          </p:spPr>
          <p:txBody>
            <a:bodyPr wrap="square" lIns="91440" tIns="45720" rIns="91440" bIns="45720" rtlCol="0" anchor="t">
              <a:spAutoFit/>
            </a:bodyPr>
            <a:lstStyle/>
            <a:p>
              <a:pPr algn="l">
                <a:lnSpc>
                  <a:spcPct val="100000"/>
                </a:lnSpc>
              </a:pPr>
              <a:r>
                <a:rPr lang="en-US" sz="2400" dirty="0">
                  <a:solidFill>
                    <a:schemeClr val="bg1"/>
                  </a:solidFill>
                  <a:latin typeface="+mj-lt"/>
                  <a:cs typeface="Helvetica"/>
                </a:rPr>
                <a:t>* </a:t>
              </a:r>
              <a:r>
                <a:rPr lang="fr-FR" sz="2400" dirty="0">
                  <a:solidFill>
                    <a:schemeClr val="bg1"/>
                  </a:solidFill>
                  <a:latin typeface="+mj-lt"/>
                  <a:cs typeface="Helvetica"/>
                </a:rPr>
                <a:t>Reportez-vous sur acncompass.ca et au programme spécifique au produit pour les modalités et conditions et les détails complets.</a:t>
              </a:r>
              <a:endParaRPr lang="en-US" sz="2400" dirty="0">
                <a:solidFill>
                  <a:schemeClr val="bg1"/>
                </a:solidFill>
                <a:latin typeface="+mj-lt"/>
              </a:endParaRPr>
            </a:p>
          </p:txBody>
        </p:sp>
        <p:sp>
          <p:nvSpPr>
            <p:cNvPr id="26" name="TextBox 25">
              <a:extLst>
                <a:ext uri="{FF2B5EF4-FFF2-40B4-BE49-F238E27FC236}">
                  <a16:creationId xmlns:a16="http://schemas.microsoft.com/office/drawing/2014/main" id="{F21049DF-51A6-44F8-AA66-7396399DDBF6}"/>
                </a:ext>
              </a:extLst>
            </p:cNvPr>
            <p:cNvSpPr txBox="1"/>
            <p:nvPr/>
          </p:nvSpPr>
          <p:spPr>
            <a:xfrm>
              <a:off x="12283922" y="7075121"/>
              <a:ext cx="10942423" cy="118237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l">
                <a:lnSpc>
                  <a:spcPct val="100000"/>
                </a:lnSpc>
              </a:pPr>
              <a:r>
                <a:rPr lang="fr-FR" sz="4000" b="1" dirty="0">
                  <a:solidFill>
                    <a:schemeClr val="bg1"/>
                  </a:solidFill>
                  <a:latin typeface="+mj-lt"/>
                  <a:cs typeface="Helvetica"/>
                </a:rPr>
                <a:t>Programme de référence pour PEI et clients</a:t>
              </a:r>
            </a:p>
            <a:p>
              <a:endParaRPr lang="en-US" sz="3700" dirty="0">
                <a:solidFill>
                  <a:schemeClr val="bg1"/>
                </a:solidFill>
                <a:latin typeface="+mj-lt"/>
              </a:endParaRPr>
            </a:p>
          </p:txBody>
        </p:sp>
        <p:sp>
          <p:nvSpPr>
            <p:cNvPr id="27" name="TextBox 26">
              <a:extLst>
                <a:ext uri="{FF2B5EF4-FFF2-40B4-BE49-F238E27FC236}">
                  <a16:creationId xmlns:a16="http://schemas.microsoft.com/office/drawing/2014/main" id="{0D01165B-E4E7-4AEB-93D1-E05B5709153D}"/>
                </a:ext>
              </a:extLst>
            </p:cNvPr>
            <p:cNvSpPr txBox="1"/>
            <p:nvPr/>
          </p:nvSpPr>
          <p:spPr>
            <a:xfrm>
              <a:off x="1227518" y="7064289"/>
              <a:ext cx="8887600" cy="1182375"/>
            </a:xfrm>
            <a:prstGeom prst="rect">
              <a:avLst/>
            </a:prstGeom>
            <a:noFill/>
            <a:effectLst>
              <a:outerShdw blurRad="50800" dist="38100" dir="2700000" algn="tl" rotWithShape="0">
                <a:prstClr val="black">
                  <a:alpha val="40000"/>
                </a:prstClr>
              </a:outerShdw>
            </a:effectLst>
          </p:spPr>
          <p:txBody>
            <a:bodyPr wrap="square" lIns="91440" tIns="45720" rIns="91440" bIns="45720" rtlCol="0" anchor="t">
              <a:spAutoFit/>
            </a:bodyPr>
            <a:lstStyle/>
            <a:p>
              <a:pPr algn="l">
                <a:lnSpc>
                  <a:spcPct val="100000"/>
                </a:lnSpc>
              </a:pPr>
              <a:r>
                <a:rPr lang="fr-FR" sz="4000" b="1" dirty="0">
                  <a:solidFill>
                    <a:schemeClr val="bg1"/>
                  </a:solidFill>
                  <a:latin typeface="+mj-lt"/>
                  <a:cs typeface="Helvetica"/>
                </a:rPr>
                <a:t>Programme de référence pour PEI</a:t>
              </a:r>
            </a:p>
            <a:p>
              <a:endParaRPr lang="en-US" sz="3700" dirty="0">
                <a:solidFill>
                  <a:schemeClr val="bg1"/>
                </a:solidFill>
                <a:latin typeface="+mj-lt"/>
              </a:endParaRPr>
            </a:p>
          </p:txBody>
        </p:sp>
        <p:pic>
          <p:nvPicPr>
            <p:cNvPr id="24" name="Picture 23">
              <a:extLst>
                <a:ext uri="{FF2B5EF4-FFF2-40B4-BE49-F238E27FC236}">
                  <a16:creationId xmlns:a16="http://schemas.microsoft.com/office/drawing/2014/main" id="{3600E771-FAA8-4D0E-9C25-A2F8ECEFC5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9552" y="4208385"/>
              <a:ext cx="2661775" cy="1659545"/>
            </a:xfrm>
            <a:prstGeom prst="rect">
              <a:avLst/>
            </a:prstGeom>
          </p:spPr>
        </p:pic>
      </p:grpSp>
      <p:sp>
        <p:nvSpPr>
          <p:cNvPr id="29" name="TextBox 28">
            <a:extLst>
              <a:ext uri="{FF2B5EF4-FFF2-40B4-BE49-F238E27FC236}">
                <a16:creationId xmlns:a16="http://schemas.microsoft.com/office/drawing/2014/main" id="{A3C9EB34-D871-45DF-A124-715B9E5F5D8B}"/>
              </a:ext>
            </a:extLst>
          </p:cNvPr>
          <p:cNvSpPr txBox="1"/>
          <p:nvPr/>
        </p:nvSpPr>
        <p:spPr>
          <a:xfrm>
            <a:off x="5191519" y="3710481"/>
            <a:ext cx="5657533" cy="3600986"/>
          </a:xfrm>
          <a:prstGeom prst="rect">
            <a:avLst/>
          </a:prstGeom>
          <a:noFill/>
        </p:spPr>
        <p:txBody>
          <a:bodyPr wrap="square" lIns="91440" tIns="45720" rIns="91440" bIns="45720" rtlCol="0" anchor="t">
            <a:spAutoFit/>
          </a:bodyPr>
          <a:lstStyle/>
          <a:p>
            <a:pPr algn="l">
              <a:lnSpc>
                <a:spcPct val="100000"/>
              </a:lnSpc>
            </a:pPr>
            <a:r>
              <a:rPr lang="fr-FR" sz="3200" b="1" dirty="0">
                <a:solidFill>
                  <a:srgbClr val="000000"/>
                </a:solidFill>
                <a:latin typeface="Helvetica"/>
                <a:cs typeface="Helvetica"/>
              </a:rPr>
              <a:t>OBTENEZ-EN 5, OBTENEZ     UNE RÉCOMPENSE </a:t>
            </a:r>
            <a:br>
              <a:rPr lang="en-US" sz="3200" b="1" dirty="0">
                <a:solidFill>
                  <a:srgbClr val="000000"/>
                </a:solidFill>
                <a:latin typeface="Helvetica"/>
                <a:cs typeface="Helvetica"/>
              </a:rPr>
            </a:br>
            <a:r>
              <a:rPr lang="fr-FR" sz="3000" dirty="0">
                <a:solidFill>
                  <a:srgbClr val="000000"/>
                </a:solidFill>
                <a:latin typeface="Helvetica"/>
                <a:cs typeface="Helvetica"/>
              </a:rPr>
              <a:t>Recevez une PRIME égale au coût mensuel de votre abonnement trimestriel ou annuel.  </a:t>
            </a:r>
          </a:p>
          <a:p>
            <a:pPr algn="l">
              <a:lnSpc>
                <a:spcPct val="100000"/>
              </a:lnSpc>
            </a:pPr>
            <a:endParaRPr lang="en-US" sz="3000" dirty="0">
              <a:solidFill>
                <a:srgbClr val="170D4A"/>
              </a:solidFill>
              <a:latin typeface="Helvetica"/>
              <a:cs typeface="Helvetica"/>
            </a:endParaRPr>
          </a:p>
          <a:p>
            <a:pPr algn="l">
              <a:lnSpc>
                <a:spcPct val="100000"/>
              </a:lnSpc>
            </a:pPr>
            <a:r>
              <a:rPr lang="en-US" sz="800" b="1" dirty="0">
                <a:solidFill>
                  <a:srgbClr val="170D4A"/>
                </a:solidFill>
                <a:latin typeface="Helvetica"/>
                <a:cs typeface="Helvetica"/>
              </a:rPr>
              <a:t> </a:t>
            </a:r>
          </a:p>
          <a:p>
            <a:pPr algn="l">
              <a:lnSpc>
                <a:spcPct val="100000"/>
              </a:lnSpc>
            </a:pPr>
            <a:endParaRPr lang="en-US" sz="600" b="1" dirty="0">
              <a:solidFill>
                <a:srgbClr val="170D4A"/>
              </a:solidFill>
              <a:latin typeface="Helvetica"/>
              <a:cs typeface="Helvetica" panose="020B0604020202020204" pitchFamily="34" charset="0"/>
            </a:endParaRPr>
          </a:p>
        </p:txBody>
      </p:sp>
      <p:sp>
        <p:nvSpPr>
          <p:cNvPr id="30" name="TextBox 29">
            <a:extLst>
              <a:ext uri="{FF2B5EF4-FFF2-40B4-BE49-F238E27FC236}">
                <a16:creationId xmlns:a16="http://schemas.microsoft.com/office/drawing/2014/main" id="{6F1CFB0F-763C-472A-AFCB-CC3330EF8E2B}"/>
              </a:ext>
            </a:extLst>
          </p:cNvPr>
          <p:cNvSpPr txBox="1"/>
          <p:nvPr/>
        </p:nvSpPr>
        <p:spPr>
          <a:xfrm>
            <a:off x="1745067" y="5499393"/>
            <a:ext cx="3206350" cy="618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457200" rtl="0" fontAlgn="auto" latinLnBrk="0" hangingPunct="0">
              <a:lnSpc>
                <a:spcPts val="3700"/>
              </a:lnSpc>
              <a:spcBef>
                <a:spcPts val="0"/>
              </a:spcBef>
              <a:spcAft>
                <a:spcPts val="0"/>
              </a:spcAft>
              <a:buClrTx/>
              <a:buSzTx/>
              <a:buFontTx/>
              <a:buNone/>
              <a:tabLst/>
            </a:pPr>
            <a:r>
              <a:rPr kumimoji="0" lang="en-CA" sz="1900" b="0" i="0" u="none" strike="noStrike" cap="none" spc="0" normalizeH="0" baseline="0" dirty="0" err="1">
                <a:ln>
                  <a:noFill/>
                </a:ln>
                <a:solidFill>
                  <a:srgbClr val="5E5E5E"/>
                </a:solidFill>
                <a:effectLst/>
                <a:uFillTx/>
                <a:latin typeface="+mn-lt"/>
                <a:ea typeface="+mn-ea"/>
                <a:cs typeface="+mn-cs"/>
                <a:sym typeface="Myriad Pro"/>
              </a:rPr>
              <a:t>États-Unis</a:t>
            </a:r>
            <a:r>
              <a:rPr kumimoji="0" lang="en-CA" sz="1900" b="0" i="0" u="none" strike="noStrike" cap="none" spc="0" normalizeH="0" baseline="0" dirty="0">
                <a:ln>
                  <a:noFill/>
                </a:ln>
                <a:solidFill>
                  <a:srgbClr val="5E5E5E"/>
                </a:solidFill>
                <a:effectLst/>
                <a:uFillTx/>
                <a:latin typeface="+mn-lt"/>
                <a:ea typeface="+mn-ea"/>
                <a:cs typeface="+mn-cs"/>
                <a:sym typeface="Myriad Pro"/>
              </a:rPr>
              <a:t> </a:t>
            </a:r>
            <a:r>
              <a:rPr kumimoji="0" lang="en-CA" sz="1900" b="0" i="0" u="none" strike="noStrike" cap="none" spc="0" normalizeH="0" baseline="0" dirty="0" err="1">
                <a:ln>
                  <a:noFill/>
                </a:ln>
                <a:solidFill>
                  <a:srgbClr val="5E5E5E"/>
                </a:solidFill>
                <a:effectLst/>
                <a:uFillTx/>
                <a:latin typeface="+mn-lt"/>
                <a:ea typeface="+mn-ea"/>
                <a:cs typeface="+mn-cs"/>
                <a:sym typeface="Myriad Pro"/>
              </a:rPr>
              <a:t>seulement</a:t>
            </a:r>
            <a:endParaRPr kumimoji="0" lang="en-CA" sz="1900" b="0" i="0" u="none" strike="noStrike" cap="none" spc="0" normalizeH="0" baseline="0" dirty="0">
              <a:ln>
                <a:noFill/>
              </a:ln>
              <a:solidFill>
                <a:srgbClr val="5E5E5E"/>
              </a:solidFill>
              <a:effectLst/>
              <a:uFillTx/>
              <a:latin typeface="+mn-lt"/>
              <a:ea typeface="+mn-ea"/>
              <a:cs typeface="+mn-cs"/>
              <a:sym typeface="Myriad Pro"/>
            </a:endParaRPr>
          </a:p>
        </p:txBody>
      </p:sp>
      <p:sp>
        <p:nvSpPr>
          <p:cNvPr id="31" name="TextBox 30">
            <a:extLst>
              <a:ext uri="{FF2B5EF4-FFF2-40B4-BE49-F238E27FC236}">
                <a16:creationId xmlns:a16="http://schemas.microsoft.com/office/drawing/2014/main" id="{6C7432F6-4450-4AC6-B946-D8828189F481}"/>
              </a:ext>
            </a:extLst>
          </p:cNvPr>
          <p:cNvSpPr txBox="1"/>
          <p:nvPr/>
        </p:nvSpPr>
        <p:spPr>
          <a:xfrm>
            <a:off x="15845516" y="3767351"/>
            <a:ext cx="5477260" cy="2785378"/>
          </a:xfrm>
          <a:prstGeom prst="rect">
            <a:avLst/>
          </a:prstGeom>
          <a:noFill/>
        </p:spPr>
        <p:txBody>
          <a:bodyPr wrap="square" lIns="91440" tIns="45720" rIns="91440" bIns="45720" rtlCol="0" anchor="t">
            <a:spAutoFit/>
          </a:bodyPr>
          <a:lstStyle/>
          <a:p>
            <a:pPr algn="l">
              <a:lnSpc>
                <a:spcPct val="100000"/>
              </a:lnSpc>
            </a:pPr>
            <a:r>
              <a:rPr lang="fr-FR" sz="3200" b="1" dirty="0">
                <a:solidFill>
                  <a:srgbClr val="000000"/>
                </a:solidFill>
                <a:latin typeface="Helvetica"/>
                <a:cs typeface="Helvetica"/>
              </a:rPr>
              <a:t>OBTENEZ-EN 5, OBTENEZ     UNE RÉCOMPENSE</a:t>
            </a:r>
            <a:r>
              <a:rPr lang="en-US" sz="4000" dirty="0">
                <a:solidFill>
                  <a:srgbClr val="000000"/>
                </a:solidFill>
                <a:latin typeface="Helvetica"/>
                <a:cs typeface="Helvetica"/>
              </a:rPr>
              <a:t>*</a:t>
            </a:r>
            <a:br>
              <a:rPr lang="en-US" sz="3200" b="1" dirty="0">
                <a:solidFill>
                  <a:srgbClr val="000000"/>
                </a:solidFill>
                <a:latin typeface="Helvetica"/>
                <a:cs typeface="Helvetica"/>
              </a:rPr>
            </a:br>
            <a:r>
              <a:rPr lang="fr-FR" sz="3000" dirty="0">
                <a:solidFill>
                  <a:srgbClr val="000000"/>
                </a:solidFill>
                <a:latin typeface="Helvetica"/>
                <a:cs typeface="Helvetica"/>
              </a:rPr>
              <a:t>Aidez 5 amis à passer à Flash Mobile et obtenez votre service GRATUITEMENT*.</a:t>
            </a:r>
          </a:p>
          <a:p>
            <a:pPr algn="l">
              <a:lnSpc>
                <a:spcPct val="100000"/>
              </a:lnSpc>
            </a:pPr>
            <a:r>
              <a:rPr lang="en-US" sz="800" b="1" dirty="0">
                <a:solidFill>
                  <a:srgbClr val="000000"/>
                </a:solidFill>
                <a:latin typeface="Helvetica"/>
                <a:cs typeface="Helvetica"/>
              </a:rPr>
              <a:t> </a:t>
            </a:r>
          </a:p>
          <a:p>
            <a:pPr algn="l">
              <a:lnSpc>
                <a:spcPct val="100000"/>
              </a:lnSpc>
            </a:pPr>
            <a:endParaRPr lang="en-US" sz="600" b="1" dirty="0">
              <a:solidFill>
                <a:srgbClr val="170D4A"/>
              </a:solidFill>
              <a:latin typeface="Helvetica"/>
              <a:cs typeface="Helvetica" panose="020B0604020202020204" pitchFamily="34" charset="0"/>
            </a:endParaRPr>
          </a:p>
        </p:txBody>
      </p:sp>
      <p:sp>
        <p:nvSpPr>
          <p:cNvPr id="32" name="TextBox 31">
            <a:extLst>
              <a:ext uri="{FF2B5EF4-FFF2-40B4-BE49-F238E27FC236}">
                <a16:creationId xmlns:a16="http://schemas.microsoft.com/office/drawing/2014/main" id="{8A9D9AF4-89BC-48A5-A96D-1854D2BE11EF}"/>
              </a:ext>
            </a:extLst>
          </p:cNvPr>
          <p:cNvSpPr txBox="1"/>
          <p:nvPr/>
        </p:nvSpPr>
        <p:spPr>
          <a:xfrm>
            <a:off x="5191519" y="7990227"/>
            <a:ext cx="5513391" cy="3216265"/>
          </a:xfrm>
          <a:prstGeom prst="rect">
            <a:avLst/>
          </a:prstGeom>
          <a:noFill/>
        </p:spPr>
        <p:txBody>
          <a:bodyPr wrap="square" lIns="91440" tIns="45720" rIns="91440" bIns="45720" rtlCol="0" anchor="t">
            <a:spAutoFit/>
          </a:bodyPr>
          <a:lstStyle/>
          <a:p>
            <a:pPr algn="l">
              <a:lnSpc>
                <a:spcPct val="100000"/>
              </a:lnSpc>
            </a:pPr>
            <a:r>
              <a:rPr lang="en-US" sz="3900" b="1" dirty="0" err="1">
                <a:solidFill>
                  <a:srgbClr val="000000"/>
                </a:solidFill>
                <a:latin typeface="Helvetica"/>
                <a:cs typeface="Helvetica"/>
              </a:rPr>
              <a:t>PowerUP</a:t>
            </a:r>
            <a:r>
              <a:rPr lang="en-US" sz="3900" dirty="0">
                <a:solidFill>
                  <a:srgbClr val="000000"/>
                </a:solidFill>
                <a:latin typeface="Helvetica"/>
                <a:cs typeface="Helvetica"/>
              </a:rPr>
              <a:t>*</a:t>
            </a:r>
            <a:br>
              <a:rPr lang="en-US" sz="3200" b="1" dirty="0">
                <a:solidFill>
                  <a:srgbClr val="000000"/>
                </a:solidFill>
                <a:latin typeface="Helvetica"/>
                <a:cs typeface="Helvetica"/>
              </a:rPr>
            </a:br>
            <a:r>
              <a:rPr lang="fr-FR" sz="3000" dirty="0">
                <a:solidFill>
                  <a:srgbClr val="000000"/>
                </a:solidFill>
                <a:latin typeface="Helvetica"/>
                <a:cs typeface="Helvetica"/>
              </a:rPr>
              <a:t>Référez 12+ clients résidentiels de gaz naturel ou d’électricité et recevez une PRIME égale aux frais moyens de services publics.</a:t>
            </a:r>
            <a:r>
              <a:rPr lang="en-US" sz="800" b="1" dirty="0">
                <a:solidFill>
                  <a:srgbClr val="000000"/>
                </a:solidFill>
                <a:latin typeface="Helvetica"/>
                <a:cs typeface="Helvetica"/>
              </a:rPr>
              <a:t> </a:t>
            </a:r>
          </a:p>
          <a:p>
            <a:pPr algn="l">
              <a:lnSpc>
                <a:spcPct val="100000"/>
              </a:lnSpc>
            </a:pPr>
            <a:endParaRPr lang="en-US" sz="600" b="1" dirty="0">
              <a:solidFill>
                <a:srgbClr val="170D4A"/>
              </a:solidFill>
              <a:latin typeface="Helvetica"/>
              <a:cs typeface="Helvetica" panose="020B0604020202020204" pitchFamily="34" charset="0"/>
            </a:endParaRPr>
          </a:p>
        </p:txBody>
      </p:sp>
      <p:sp>
        <p:nvSpPr>
          <p:cNvPr id="33" name="TextBox 32">
            <a:extLst>
              <a:ext uri="{FF2B5EF4-FFF2-40B4-BE49-F238E27FC236}">
                <a16:creationId xmlns:a16="http://schemas.microsoft.com/office/drawing/2014/main" id="{27B71902-099F-4A34-BB3C-32036930C35C}"/>
              </a:ext>
            </a:extLst>
          </p:cNvPr>
          <p:cNvSpPr txBox="1"/>
          <p:nvPr/>
        </p:nvSpPr>
        <p:spPr>
          <a:xfrm>
            <a:off x="15647004" y="8197975"/>
            <a:ext cx="5874284" cy="2800767"/>
          </a:xfrm>
          <a:prstGeom prst="rect">
            <a:avLst/>
          </a:prstGeom>
          <a:noFill/>
        </p:spPr>
        <p:txBody>
          <a:bodyPr wrap="square" lIns="91440" tIns="45720" rIns="91440" bIns="45720" rtlCol="0" anchor="t">
            <a:spAutoFit/>
          </a:bodyPr>
          <a:lstStyle/>
          <a:p>
            <a:pPr algn="l">
              <a:lnSpc>
                <a:spcPct val="100000"/>
              </a:lnSpc>
            </a:pPr>
            <a:r>
              <a:rPr lang="fr-FR" sz="3200" b="1" dirty="0">
                <a:solidFill>
                  <a:srgbClr val="000000"/>
                </a:solidFill>
                <a:latin typeface="Helvetica"/>
                <a:cs typeface="Helvetica"/>
              </a:rPr>
              <a:t>OBTENEZ-EN 5, OBTENEZ     UNE RÉCOMPENSE</a:t>
            </a:r>
            <a:r>
              <a:rPr lang="en-US" sz="4000" dirty="0">
                <a:solidFill>
                  <a:srgbClr val="000000"/>
                </a:solidFill>
                <a:latin typeface="Helvetica"/>
                <a:cs typeface="Helvetica"/>
              </a:rPr>
              <a:t>*</a:t>
            </a:r>
            <a:br>
              <a:rPr lang="en-US" sz="3200" b="1" dirty="0">
                <a:solidFill>
                  <a:srgbClr val="000000"/>
                </a:solidFill>
                <a:latin typeface="Helvetica"/>
                <a:cs typeface="Helvetica"/>
              </a:rPr>
            </a:br>
            <a:r>
              <a:rPr lang="fr-FR" sz="3000" dirty="0">
                <a:solidFill>
                  <a:srgbClr val="000000"/>
                </a:solidFill>
                <a:latin typeface="Helvetica"/>
                <a:cs typeface="Helvetica"/>
              </a:rPr>
              <a:t>Aidez 5 amis à passer à Services Flash et obtenez votre service GRATUITEMENT*.</a:t>
            </a:r>
          </a:p>
          <a:p>
            <a:pPr algn="l">
              <a:lnSpc>
                <a:spcPct val="100000"/>
              </a:lnSpc>
            </a:pPr>
            <a:r>
              <a:rPr lang="en-US" sz="800" b="1" dirty="0">
                <a:solidFill>
                  <a:srgbClr val="170D4A"/>
                </a:solidFill>
                <a:latin typeface="Helvetica"/>
                <a:cs typeface="Helvetica"/>
              </a:rPr>
              <a:t> </a:t>
            </a:r>
          </a:p>
          <a:p>
            <a:pPr algn="l">
              <a:lnSpc>
                <a:spcPct val="100000"/>
              </a:lnSpc>
            </a:pPr>
            <a:endParaRPr lang="en-US" sz="600" b="1" dirty="0">
              <a:solidFill>
                <a:srgbClr val="170D4A"/>
              </a:solidFill>
              <a:latin typeface="Helvetica"/>
              <a:cs typeface="Helvetica" panose="020B0604020202020204" pitchFamily="34" charset="0"/>
            </a:endParaRPr>
          </a:p>
        </p:txBody>
      </p:sp>
      <p:pic>
        <p:nvPicPr>
          <p:cNvPr id="37" name="Picture 36" descr="Icon&#10;&#10;Description automatically generated">
            <a:extLst>
              <a:ext uri="{FF2B5EF4-FFF2-40B4-BE49-F238E27FC236}">
                <a16:creationId xmlns:a16="http://schemas.microsoft.com/office/drawing/2014/main" id="{1FA702A6-D9C5-4E46-A6CB-66A9A4A4E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13800" y="12772729"/>
            <a:ext cx="2167264" cy="579358"/>
          </a:xfrm>
          <a:prstGeom prst="rect">
            <a:avLst/>
          </a:prstGeom>
        </p:spPr>
      </p:pic>
    </p:spTree>
    <p:extLst>
      <p:ext uri="{BB962C8B-B14F-4D97-AF65-F5344CB8AC3E}">
        <p14:creationId xmlns:p14="http://schemas.microsoft.com/office/powerpoint/2010/main" val="3985991583"/>
      </p:ext>
    </p:extLst>
  </p:cSld>
  <p:clrMapOvr>
    <a:masterClrMapping/>
  </p:clrMapOvr>
</p:sld>
</file>

<file path=ppt/theme/theme1.xml><?xml version="1.0" encoding="utf-8"?>
<a:theme xmlns:a="http://schemas.openxmlformats.org/drawingml/2006/main" name="White">
  <a:themeElements>
    <a:clrScheme name="Custom 1">
      <a:dk1>
        <a:srgbClr val="5E5E5E"/>
      </a:dk1>
      <a:lt1>
        <a:srgbClr val="FFFFFF"/>
      </a:lt1>
      <a:dk2>
        <a:srgbClr val="5E5E5E"/>
      </a:dk2>
      <a:lt2>
        <a:srgbClr val="D6D5D5"/>
      </a:lt2>
      <a:accent1>
        <a:srgbClr val="002956"/>
      </a:accent1>
      <a:accent2>
        <a:srgbClr val="5FCBC9"/>
      </a:accent2>
      <a:accent3>
        <a:srgbClr val="949BA2"/>
      </a:accent3>
      <a:accent4>
        <a:srgbClr val="367CCA"/>
      </a:accent4>
      <a:accent5>
        <a:srgbClr val="FE661B"/>
      </a:accent5>
      <a:accent6>
        <a:srgbClr val="6FB31C"/>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bril Fatface"/>
        <a:ea typeface="Abril Fatface"/>
        <a:cs typeface="Abril Fatface"/>
      </a:majorFont>
      <a:minorFont>
        <a:latin typeface="Myriad Pro"/>
        <a:ea typeface="Myriad Pro"/>
        <a:cs typeface="Myriad Pro"/>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437E"/>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457200" rtl="0" fontAlgn="auto" latinLnBrk="0" hangingPunct="0">
          <a:lnSpc>
            <a:spcPts val="3700"/>
          </a:lnSpc>
          <a:spcBef>
            <a:spcPts val="0"/>
          </a:spcBef>
          <a:spcAft>
            <a:spcPts val="0"/>
          </a:spcAft>
          <a:buClrTx/>
          <a:buSzTx/>
          <a:buFontTx/>
          <a:buNone/>
          <a:tabLst/>
          <a:defRPr kumimoji="0" sz="1900" b="0" i="0" u="none" strike="noStrike" cap="none" spc="0" normalizeH="0" baseline="0">
            <a:ln>
              <a:noFill/>
            </a:ln>
            <a:solidFill>
              <a:srgbClr val="5E5E5E"/>
            </a:solidFill>
            <a:effectLst/>
            <a:uFillTx/>
            <a:latin typeface="+mn-lt"/>
            <a:ea typeface="+mn-ea"/>
            <a:cs typeface="+mn-cs"/>
            <a:sym typeface="Myriad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11567</TotalTime>
  <Words>721</Words>
  <Application>Microsoft Office PowerPoint</Application>
  <PresentationFormat>Custom</PresentationFormat>
  <Paragraphs>107</Paragraphs>
  <Slides>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Helvetica</vt:lpstr>
      <vt:lpstr>Helvetica Bold Oblique</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Primes promotionnelles d'avril</dc:title>
  <dc:creator>Bindu Sadder</dc:creator>
  <cp:lastModifiedBy>Bindu Sadder</cp:lastModifiedBy>
  <cp:revision>602</cp:revision>
  <dcterms:modified xsi:type="dcterms:W3CDTF">2022-04-29T14:30:26Z</dcterms:modified>
</cp:coreProperties>
</file>