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316" r:id="rId2"/>
    <p:sldId id="319" r:id="rId3"/>
    <p:sldId id="320" r:id="rId4"/>
    <p:sldId id="324" r:id="rId5"/>
    <p:sldId id="321" r:id="rId6"/>
    <p:sldId id="322" r:id="rId7"/>
    <p:sldId id="303" r:id="rId8"/>
    <p:sldId id="304" r:id="rId9"/>
    <p:sldId id="306" r:id="rId1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1pPr>
    <a:lvl2pPr marL="0" marR="0" indent="2286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2pPr>
    <a:lvl3pPr marL="0" marR="0" indent="4572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3pPr>
    <a:lvl4pPr marL="0" marR="0" indent="6858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4pPr>
    <a:lvl5pPr marL="0" marR="0" indent="9144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5pPr>
    <a:lvl6pPr marL="0" marR="0" indent="11430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6pPr>
    <a:lvl7pPr marL="0" marR="0" indent="13716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7pPr>
    <a:lvl8pPr marL="0" marR="0" indent="16002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8pPr>
    <a:lvl9pPr marL="0" marR="0" indent="18288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ce Page" initials="CP" lastIdx="21" clrIdx="0">
    <p:extLst>
      <p:ext uri="{19B8F6BF-5375-455C-9EA6-DF929625EA0E}">
        <p15:presenceInfo xmlns:p15="http://schemas.microsoft.com/office/powerpoint/2012/main" userId="S::chance.page@acninc.com::2cd93114-e355-428a-a8b2-24d291fd90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CCC9"/>
    <a:srgbClr val="042345"/>
    <a:srgbClr val="BD9947"/>
    <a:srgbClr val="01030F"/>
    <a:srgbClr val="000B17"/>
    <a:srgbClr val="2F65A4"/>
    <a:srgbClr val="F08903"/>
    <a:srgbClr val="E6E6E6"/>
    <a:srgbClr val="E9E5D0"/>
    <a:srgbClr val="F7E7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09" autoAdjust="0"/>
    <p:restoredTop sz="94694"/>
  </p:normalViewPr>
  <p:slideViewPr>
    <p:cSldViewPr snapToGrid="0" snapToObjects="1">
      <p:cViewPr varScale="1">
        <p:scale>
          <a:sx n="56" d="100"/>
          <a:sy n="56" d="100"/>
        </p:scale>
        <p:origin x="744" y="90"/>
      </p:cViewPr>
      <p:guideLst/>
    </p:cSldViewPr>
  </p:slideViewPr>
  <p:notesTextViewPr>
    <p:cViewPr>
      <p:scale>
        <a:sx n="3" d="2"/>
        <a:sy n="3" d="2"/>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1143000" y="685800"/>
            <a:ext cx="4572000" cy="3429000"/>
          </a:xfrm>
          <a:prstGeom prst="rect">
            <a:avLst/>
          </a:prstGeom>
        </p:spPr>
        <p:txBody>
          <a:bodyPr/>
          <a:lstStyle/>
          <a:p>
            <a:endParaRPr/>
          </a:p>
        </p:txBody>
      </p:sp>
      <p:sp>
        <p:nvSpPr>
          <p:cNvPr id="124" name="Shape 12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Comparison">
    <p:bg>
      <p:bgPr>
        <a:solidFill>
          <a:srgbClr val="01030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0E610D-A9CD-49F7-A692-2B1087BE633E}"/>
              </a:ext>
            </a:extLst>
          </p:cNvPr>
          <p:cNvSpPr/>
          <p:nvPr userDrawn="1"/>
        </p:nvSpPr>
        <p:spPr>
          <a:xfrm>
            <a:off x="10315708" y="-858"/>
            <a:ext cx="11964666" cy="7680960"/>
          </a:xfrm>
          <a:prstGeom prst="rect">
            <a:avLst/>
          </a:prstGeom>
          <a:gradFill>
            <a:gsLst>
              <a:gs pos="2000">
                <a:srgbClr val="01030F">
                  <a:alpha val="0"/>
                  <a:lumMod val="0"/>
                </a:srgbClr>
              </a:gs>
              <a:gs pos="49000">
                <a:srgbClr val="01030F">
                  <a:lumMod val="0"/>
                </a:srgbClr>
              </a:gs>
            </a:gsLst>
            <a:lin ang="108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FB7DA018-7F14-46CA-9E8F-88B07A603F8B}"/>
              </a:ext>
            </a:extLst>
          </p:cNvPr>
          <p:cNvSpPr/>
          <p:nvPr userDrawn="1"/>
        </p:nvSpPr>
        <p:spPr>
          <a:xfrm rot="10800000">
            <a:off x="9311660" y="7680102"/>
            <a:ext cx="14801873" cy="5943600"/>
          </a:xfrm>
          <a:prstGeom prst="rect">
            <a:avLst/>
          </a:prstGeom>
          <a:gradFill>
            <a:gsLst>
              <a:gs pos="2000">
                <a:srgbClr val="01030F">
                  <a:lumMod val="0"/>
                  <a:alpha val="0"/>
                </a:srgbClr>
              </a:gs>
              <a:gs pos="49000">
                <a:srgbClr val="01030F">
                  <a:lumMod val="0"/>
                </a:srgbClr>
              </a:gs>
            </a:gsLst>
            <a:lin ang="108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4" name="Picture 13" descr="A picture containing person&#10;&#10;Description automatically generated">
            <a:extLst>
              <a:ext uri="{FF2B5EF4-FFF2-40B4-BE49-F238E27FC236}">
                <a16:creationId xmlns:a16="http://schemas.microsoft.com/office/drawing/2014/main" id="{9176AF96-A8A8-4081-B2BC-907D89881D6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24" y="857"/>
            <a:ext cx="24380951" cy="13714285"/>
          </a:xfrm>
          <a:prstGeom prst="rect">
            <a:avLst/>
          </a:prstGeom>
        </p:spPr>
      </p:pic>
      <p:sp>
        <p:nvSpPr>
          <p:cNvPr id="6" name="Rectangle 5">
            <a:extLst>
              <a:ext uri="{FF2B5EF4-FFF2-40B4-BE49-F238E27FC236}">
                <a16:creationId xmlns:a16="http://schemas.microsoft.com/office/drawing/2014/main" id="{9E57E030-A6F9-4433-AA4F-E55DAC481B21}"/>
              </a:ext>
            </a:extLst>
          </p:cNvPr>
          <p:cNvSpPr/>
          <p:nvPr userDrawn="1"/>
        </p:nvSpPr>
        <p:spPr>
          <a:xfrm>
            <a:off x="-71856" y="-21265"/>
            <a:ext cx="24509506" cy="13716000"/>
          </a:xfrm>
          <a:prstGeom prst="rect">
            <a:avLst/>
          </a:prstGeom>
          <a:gradFill flip="none" rotWithShape="1">
            <a:gsLst>
              <a:gs pos="41000">
                <a:srgbClr val="E6E6E6"/>
              </a:gs>
              <a:gs pos="54000">
                <a:srgbClr val="2F65A4"/>
              </a:gs>
              <a:gs pos="69000">
                <a:srgbClr val="000B17"/>
              </a:gs>
            </a:gsLst>
            <a:lin ang="27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01552ED1-C00A-4717-A7F2-42FD0A52AD22}"/>
              </a:ext>
            </a:extLst>
          </p:cNvPr>
          <p:cNvSpPr/>
          <p:nvPr userDrawn="1"/>
        </p:nvSpPr>
        <p:spPr>
          <a:xfrm>
            <a:off x="-71856" y="21265"/>
            <a:ext cx="24509506" cy="13716000"/>
          </a:xfrm>
          <a:prstGeom prst="rect">
            <a:avLst/>
          </a:prstGeom>
          <a:gradFill flip="none" rotWithShape="1">
            <a:gsLst>
              <a:gs pos="20000">
                <a:srgbClr val="042345"/>
              </a:gs>
              <a:gs pos="38000">
                <a:srgbClr val="2F65A4"/>
              </a:gs>
              <a:gs pos="57000">
                <a:srgbClr val="000B17"/>
              </a:gs>
            </a:gsLst>
            <a:lin ang="13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97291569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1030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874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895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543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00001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902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5852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1C"/>
        </a:solidFill>
        <a:effectLst/>
      </p:bgPr>
    </p:bg>
    <p:spTree>
      <p:nvGrpSpPr>
        <p:cNvPr id="1" name=""/>
        <p:cNvGrpSpPr/>
        <p:nvPr/>
      </p:nvGrpSpPr>
      <p:grpSpPr>
        <a:xfrm>
          <a:off x="0" y="0"/>
          <a:ext cx="0" cy="0"/>
          <a:chOff x="0" y="0"/>
          <a:chExt cx="0" cy="0"/>
        </a:xfrm>
      </p:grpSpPr>
      <p:sp>
        <p:nvSpPr>
          <p:cNvPr id="4" name="Номер слайда"/>
          <p:cNvSpPr txBox="1">
            <a:spLocks noGrp="1"/>
          </p:cNvSpPr>
          <p:nvPr>
            <p:ph type="sldNum" sz="quarter" idx="2"/>
          </p:nvPr>
        </p:nvSpPr>
        <p:spPr>
          <a:xfrm>
            <a:off x="11941979" y="13073062"/>
            <a:ext cx="490518" cy="482823"/>
          </a:xfrm>
          <a:prstGeom prst="rect">
            <a:avLst/>
          </a:prstGeom>
          <a:ln w="12700">
            <a:miter lim="400000"/>
          </a:ln>
        </p:spPr>
        <p:txBody>
          <a:bodyPr wrap="none" lIns="71437" tIns="71437" rIns="71437" bIns="71437">
            <a:spAutoFit/>
          </a:bodyPr>
          <a:lstStyle>
            <a:lvl1pPr defTabSz="821531">
              <a:lnSpc>
                <a:spcPct val="100000"/>
              </a:lnSpc>
              <a:defRPr sz="2200" b="0" i="0">
                <a:solidFill>
                  <a:srgbClr val="000000"/>
                </a:solidFill>
                <a:latin typeface="Helvetica" pitchFamily="2" charset="0"/>
                <a:ea typeface="Helvetica Neue Light"/>
                <a:cs typeface="Helvetica" pitchFamily="2" charset="0"/>
                <a:sym typeface="Helvetica Neue Light"/>
              </a:defRPr>
            </a:lvl1pPr>
          </a:lstStyle>
          <a:p>
            <a:fld id="{86CB4B4D-7CA3-9044-876B-883B54F8677D}" type="slidenum">
              <a:rPr lang="en-US" smtClean="0"/>
              <a:pPr/>
              <a:t>‹#›</a:t>
            </a:fld>
            <a:endParaRPr lang="en-US" dirty="0"/>
          </a:p>
        </p:txBody>
      </p:sp>
      <p:sp>
        <p:nvSpPr>
          <p:cNvPr id="5" name="Rectangle 4">
            <a:extLst>
              <a:ext uri="{FF2B5EF4-FFF2-40B4-BE49-F238E27FC236}">
                <a16:creationId xmlns:a16="http://schemas.microsoft.com/office/drawing/2014/main" id="{FBAB56D7-0F76-4FC1-B451-AE28E5F6614F}"/>
              </a:ext>
            </a:extLst>
          </p:cNvPr>
          <p:cNvSpPr/>
          <p:nvPr userDrawn="1"/>
        </p:nvSpPr>
        <p:spPr>
          <a:xfrm>
            <a:off x="-71856" y="-21265"/>
            <a:ext cx="24509506" cy="13716000"/>
          </a:xfrm>
          <a:prstGeom prst="rect">
            <a:avLst/>
          </a:prstGeom>
          <a:gradFill flip="none" rotWithShape="1">
            <a:gsLst>
              <a:gs pos="41000">
                <a:srgbClr val="E6E6E6"/>
              </a:gs>
              <a:gs pos="54000">
                <a:srgbClr val="2F65A4"/>
              </a:gs>
              <a:gs pos="69000">
                <a:srgbClr val="000B17"/>
              </a:gs>
            </a:gsLst>
            <a:lin ang="27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14F47FFB-E291-4DB4-9043-D17E06843F6A}"/>
              </a:ext>
            </a:extLst>
          </p:cNvPr>
          <p:cNvSpPr/>
          <p:nvPr userDrawn="1"/>
        </p:nvSpPr>
        <p:spPr>
          <a:xfrm>
            <a:off x="-62753" y="0"/>
            <a:ext cx="24509506" cy="13716000"/>
          </a:xfrm>
          <a:prstGeom prst="rect">
            <a:avLst/>
          </a:prstGeom>
          <a:gradFill flip="none" rotWithShape="1">
            <a:gsLst>
              <a:gs pos="24000">
                <a:srgbClr val="E6E6E6"/>
              </a:gs>
              <a:gs pos="41000">
                <a:srgbClr val="2F65A4"/>
              </a:gs>
              <a:gs pos="69000">
                <a:srgbClr val="000B17"/>
              </a:gs>
            </a:gsLst>
            <a:lin ang="13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008C508A-2000-469B-99FD-D2B913940744}"/>
              </a:ext>
            </a:extLst>
          </p:cNvPr>
          <p:cNvSpPr/>
          <p:nvPr userDrawn="1"/>
        </p:nvSpPr>
        <p:spPr>
          <a:xfrm>
            <a:off x="-71856" y="21265"/>
            <a:ext cx="24509506" cy="13716000"/>
          </a:xfrm>
          <a:prstGeom prst="rect">
            <a:avLst/>
          </a:prstGeom>
          <a:gradFill flip="none" rotWithShape="1">
            <a:gsLst>
              <a:gs pos="20000">
                <a:srgbClr val="042345"/>
              </a:gs>
              <a:gs pos="38000">
                <a:srgbClr val="2F65A4"/>
              </a:gs>
              <a:gs pos="57000">
                <a:srgbClr val="000B17"/>
              </a:gs>
            </a:gsLst>
            <a:lin ang="13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9" r:id="rId3"/>
    <p:sldLayoutId id="2147483668" r:id="rId4"/>
    <p:sldLayoutId id="2147483666" r:id="rId5"/>
    <p:sldLayoutId id="2147483662" r:id="rId6"/>
  </p:sldLayoutIdLst>
  <p:transition spd="med"/>
  <p:txStyles>
    <p:titleStyle>
      <a:lvl1pPr marL="0" marR="0" indent="0" algn="l" defTabSz="821531" rtl="0" latinLnBrk="0">
        <a:lnSpc>
          <a:spcPct val="100000"/>
        </a:lnSpc>
        <a:spcBef>
          <a:spcPts val="0"/>
        </a:spcBef>
        <a:spcAft>
          <a:spcPts val="0"/>
        </a:spcAft>
        <a:buClrTx/>
        <a:buSzTx/>
        <a:buFontTx/>
        <a:buNone/>
        <a:tabLst/>
        <a:defRPr sz="10800" b="1" i="1" u="none" strike="noStrike" cap="none" spc="0" baseline="0">
          <a:solidFill>
            <a:srgbClr val="3D7AC1"/>
          </a:solidFill>
          <a:uFillTx/>
          <a:latin typeface="Helvetica Bold Oblique" pitchFamily="2" charset="0"/>
          <a:ea typeface="+mj-ea"/>
          <a:cs typeface="+mj-cs"/>
          <a:sym typeface="Abril Fatface"/>
        </a:defRPr>
      </a:lvl1pPr>
      <a:lvl2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2pPr>
      <a:lvl3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3pPr>
      <a:lvl4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4pPr>
      <a:lvl5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5pPr>
      <a:lvl6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6pPr>
      <a:lvl7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7pPr>
      <a:lvl8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8pPr>
      <a:lvl9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9pPr>
    </p:titleStyle>
    <p:bodyStyle>
      <a:lvl1pPr marL="7639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Helvetica" pitchFamily="2" charset="0"/>
          <a:ea typeface="+mn-ea"/>
          <a:cs typeface="+mn-cs"/>
          <a:sym typeface="Myriad Pro"/>
        </a:defRPr>
      </a:lvl1pPr>
      <a:lvl2pPr marL="12084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Helvetica" pitchFamily="2" charset="0"/>
          <a:ea typeface="+mn-ea"/>
          <a:cs typeface="+mn-cs"/>
          <a:sym typeface="Myriad Pro"/>
        </a:defRPr>
      </a:lvl2pPr>
      <a:lvl3pPr marL="16529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Helvetica" pitchFamily="2" charset="0"/>
          <a:ea typeface="+mn-ea"/>
          <a:cs typeface="+mn-cs"/>
          <a:sym typeface="Myriad Pro"/>
        </a:defRPr>
      </a:lvl3pPr>
      <a:lvl4pPr marL="20974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Helvetica" pitchFamily="2" charset="0"/>
          <a:ea typeface="+mn-ea"/>
          <a:cs typeface="+mn-cs"/>
          <a:sym typeface="Myriad Pro"/>
        </a:defRPr>
      </a:lvl4pPr>
      <a:lvl5pPr marL="25419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Helvetica" pitchFamily="2" charset="0"/>
          <a:ea typeface="+mn-ea"/>
          <a:cs typeface="+mn-cs"/>
          <a:sym typeface="Myriad Pro"/>
        </a:defRPr>
      </a:lvl5pPr>
      <a:lvl6pPr marL="29864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mn-lt"/>
          <a:ea typeface="+mn-ea"/>
          <a:cs typeface="+mn-cs"/>
          <a:sym typeface="Myriad Pro"/>
        </a:defRPr>
      </a:lvl6pPr>
      <a:lvl7pPr marL="34309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mn-lt"/>
          <a:ea typeface="+mn-ea"/>
          <a:cs typeface="+mn-cs"/>
          <a:sym typeface="Myriad Pro"/>
        </a:defRPr>
      </a:lvl7pPr>
      <a:lvl8pPr marL="38754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mn-lt"/>
          <a:ea typeface="+mn-ea"/>
          <a:cs typeface="+mn-cs"/>
          <a:sym typeface="Myriad Pro"/>
        </a:defRPr>
      </a:lvl8pPr>
      <a:lvl9pPr marL="43199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mn-lt"/>
          <a:ea typeface="+mn-ea"/>
          <a:cs typeface="+mn-cs"/>
          <a:sym typeface="Myriad Pro"/>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sv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19.png"/><Relationship Id="rId5" Type="http://schemas.openxmlformats.org/officeDocument/2006/relationships/image" Target="../media/image12.svg"/><Relationship Id="rId10" Type="http://schemas.openxmlformats.org/officeDocument/2006/relationships/image" Target="../media/image24.png"/><Relationship Id="rId4" Type="http://schemas.openxmlformats.org/officeDocument/2006/relationships/image" Target="../media/image11.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27.png"/><Relationship Id="rId5" Type="http://schemas.openxmlformats.org/officeDocument/2006/relationships/image" Target="../media/image19.png"/><Relationship Id="rId10" Type="http://schemas.openxmlformats.org/officeDocument/2006/relationships/image" Target="../media/image12.svg"/><Relationship Id="rId4" Type="http://schemas.openxmlformats.org/officeDocument/2006/relationships/image" Target="../media/image18.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9.png"/><Relationship Id="rId7" Type="http://schemas.openxmlformats.org/officeDocument/2006/relationships/image" Target="../media/image12.sv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5.svg"/><Relationship Id="rId10" Type="http://schemas.openxmlformats.org/officeDocument/2006/relationships/image" Target="../media/image31.png"/><Relationship Id="rId4" Type="http://schemas.openxmlformats.org/officeDocument/2006/relationships/image" Target="../media/image14.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4.png"/><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5.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svg"/><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9E6EE69-AAB5-439B-9E66-DA013EDF1096}"/>
              </a:ext>
            </a:extLst>
          </p:cNvPr>
          <p:cNvSpPr txBox="1"/>
          <p:nvPr/>
        </p:nvSpPr>
        <p:spPr>
          <a:xfrm>
            <a:off x="3088145" y="9621089"/>
            <a:ext cx="6267936" cy="618758"/>
          </a:xfrm>
          <a:prstGeom prst="rect">
            <a:avLst/>
          </a:prstGeom>
          <a:noFill/>
          <a:ln w="12700" cap="flat">
            <a:noFill/>
            <a:miter lim="400000"/>
          </a:ln>
          <a:effectLst>
            <a:outerShdw blurRad="50800" dist="38100" dir="8100000" algn="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457200" rtl="0" fontAlgn="auto" latinLnBrk="0" hangingPunct="0">
              <a:lnSpc>
                <a:spcPts val="3700"/>
              </a:lnSpc>
              <a:spcBef>
                <a:spcPts val="0"/>
              </a:spcBef>
              <a:spcAft>
                <a:spcPts val="0"/>
              </a:spcAft>
              <a:buClrTx/>
              <a:buSzTx/>
              <a:buFontTx/>
              <a:buNone/>
              <a:tabLst/>
            </a:pPr>
            <a:r>
              <a:rPr kumimoji="0" lang="en-US" sz="4000" b="1" i="0" u="none" strike="noStrike" cap="none" spc="0" normalizeH="0" baseline="0" dirty="0">
                <a:ln>
                  <a:noFill/>
                </a:ln>
                <a:solidFill>
                  <a:schemeClr val="bg1"/>
                </a:solidFill>
                <a:effectLst/>
                <a:uFillTx/>
                <a:latin typeface="+mn-lt"/>
                <a:ea typeface="+mn-ea"/>
                <a:cs typeface="+mn-cs"/>
                <a:sym typeface="Myriad Pro"/>
              </a:rPr>
              <a:t>FOR NEW IBOs IN </a:t>
            </a:r>
            <a:r>
              <a:rPr lang="en-US" sz="4000" b="1" dirty="0">
                <a:solidFill>
                  <a:schemeClr val="bg1"/>
                </a:solidFill>
              </a:rPr>
              <a:t>JUNE</a:t>
            </a:r>
            <a:r>
              <a:rPr kumimoji="0" lang="en-US" sz="4000" b="1" i="0" u="none" strike="noStrike" cap="none" spc="0" normalizeH="0" baseline="0" dirty="0">
                <a:ln>
                  <a:noFill/>
                </a:ln>
                <a:solidFill>
                  <a:schemeClr val="bg1"/>
                </a:solidFill>
                <a:effectLst/>
                <a:uFillTx/>
                <a:latin typeface="+mn-lt"/>
                <a:ea typeface="+mn-ea"/>
                <a:cs typeface="+mn-cs"/>
                <a:sym typeface="Myriad Pro"/>
              </a:rPr>
              <a:t> 2022</a:t>
            </a:r>
          </a:p>
        </p:txBody>
      </p:sp>
      <p:pic>
        <p:nvPicPr>
          <p:cNvPr id="14" name="Graphic 13">
            <a:extLst>
              <a:ext uri="{FF2B5EF4-FFF2-40B4-BE49-F238E27FC236}">
                <a16:creationId xmlns:a16="http://schemas.microsoft.com/office/drawing/2014/main" id="{49CC41F9-5E8A-4C20-8FA3-5653F496EA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28428" y="6219553"/>
            <a:ext cx="3275870" cy="3005136"/>
          </a:xfrm>
          <a:prstGeom prst="rect">
            <a:avLst/>
          </a:prstGeom>
        </p:spPr>
      </p:pic>
      <p:pic>
        <p:nvPicPr>
          <p:cNvPr id="3" name="Picture 2">
            <a:extLst>
              <a:ext uri="{FF2B5EF4-FFF2-40B4-BE49-F238E27FC236}">
                <a16:creationId xmlns:a16="http://schemas.microsoft.com/office/drawing/2014/main" id="{41D21715-8A4D-4364-8679-7DF32A24A03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46" y="5417"/>
            <a:ext cx="9934457" cy="10319513"/>
          </a:xfrm>
          <a:prstGeom prst="rect">
            <a:avLst/>
          </a:prstGeom>
        </p:spPr>
      </p:pic>
      <p:pic>
        <p:nvPicPr>
          <p:cNvPr id="15" name="Picture 14" descr="Background pattern&#10;&#10;Description automatically generated">
            <a:extLst>
              <a:ext uri="{FF2B5EF4-FFF2-40B4-BE49-F238E27FC236}">
                <a16:creationId xmlns:a16="http://schemas.microsoft.com/office/drawing/2014/main" id="{ED82EDBF-61D0-4335-9045-8CF3E7D14AC0}"/>
              </a:ext>
            </a:extLst>
          </p:cNvPr>
          <p:cNvPicPr>
            <a:picLocks noChangeAspect="1"/>
          </p:cNvPicPr>
          <p:nvPr/>
        </p:nvPicPr>
        <p:blipFill rotWithShape="1">
          <a:blip r:embed="rId5">
            <a:extLst>
              <a:ext uri="{28A0092B-C50C-407E-A947-70E740481C1C}">
                <a14:useLocalDpi xmlns:a14="http://schemas.microsoft.com/office/drawing/2010/main"/>
              </a:ext>
            </a:extLst>
          </a:blip>
          <a:srcRect l="14185"/>
          <a:stretch/>
        </p:blipFill>
        <p:spPr>
          <a:xfrm>
            <a:off x="-49776" y="5417"/>
            <a:ext cx="19397011" cy="13714285"/>
          </a:xfrm>
          <a:prstGeom prst="rect">
            <a:avLst/>
          </a:prstGeom>
        </p:spPr>
      </p:pic>
      <p:sp>
        <p:nvSpPr>
          <p:cNvPr id="13" name="Rectangle 12">
            <a:extLst>
              <a:ext uri="{FF2B5EF4-FFF2-40B4-BE49-F238E27FC236}">
                <a16:creationId xmlns:a16="http://schemas.microsoft.com/office/drawing/2014/main" id="{B603C767-D898-4078-BAAA-9BCC22B350FE}"/>
              </a:ext>
            </a:extLst>
          </p:cNvPr>
          <p:cNvSpPr/>
          <p:nvPr/>
        </p:nvSpPr>
        <p:spPr>
          <a:xfrm>
            <a:off x="2222579" y="9545875"/>
            <a:ext cx="7843176" cy="977255"/>
          </a:xfrm>
          <a:prstGeom prst="rect">
            <a:avLst/>
          </a:prstGeom>
        </p:spPr>
        <p:txBody>
          <a:bodyPr wrap="square" anchor="ctr">
            <a:spAutoFit/>
          </a:bodyPr>
          <a:lstStyle/>
          <a:p>
            <a:pPr algn="l">
              <a:lnSpc>
                <a:spcPts val="3400"/>
              </a:lnSpc>
            </a:pPr>
            <a:r>
              <a:rPr lang="en-US" sz="3600" b="1" dirty="0">
                <a:solidFill>
                  <a:schemeClr val="bg1"/>
                </a:solidFill>
                <a:cs typeface="Helvetica" panose="020B0604020202020204" pitchFamily="34" charset="0"/>
              </a:rPr>
              <a:t>New ETLs Can Earn $500 or More! </a:t>
            </a:r>
          </a:p>
          <a:p>
            <a:pPr algn="l">
              <a:lnSpc>
                <a:spcPts val="3400"/>
              </a:lnSpc>
            </a:pPr>
            <a:r>
              <a:rPr lang="en-US" sz="3600" b="1" dirty="0">
                <a:solidFill>
                  <a:schemeClr val="bg1"/>
                </a:solidFill>
                <a:cs typeface="Helvetica" panose="020B0604020202020204" pitchFamily="34" charset="0"/>
              </a:rPr>
              <a:t>FAST START BONUS in June </a:t>
            </a:r>
            <a:r>
              <a:rPr lang="en-US" sz="3600" b="1" dirty="0">
                <a:solidFill>
                  <a:srgbClr val="BD9947"/>
                </a:solidFill>
                <a:cs typeface="Helvetica" panose="020B0604020202020204" pitchFamily="34" charset="0"/>
              </a:rPr>
              <a:t>.........</a:t>
            </a:r>
            <a:r>
              <a:rPr lang="en-US" sz="3600" b="1" dirty="0">
                <a:solidFill>
                  <a:schemeClr val="bg1"/>
                </a:solidFill>
                <a:cs typeface="Helvetica" panose="020B0604020202020204" pitchFamily="34" charset="0"/>
              </a:rPr>
              <a:t>7-8</a:t>
            </a:r>
          </a:p>
        </p:txBody>
      </p:sp>
      <p:pic>
        <p:nvPicPr>
          <p:cNvPr id="8" name="Picture 7" descr="Logo&#10;&#10;Description automatically generated">
            <a:extLst>
              <a:ext uri="{FF2B5EF4-FFF2-40B4-BE49-F238E27FC236}">
                <a16:creationId xmlns:a16="http://schemas.microsoft.com/office/drawing/2014/main" id="{A83BC967-F7DF-4DD3-9F9D-17F685ABC4F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087070" y="2463272"/>
            <a:ext cx="7860317" cy="5752381"/>
          </a:xfrm>
          <a:prstGeom prst="rect">
            <a:avLst/>
          </a:prstGeom>
        </p:spPr>
      </p:pic>
      <p:sp>
        <p:nvSpPr>
          <p:cNvPr id="10" name="Rectangle 9">
            <a:extLst>
              <a:ext uri="{FF2B5EF4-FFF2-40B4-BE49-F238E27FC236}">
                <a16:creationId xmlns:a16="http://schemas.microsoft.com/office/drawing/2014/main" id="{0588C23F-6F27-444D-B2E7-E7883D846B3C}"/>
              </a:ext>
            </a:extLst>
          </p:cNvPr>
          <p:cNvSpPr/>
          <p:nvPr/>
        </p:nvSpPr>
        <p:spPr>
          <a:xfrm>
            <a:off x="15385321" y="8280530"/>
            <a:ext cx="8639391" cy="3592587"/>
          </a:xfrm>
          <a:prstGeom prst="rect">
            <a:avLst/>
          </a:prstGeom>
          <a:noFill/>
        </p:spPr>
        <p:txBody>
          <a:bodyPr wrap="square" anchor="ctr">
            <a:spAutoFit/>
          </a:bodyPr>
          <a:lstStyle/>
          <a:p>
            <a:pPr algn="l">
              <a:lnSpc>
                <a:spcPct val="100000"/>
              </a:lnSpc>
            </a:pPr>
            <a:r>
              <a:rPr lang="en-US" sz="3600" dirty="0">
                <a:solidFill>
                  <a:schemeClr val="bg1"/>
                </a:solidFill>
                <a:latin typeface="+mj-lt"/>
                <a:cs typeface="Helvetica" panose="020B0604020202020204" pitchFamily="34" charset="0"/>
              </a:rPr>
              <a:t>June Customer Point Promotions</a:t>
            </a:r>
            <a:r>
              <a:rPr lang="en-US" sz="3600" dirty="0">
                <a:solidFill>
                  <a:srgbClr val="BD9947"/>
                </a:solidFill>
                <a:cs typeface="Helvetica" panose="020B0604020202020204" pitchFamily="34" charset="0"/>
              </a:rPr>
              <a:t>   .........</a:t>
            </a:r>
            <a:r>
              <a:rPr lang="en-US" sz="3600" dirty="0">
                <a:solidFill>
                  <a:schemeClr val="bg1"/>
                </a:solidFill>
                <a:latin typeface="+mj-lt"/>
                <a:cs typeface="Helvetica" panose="020B0604020202020204" pitchFamily="34" charset="0"/>
              </a:rPr>
              <a:t>2 </a:t>
            </a:r>
          </a:p>
          <a:p>
            <a:pPr algn="l">
              <a:lnSpc>
                <a:spcPct val="100000"/>
              </a:lnSpc>
            </a:pPr>
            <a:r>
              <a:rPr lang="en-US" sz="3600" dirty="0">
                <a:solidFill>
                  <a:schemeClr val="bg1"/>
                </a:solidFill>
                <a:latin typeface="+mj-lt"/>
                <a:cs typeface="Helvetica" panose="020B0604020202020204" pitchFamily="34" charset="0"/>
              </a:rPr>
              <a:t>IBO Promotion – Sphere   </a:t>
            </a:r>
            <a:r>
              <a:rPr lang="en-US" sz="3600" dirty="0">
                <a:solidFill>
                  <a:srgbClr val="BD9947"/>
                </a:solidFill>
                <a:latin typeface="+mj-lt"/>
                <a:cs typeface="Helvetica" panose="020B0604020202020204" pitchFamily="34" charset="0"/>
              </a:rPr>
              <a:t>....................</a:t>
            </a:r>
            <a:r>
              <a:rPr lang="en-US" sz="3600" dirty="0">
                <a:solidFill>
                  <a:schemeClr val="bg1"/>
                </a:solidFill>
                <a:latin typeface="+mj-lt"/>
                <a:cs typeface="Helvetica" panose="020B0604020202020204" pitchFamily="34" charset="0"/>
              </a:rPr>
              <a:t>3-4</a:t>
            </a:r>
          </a:p>
          <a:p>
            <a:pPr algn="l">
              <a:lnSpc>
                <a:spcPct val="100000"/>
              </a:lnSpc>
            </a:pPr>
            <a:r>
              <a:rPr lang="en-US" sz="3600" dirty="0">
                <a:solidFill>
                  <a:schemeClr val="bg1"/>
                </a:solidFill>
                <a:cs typeface="Helvetica" panose="020B0604020202020204" pitchFamily="34" charset="0"/>
              </a:rPr>
              <a:t>IBO Promotion – Vivint   </a:t>
            </a:r>
            <a:r>
              <a:rPr lang="en-US" sz="3600" dirty="0">
                <a:solidFill>
                  <a:srgbClr val="BD9947"/>
                </a:solidFill>
                <a:cs typeface="Helvetica" panose="020B0604020202020204" pitchFamily="34" charset="0"/>
              </a:rPr>
              <a:t>.........................</a:t>
            </a:r>
            <a:r>
              <a:rPr lang="en-US" sz="3600" dirty="0">
                <a:solidFill>
                  <a:schemeClr val="bg1"/>
                </a:solidFill>
                <a:cs typeface="Helvetica" panose="020B0604020202020204" pitchFamily="34" charset="0"/>
              </a:rPr>
              <a:t>5</a:t>
            </a:r>
          </a:p>
          <a:p>
            <a:pPr algn="l">
              <a:lnSpc>
                <a:spcPct val="100000"/>
              </a:lnSpc>
            </a:pPr>
            <a:r>
              <a:rPr lang="en-US" sz="3600" dirty="0">
                <a:solidFill>
                  <a:schemeClr val="bg1"/>
                </a:solidFill>
                <a:cs typeface="Helvetica" panose="020B0604020202020204" pitchFamily="34" charset="0"/>
              </a:rPr>
              <a:t>IBO Promotion – </a:t>
            </a:r>
            <a:r>
              <a:rPr lang="en-US" sz="3600" dirty="0" err="1">
                <a:solidFill>
                  <a:schemeClr val="bg1"/>
                </a:solidFill>
                <a:cs typeface="Helvetica" panose="020B0604020202020204" pitchFamily="34" charset="0"/>
              </a:rPr>
              <a:t>Xoom</a:t>
            </a:r>
            <a:r>
              <a:rPr lang="en-US" sz="3600" dirty="0">
                <a:solidFill>
                  <a:schemeClr val="bg1"/>
                </a:solidFill>
                <a:cs typeface="Helvetica" panose="020B0604020202020204" pitchFamily="34" charset="0"/>
              </a:rPr>
              <a:t>   </a:t>
            </a:r>
            <a:r>
              <a:rPr lang="en-US" sz="3600" dirty="0">
                <a:solidFill>
                  <a:srgbClr val="BD9947"/>
                </a:solidFill>
                <a:cs typeface="Helvetica" panose="020B0604020202020204" pitchFamily="34" charset="0"/>
              </a:rPr>
              <a:t>.........................</a:t>
            </a:r>
            <a:r>
              <a:rPr lang="en-US" sz="3600" dirty="0">
                <a:solidFill>
                  <a:schemeClr val="bg1"/>
                </a:solidFill>
                <a:cs typeface="Helvetica" panose="020B0604020202020204" pitchFamily="34" charset="0"/>
              </a:rPr>
              <a:t>6</a:t>
            </a:r>
            <a:endParaRPr lang="en-US" sz="3600" dirty="0">
              <a:solidFill>
                <a:schemeClr val="bg1"/>
              </a:solidFill>
              <a:latin typeface="+mj-lt"/>
              <a:cs typeface="Helvetica" panose="020B0604020202020204" pitchFamily="34" charset="0"/>
            </a:endParaRPr>
          </a:p>
          <a:p>
            <a:pPr algn="l">
              <a:lnSpc>
                <a:spcPct val="100000"/>
              </a:lnSpc>
            </a:pPr>
            <a:r>
              <a:rPr lang="en-US" sz="3600" dirty="0">
                <a:solidFill>
                  <a:schemeClr val="bg1"/>
                </a:solidFill>
                <a:latin typeface="+mj-lt"/>
                <a:cs typeface="Helvetica" panose="020B0604020202020204" pitchFamily="34" charset="0"/>
              </a:rPr>
              <a:t>Powerful Referral Programs </a:t>
            </a:r>
            <a:r>
              <a:rPr lang="en-US" sz="3600" dirty="0">
                <a:solidFill>
                  <a:srgbClr val="042345"/>
                </a:solidFill>
                <a:cs typeface="Helvetica" panose="020B0604020202020204" pitchFamily="34" charset="0"/>
              </a:rPr>
              <a:t>..</a:t>
            </a:r>
            <a:r>
              <a:rPr lang="en-US" sz="3600" dirty="0">
                <a:solidFill>
                  <a:srgbClr val="BD9947"/>
                </a:solidFill>
                <a:cs typeface="Helvetica" panose="020B0604020202020204" pitchFamily="34" charset="0"/>
              </a:rPr>
              <a:t>.................</a:t>
            </a:r>
            <a:r>
              <a:rPr lang="en-US" sz="3600" dirty="0">
                <a:solidFill>
                  <a:schemeClr val="bg1"/>
                </a:solidFill>
                <a:latin typeface="+mj-lt"/>
                <a:cs typeface="Helvetica" panose="020B0604020202020204" pitchFamily="34" charset="0"/>
              </a:rPr>
              <a:t>9</a:t>
            </a:r>
          </a:p>
          <a:p>
            <a:pPr algn="l">
              <a:lnSpc>
                <a:spcPts val="6500"/>
              </a:lnSpc>
            </a:pPr>
            <a:endParaRPr lang="en-US" sz="3600" dirty="0">
              <a:solidFill>
                <a:schemeClr val="accent5"/>
              </a:solidFill>
              <a:latin typeface="Helvetica" panose="020B0604020202020204" pitchFamily="34" charset="0"/>
              <a:cs typeface="Helvetica" panose="020B0604020202020204" pitchFamily="34" charset="0"/>
            </a:endParaRPr>
          </a:p>
        </p:txBody>
      </p:sp>
      <p:pic>
        <p:nvPicPr>
          <p:cNvPr id="18" name="Picture 17" descr="A picture containing icon&#10;&#10;Description automatically generated">
            <a:extLst>
              <a:ext uri="{FF2B5EF4-FFF2-40B4-BE49-F238E27FC236}">
                <a16:creationId xmlns:a16="http://schemas.microsoft.com/office/drawing/2014/main" id="{4E741093-45B0-4B77-9CCE-796C5306DCE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80301" y="2616228"/>
            <a:ext cx="3275870" cy="3052707"/>
          </a:xfrm>
          <a:prstGeom prst="rect">
            <a:avLst/>
          </a:prstGeom>
        </p:spPr>
      </p:pic>
      <p:pic>
        <p:nvPicPr>
          <p:cNvPr id="21" name="Picture 20">
            <a:extLst>
              <a:ext uri="{FF2B5EF4-FFF2-40B4-BE49-F238E27FC236}">
                <a16:creationId xmlns:a16="http://schemas.microsoft.com/office/drawing/2014/main" id="{32336C71-1A11-41FE-B2DC-D2B9F758B1E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36613" y="4813458"/>
            <a:ext cx="7177027" cy="2636289"/>
          </a:xfrm>
          <a:prstGeom prst="rect">
            <a:avLst/>
          </a:prstGeom>
        </p:spPr>
      </p:pic>
    </p:spTree>
    <p:extLst>
      <p:ext uri="{BB962C8B-B14F-4D97-AF65-F5344CB8AC3E}">
        <p14:creationId xmlns:p14="http://schemas.microsoft.com/office/powerpoint/2010/main" val="658344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653FE390-E6E2-4AD0-B6D9-8F376A7409F2}"/>
              </a:ext>
            </a:extLst>
          </p:cNvPr>
          <p:cNvPicPr>
            <a:picLocks noChangeAspect="1"/>
          </p:cNvPicPr>
          <p:nvPr/>
        </p:nvPicPr>
        <p:blipFill rotWithShape="1">
          <a:blip r:embed="rId2">
            <a:extLst>
              <a:ext uri="{28A0092B-C50C-407E-A947-70E740481C1C}">
                <a14:useLocalDpi xmlns:a14="http://schemas.microsoft.com/office/drawing/2010/main"/>
              </a:ext>
            </a:extLst>
          </a:blip>
          <a:srcRect l="32852" r="1" b="2358"/>
          <a:stretch/>
        </p:blipFill>
        <p:spPr>
          <a:xfrm>
            <a:off x="842166" y="2131328"/>
            <a:ext cx="12649736" cy="10261872"/>
          </a:xfrm>
          <a:prstGeom prst="rect">
            <a:avLst/>
          </a:prstGeom>
        </p:spPr>
      </p:pic>
      <p:sp>
        <p:nvSpPr>
          <p:cNvPr id="39" name="Rectangle 38">
            <a:extLst>
              <a:ext uri="{FF2B5EF4-FFF2-40B4-BE49-F238E27FC236}">
                <a16:creationId xmlns:a16="http://schemas.microsoft.com/office/drawing/2014/main" id="{F212F489-7762-4CB0-A34A-810C4CF1D9CE}"/>
              </a:ext>
            </a:extLst>
          </p:cNvPr>
          <p:cNvSpPr/>
          <p:nvPr/>
        </p:nvSpPr>
        <p:spPr>
          <a:xfrm>
            <a:off x="0" y="2560320"/>
            <a:ext cx="24384000" cy="101764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09EBEDC7-17BF-497F-8409-41FC7F6F5FC3}"/>
              </a:ext>
            </a:extLst>
          </p:cNvPr>
          <p:cNvSpPr/>
          <p:nvPr/>
        </p:nvSpPr>
        <p:spPr>
          <a:xfrm>
            <a:off x="12316566" y="2114602"/>
            <a:ext cx="11612880" cy="10241280"/>
          </a:xfrm>
          <a:prstGeom prst="rect">
            <a:avLst/>
          </a:prstGeom>
          <a:gradFill>
            <a:gsLst>
              <a:gs pos="0">
                <a:schemeClr val="bg1">
                  <a:alpha val="0"/>
                </a:schemeClr>
              </a:gs>
              <a:gs pos="49000">
                <a:schemeClr val="tx2">
                  <a:alpha val="0"/>
                </a:schemeClr>
              </a:gs>
            </a:gsLst>
            <a:lin ang="10800000" scaled="0"/>
          </a:gradFill>
          <a:ln w="25400" cap="flat">
            <a:solidFill>
              <a:schemeClr val="tx1"/>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4" name="Rectangle 53">
            <a:extLst>
              <a:ext uri="{FF2B5EF4-FFF2-40B4-BE49-F238E27FC236}">
                <a16:creationId xmlns:a16="http://schemas.microsoft.com/office/drawing/2014/main" id="{428F8F57-1E0D-4F9F-BE5D-BADD426365B1}"/>
              </a:ext>
            </a:extLst>
          </p:cNvPr>
          <p:cNvSpPr/>
          <p:nvPr/>
        </p:nvSpPr>
        <p:spPr>
          <a:xfrm>
            <a:off x="855142" y="4778282"/>
            <a:ext cx="11212231" cy="2377440"/>
          </a:xfrm>
          <a:prstGeom prst="rect">
            <a:avLst/>
          </a:prstGeom>
          <a:solidFill>
            <a:schemeClr val="tx2">
              <a:alpha val="0"/>
            </a:schemeClr>
          </a:solidFill>
          <a:ln w="25400" cap="flat">
            <a:solidFill>
              <a:schemeClr val="tx1"/>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5" name="Rectangle 54">
            <a:extLst>
              <a:ext uri="{FF2B5EF4-FFF2-40B4-BE49-F238E27FC236}">
                <a16:creationId xmlns:a16="http://schemas.microsoft.com/office/drawing/2014/main" id="{5F0C5462-BE2A-46F4-AC86-4B9F27088395}"/>
              </a:ext>
            </a:extLst>
          </p:cNvPr>
          <p:cNvSpPr/>
          <p:nvPr/>
        </p:nvSpPr>
        <p:spPr>
          <a:xfrm>
            <a:off x="848668" y="2100042"/>
            <a:ext cx="11218767" cy="2468880"/>
          </a:xfrm>
          <a:prstGeom prst="rect">
            <a:avLst/>
          </a:prstGeom>
          <a:solidFill>
            <a:schemeClr val="tx2">
              <a:alpha val="0"/>
            </a:schemeClr>
          </a:solidFill>
          <a:ln w="25400" cap="flat">
            <a:solidFill>
              <a:schemeClr val="tx1"/>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2" name="Rectangle 51">
            <a:extLst>
              <a:ext uri="{FF2B5EF4-FFF2-40B4-BE49-F238E27FC236}">
                <a16:creationId xmlns:a16="http://schemas.microsoft.com/office/drawing/2014/main" id="{ACA21459-53E3-4764-B4FC-DBA3A6E41460}"/>
              </a:ext>
            </a:extLst>
          </p:cNvPr>
          <p:cNvSpPr/>
          <p:nvPr/>
        </p:nvSpPr>
        <p:spPr>
          <a:xfrm>
            <a:off x="816171" y="7390285"/>
            <a:ext cx="11251202" cy="2377440"/>
          </a:xfrm>
          <a:prstGeom prst="rect">
            <a:avLst/>
          </a:prstGeom>
          <a:solidFill>
            <a:schemeClr val="tx2">
              <a:alpha val="0"/>
            </a:schemeClr>
          </a:solidFill>
          <a:ln w="25400" cap="flat">
            <a:solidFill>
              <a:schemeClr val="tx1"/>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TextBox 1">
            <a:extLst>
              <a:ext uri="{FF2B5EF4-FFF2-40B4-BE49-F238E27FC236}">
                <a16:creationId xmlns:a16="http://schemas.microsoft.com/office/drawing/2014/main" id="{D557696A-57AE-42B3-B8EA-BB7B5EB27E1B}"/>
              </a:ext>
            </a:extLst>
          </p:cNvPr>
          <p:cNvSpPr txBox="1"/>
          <p:nvPr/>
        </p:nvSpPr>
        <p:spPr>
          <a:xfrm>
            <a:off x="759314" y="12718586"/>
            <a:ext cx="15092899" cy="5303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500" dirty="0">
                <a:solidFill>
                  <a:srgbClr val="042345">
                    <a:alpha val="67000"/>
                  </a:srgbClr>
                </a:solidFill>
                <a:cs typeface="Helvetica" panose="020B0604020202020204" pitchFamily="34" charset="0"/>
              </a:rPr>
              <a:t>*</a:t>
            </a:r>
            <a:r>
              <a:rPr lang="en-US" sz="2500" dirty="0">
                <a:solidFill>
                  <a:schemeClr val="bg1"/>
                </a:solidFill>
                <a:cs typeface="Helvetica" panose="020B0604020202020204" pitchFamily="34" charset="0"/>
              </a:rPr>
              <a:t>Refer to the ACN Compensation Plan and the product-specific promotions for complete details</a:t>
            </a:r>
            <a:r>
              <a:rPr lang="en-US" sz="2500" dirty="0">
                <a:solidFill>
                  <a:schemeClr val="bg1"/>
                </a:solidFill>
                <a:latin typeface="Helvetica" panose="020B0604020202020204" pitchFamily="34" charset="0"/>
                <a:cs typeface="Helvetica" panose="020B0604020202020204" pitchFamily="34" charset="0"/>
              </a:rPr>
              <a:t>.</a:t>
            </a:r>
          </a:p>
        </p:txBody>
      </p:sp>
      <p:grpSp>
        <p:nvGrpSpPr>
          <p:cNvPr id="4" name="Group 3">
            <a:extLst>
              <a:ext uri="{FF2B5EF4-FFF2-40B4-BE49-F238E27FC236}">
                <a16:creationId xmlns:a16="http://schemas.microsoft.com/office/drawing/2014/main" id="{EEE1FC8A-FD59-44BC-B7C9-533D63AEE397}"/>
              </a:ext>
            </a:extLst>
          </p:cNvPr>
          <p:cNvGrpSpPr/>
          <p:nvPr/>
        </p:nvGrpSpPr>
        <p:grpSpPr>
          <a:xfrm>
            <a:off x="12821043" y="6073856"/>
            <a:ext cx="2063475" cy="2903857"/>
            <a:chOff x="12821043" y="6513761"/>
            <a:chExt cx="2063475" cy="2903857"/>
          </a:xfrm>
        </p:grpSpPr>
        <p:pic>
          <p:nvPicPr>
            <p:cNvPr id="18" name="Picture 17">
              <a:extLst>
                <a:ext uri="{FF2B5EF4-FFF2-40B4-BE49-F238E27FC236}">
                  <a16:creationId xmlns:a16="http://schemas.microsoft.com/office/drawing/2014/main" id="{3C0FC1DB-0983-42F3-A2C2-29A9DA671B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51589" y="6513761"/>
              <a:ext cx="2032929" cy="1267476"/>
            </a:xfrm>
            <a:prstGeom prst="rect">
              <a:avLst/>
            </a:prstGeom>
          </p:spPr>
        </p:pic>
        <p:sp>
          <p:nvSpPr>
            <p:cNvPr id="28" name="TextBox 27">
              <a:extLst>
                <a:ext uri="{FF2B5EF4-FFF2-40B4-BE49-F238E27FC236}">
                  <a16:creationId xmlns:a16="http://schemas.microsoft.com/office/drawing/2014/main" id="{D5F5E678-F026-488D-AE69-959419AF1DAD}"/>
                </a:ext>
              </a:extLst>
            </p:cNvPr>
            <p:cNvSpPr txBox="1"/>
            <p:nvPr/>
          </p:nvSpPr>
          <p:spPr>
            <a:xfrm>
              <a:off x="12821043" y="8254755"/>
              <a:ext cx="2032929" cy="461665"/>
            </a:xfrm>
            <a:prstGeom prst="rect">
              <a:avLst/>
            </a:prstGeom>
            <a:noFill/>
          </p:spPr>
          <p:txBody>
            <a:bodyPr wrap="none" rtlCol="0">
              <a:spAutoFit/>
            </a:bodyPr>
            <a:lstStyle/>
            <a:p>
              <a:pPr algn="l">
                <a:lnSpc>
                  <a:spcPct val="100000"/>
                </a:lnSpc>
              </a:pPr>
              <a:r>
                <a:rPr lang="en-US" sz="2400" dirty="0">
                  <a:solidFill>
                    <a:schemeClr val="bg1"/>
                  </a:solidFill>
                  <a:latin typeface="Helvetica" pitchFamily="2" charset="0"/>
                </a:rPr>
                <a:t>United States</a:t>
              </a:r>
            </a:p>
          </p:txBody>
        </p:sp>
        <p:pic>
          <p:nvPicPr>
            <p:cNvPr id="74" name="Graphic 73">
              <a:extLst>
                <a:ext uri="{FF2B5EF4-FFF2-40B4-BE49-F238E27FC236}">
                  <a16:creationId xmlns:a16="http://schemas.microsoft.com/office/drawing/2014/main" id="{AC505451-3C86-44A8-BCBB-9354670E577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895174" y="8789396"/>
              <a:ext cx="942334" cy="628222"/>
            </a:xfrm>
            <a:prstGeom prst="rect">
              <a:avLst/>
            </a:prstGeom>
          </p:spPr>
        </p:pic>
      </p:grpSp>
      <p:grpSp>
        <p:nvGrpSpPr>
          <p:cNvPr id="7" name="Group 6">
            <a:extLst>
              <a:ext uri="{FF2B5EF4-FFF2-40B4-BE49-F238E27FC236}">
                <a16:creationId xmlns:a16="http://schemas.microsoft.com/office/drawing/2014/main" id="{38727E4E-F8B1-4FB3-A995-D36F2F9635E6}"/>
              </a:ext>
            </a:extLst>
          </p:cNvPr>
          <p:cNvGrpSpPr/>
          <p:nvPr/>
        </p:nvGrpSpPr>
        <p:grpSpPr>
          <a:xfrm>
            <a:off x="1135580" y="5057125"/>
            <a:ext cx="3194276" cy="1925789"/>
            <a:chOff x="429472" y="6075392"/>
            <a:chExt cx="3488455" cy="2103147"/>
          </a:xfrm>
        </p:grpSpPr>
        <p:pic>
          <p:nvPicPr>
            <p:cNvPr id="50" name="Picture 49">
              <a:extLst>
                <a:ext uri="{FF2B5EF4-FFF2-40B4-BE49-F238E27FC236}">
                  <a16:creationId xmlns:a16="http://schemas.microsoft.com/office/drawing/2014/main" id="{D1420158-57C3-4E32-ABFC-4F55BC6F87F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8921" y="6075392"/>
              <a:ext cx="3219715" cy="914400"/>
            </a:xfrm>
            <a:prstGeom prst="rect">
              <a:avLst/>
            </a:prstGeom>
          </p:spPr>
        </p:pic>
        <p:sp>
          <p:nvSpPr>
            <p:cNvPr id="62" name="TextBox 61">
              <a:extLst>
                <a:ext uri="{FF2B5EF4-FFF2-40B4-BE49-F238E27FC236}">
                  <a16:creationId xmlns:a16="http://schemas.microsoft.com/office/drawing/2014/main" id="{CCEBB691-9476-4B8D-A652-663776DEFA09}"/>
                </a:ext>
              </a:extLst>
            </p:cNvPr>
            <p:cNvSpPr txBox="1"/>
            <p:nvPr/>
          </p:nvSpPr>
          <p:spPr>
            <a:xfrm>
              <a:off x="429472" y="7094986"/>
              <a:ext cx="3488455" cy="461665"/>
            </a:xfrm>
            <a:prstGeom prst="rect">
              <a:avLst/>
            </a:prstGeom>
            <a:noFill/>
          </p:spPr>
          <p:txBody>
            <a:bodyPr wrap="none" rtlCol="0">
              <a:spAutoFit/>
            </a:bodyPr>
            <a:lstStyle/>
            <a:p>
              <a:pPr algn="l">
                <a:lnSpc>
                  <a:spcPct val="100000"/>
                </a:lnSpc>
              </a:pPr>
              <a:r>
                <a:rPr lang="en-US" sz="2400" dirty="0">
                  <a:solidFill>
                    <a:schemeClr val="bg1"/>
                  </a:solidFill>
                  <a:latin typeface="Helvetica" pitchFamily="2" charset="0"/>
                </a:rPr>
                <a:t>United States &amp; Canada</a:t>
              </a:r>
            </a:p>
          </p:txBody>
        </p:sp>
        <p:pic>
          <p:nvPicPr>
            <p:cNvPr id="75" name="Graphic 74">
              <a:extLst>
                <a:ext uri="{FF2B5EF4-FFF2-40B4-BE49-F238E27FC236}">
                  <a16:creationId xmlns:a16="http://schemas.microsoft.com/office/drawing/2014/main" id="{47B54D79-EE19-4AFE-BB31-348D7430D06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566951" y="7631942"/>
              <a:ext cx="933136" cy="540863"/>
            </a:xfrm>
            <a:prstGeom prst="rect">
              <a:avLst/>
            </a:prstGeom>
          </p:spPr>
        </p:pic>
        <p:pic>
          <p:nvPicPr>
            <p:cNvPr id="76" name="Graphic 75">
              <a:extLst>
                <a:ext uri="{FF2B5EF4-FFF2-40B4-BE49-F238E27FC236}">
                  <a16:creationId xmlns:a16="http://schemas.microsoft.com/office/drawing/2014/main" id="{60D80C79-FE2F-4432-93AA-B7902E9D8E0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740" y="7631943"/>
              <a:ext cx="819895" cy="546596"/>
            </a:xfrm>
            <a:prstGeom prst="rect">
              <a:avLst/>
            </a:prstGeom>
          </p:spPr>
        </p:pic>
      </p:grpSp>
      <p:grpSp>
        <p:nvGrpSpPr>
          <p:cNvPr id="6" name="Group 5">
            <a:extLst>
              <a:ext uri="{FF2B5EF4-FFF2-40B4-BE49-F238E27FC236}">
                <a16:creationId xmlns:a16="http://schemas.microsoft.com/office/drawing/2014/main" id="{9ED723D9-15B2-4258-B2D6-06C4EC65B7D7}"/>
              </a:ext>
            </a:extLst>
          </p:cNvPr>
          <p:cNvGrpSpPr/>
          <p:nvPr/>
        </p:nvGrpSpPr>
        <p:grpSpPr>
          <a:xfrm>
            <a:off x="1511779" y="2644905"/>
            <a:ext cx="3046714" cy="1581029"/>
            <a:chOff x="601227" y="2753612"/>
            <a:chExt cx="3611418" cy="1717396"/>
          </a:xfrm>
        </p:grpSpPr>
        <p:sp>
          <p:nvSpPr>
            <p:cNvPr id="14" name="TextBox 13">
              <a:extLst>
                <a:ext uri="{FF2B5EF4-FFF2-40B4-BE49-F238E27FC236}">
                  <a16:creationId xmlns:a16="http://schemas.microsoft.com/office/drawing/2014/main" id="{B84C3C40-73D9-4625-8E69-1C2D133EE679}"/>
                </a:ext>
              </a:extLst>
            </p:cNvPr>
            <p:cNvSpPr txBox="1"/>
            <p:nvPr/>
          </p:nvSpPr>
          <p:spPr>
            <a:xfrm>
              <a:off x="601227" y="3631641"/>
              <a:ext cx="2032929" cy="533095"/>
            </a:xfrm>
            <a:prstGeom prst="rect">
              <a:avLst/>
            </a:prstGeom>
            <a:noFill/>
          </p:spPr>
          <p:txBody>
            <a:bodyPr wrap="none" rtlCol="0">
              <a:spAutoFit/>
            </a:bodyPr>
            <a:lstStyle/>
            <a:p>
              <a:pPr algn="l"/>
              <a:r>
                <a:rPr lang="en-US" sz="2400" dirty="0">
                  <a:solidFill>
                    <a:schemeClr val="bg1"/>
                  </a:solidFill>
                  <a:latin typeface="Helvetica" pitchFamily="2" charset="0"/>
                </a:rPr>
                <a:t>United States</a:t>
              </a:r>
            </a:p>
          </p:txBody>
        </p:sp>
        <p:pic>
          <p:nvPicPr>
            <p:cNvPr id="73" name="Graphic 72">
              <a:extLst>
                <a:ext uri="{FF2B5EF4-FFF2-40B4-BE49-F238E27FC236}">
                  <a16:creationId xmlns:a16="http://schemas.microsoft.com/office/drawing/2014/main" id="{D829B4FD-085B-4180-95FD-6A8E92DDF9D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43416" y="3842786"/>
              <a:ext cx="942334" cy="628222"/>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C19D9F1-8119-438D-9430-60278C213D3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3630" y="2753612"/>
              <a:ext cx="3549015" cy="822960"/>
            </a:xfrm>
            <a:prstGeom prst="rect">
              <a:avLst/>
            </a:prstGeom>
          </p:spPr>
        </p:pic>
      </p:grpSp>
      <p:grpSp>
        <p:nvGrpSpPr>
          <p:cNvPr id="8" name="Group 7">
            <a:extLst>
              <a:ext uri="{FF2B5EF4-FFF2-40B4-BE49-F238E27FC236}">
                <a16:creationId xmlns:a16="http://schemas.microsoft.com/office/drawing/2014/main" id="{483A7EC1-BBE3-4CD3-BEAE-7A73AC93044A}"/>
              </a:ext>
            </a:extLst>
          </p:cNvPr>
          <p:cNvGrpSpPr/>
          <p:nvPr/>
        </p:nvGrpSpPr>
        <p:grpSpPr>
          <a:xfrm>
            <a:off x="1304398" y="7692334"/>
            <a:ext cx="2099051" cy="1637244"/>
            <a:chOff x="1086360" y="9289566"/>
            <a:chExt cx="2677429" cy="2047228"/>
          </a:xfrm>
        </p:grpSpPr>
        <p:sp>
          <p:nvSpPr>
            <p:cNvPr id="66" name="TextBox 65">
              <a:extLst>
                <a:ext uri="{FF2B5EF4-FFF2-40B4-BE49-F238E27FC236}">
                  <a16:creationId xmlns:a16="http://schemas.microsoft.com/office/drawing/2014/main" id="{FA800EA2-437A-44A5-9D10-679DFA066BA1}"/>
                </a:ext>
              </a:extLst>
            </p:cNvPr>
            <p:cNvSpPr txBox="1"/>
            <p:nvPr/>
          </p:nvSpPr>
          <p:spPr>
            <a:xfrm>
              <a:off x="1152314" y="10623646"/>
              <a:ext cx="1717138" cy="535146"/>
            </a:xfrm>
            <a:prstGeom prst="rect">
              <a:avLst/>
            </a:prstGeom>
            <a:noFill/>
          </p:spPr>
          <p:txBody>
            <a:bodyPr wrap="square" rtlCol="0">
              <a:spAutoFit/>
            </a:bodyPr>
            <a:lstStyle/>
            <a:p>
              <a:pPr algn="l"/>
              <a:r>
                <a:rPr lang="en-US" sz="2400" dirty="0">
                  <a:solidFill>
                    <a:schemeClr val="bg1"/>
                  </a:solidFill>
                  <a:latin typeface="Helvetica" pitchFamily="2" charset="0"/>
                </a:rPr>
                <a:t>Canada</a:t>
              </a:r>
            </a:p>
          </p:txBody>
        </p:sp>
        <p:pic>
          <p:nvPicPr>
            <p:cNvPr id="77" name="Graphic 76">
              <a:extLst>
                <a:ext uri="{FF2B5EF4-FFF2-40B4-BE49-F238E27FC236}">
                  <a16:creationId xmlns:a16="http://schemas.microsoft.com/office/drawing/2014/main" id="{B8E1E522-73E5-4207-8B46-95714A245270}"/>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30653" y="10795933"/>
              <a:ext cx="933136" cy="540861"/>
            </a:xfrm>
            <a:prstGeom prst="rect">
              <a:avLst/>
            </a:prstGeom>
          </p:spPr>
        </p:pic>
        <p:pic>
          <p:nvPicPr>
            <p:cNvPr id="67" name="Picture 4" descr="Logo">
              <a:extLst>
                <a:ext uri="{FF2B5EF4-FFF2-40B4-BE49-F238E27FC236}">
                  <a16:creationId xmlns:a16="http://schemas.microsoft.com/office/drawing/2014/main" id="{213F3C74-5447-425A-91A4-CF0C625AB00D}"/>
                </a:ext>
              </a:extLst>
            </p:cNvPr>
            <p:cNvPicPr>
              <a:picLocks noChangeAspect="1" noChangeArrowheads="1"/>
            </p:cNvPicPr>
            <p:nvPr/>
          </p:nvPicPr>
          <p:blipFill>
            <a:blip r:embed="rId10">
              <a:biLevel thresh="25000"/>
              <a:extLst>
                <a:ext uri="{28A0092B-C50C-407E-A947-70E740481C1C}">
                  <a14:useLocalDpi xmlns:a14="http://schemas.microsoft.com/office/drawing/2010/main"/>
                </a:ext>
              </a:extLst>
            </a:blip>
            <a:srcRect/>
            <a:stretch>
              <a:fillRect/>
            </a:stretch>
          </p:blipFill>
          <p:spPr bwMode="auto">
            <a:xfrm>
              <a:off x="1086360" y="9289566"/>
              <a:ext cx="2203095" cy="127101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32" name="Table 3">
            <a:extLst>
              <a:ext uri="{FF2B5EF4-FFF2-40B4-BE49-F238E27FC236}">
                <a16:creationId xmlns:a16="http://schemas.microsoft.com/office/drawing/2014/main" id="{693D6283-534A-4558-9E69-A26B593EC40C}"/>
              </a:ext>
            </a:extLst>
          </p:cNvPr>
          <p:cNvGraphicFramePr>
            <a:graphicFrameLocks noGrp="1"/>
          </p:cNvGraphicFramePr>
          <p:nvPr>
            <p:extLst>
              <p:ext uri="{D42A27DB-BD31-4B8C-83A1-F6EECF244321}">
                <p14:modId xmlns:p14="http://schemas.microsoft.com/office/powerpoint/2010/main" val="4238024771"/>
              </p:ext>
            </p:extLst>
          </p:nvPr>
        </p:nvGraphicFramePr>
        <p:xfrm>
          <a:off x="15304567" y="8158291"/>
          <a:ext cx="8341248" cy="3558438"/>
        </p:xfrm>
        <a:graphic>
          <a:graphicData uri="http://schemas.openxmlformats.org/drawingml/2006/table">
            <a:tbl>
              <a:tblPr firstRow="1" bandRow="1">
                <a:tableStyleId>{3C2FFA5D-87B4-456A-9821-1D502468CF0F}</a:tableStyleId>
              </a:tblPr>
              <a:tblGrid>
                <a:gridCol w="2526233">
                  <a:extLst>
                    <a:ext uri="{9D8B030D-6E8A-4147-A177-3AD203B41FA5}">
                      <a16:colId xmlns:a16="http://schemas.microsoft.com/office/drawing/2014/main" val="3502489412"/>
                    </a:ext>
                  </a:extLst>
                </a:gridCol>
                <a:gridCol w="1669774">
                  <a:extLst>
                    <a:ext uri="{9D8B030D-6E8A-4147-A177-3AD203B41FA5}">
                      <a16:colId xmlns:a16="http://schemas.microsoft.com/office/drawing/2014/main" val="2985837133"/>
                    </a:ext>
                  </a:extLst>
                </a:gridCol>
                <a:gridCol w="2059929">
                  <a:extLst>
                    <a:ext uri="{9D8B030D-6E8A-4147-A177-3AD203B41FA5}">
                      <a16:colId xmlns:a16="http://schemas.microsoft.com/office/drawing/2014/main" val="1010605070"/>
                    </a:ext>
                  </a:extLst>
                </a:gridCol>
                <a:gridCol w="2085312">
                  <a:extLst>
                    <a:ext uri="{9D8B030D-6E8A-4147-A177-3AD203B41FA5}">
                      <a16:colId xmlns:a16="http://schemas.microsoft.com/office/drawing/2014/main" val="4093524368"/>
                    </a:ext>
                  </a:extLst>
                </a:gridCol>
              </a:tblGrid>
              <a:tr h="752836">
                <a:tc>
                  <a:txBody>
                    <a:bodyPr/>
                    <a:lstStyle/>
                    <a:p>
                      <a:endParaRPr lang="en-US" sz="3600" b="1" dirty="0">
                        <a:solidFill>
                          <a:srgbClr val="042345"/>
                        </a:solidFill>
                        <a:latin typeface="+mj-lt"/>
                        <a:cs typeface="Helvetica" panose="020B0604020202020204" pitchFamily="34" charset="0"/>
                      </a:endParaRPr>
                    </a:p>
                  </a:txBody>
                  <a:tcPr anchor="ctr"/>
                </a:tc>
                <a:tc>
                  <a:txBody>
                    <a:bodyPr/>
                    <a:lstStyle/>
                    <a:p>
                      <a:endParaRPr lang="en-US" sz="3600" b="1" dirty="0">
                        <a:solidFill>
                          <a:srgbClr val="042345"/>
                        </a:solidFill>
                        <a:latin typeface="+mj-lt"/>
                        <a:cs typeface="Helvetica" panose="020B0604020202020204" pitchFamily="34" charset="0"/>
                      </a:endParaRPr>
                    </a:p>
                  </a:txBody>
                  <a:tcPr anchor="ctr"/>
                </a:tc>
                <a:tc>
                  <a:txBody>
                    <a:bodyPr/>
                    <a:lstStyle/>
                    <a:p>
                      <a:endParaRPr lang="en-US" sz="3600" b="1" dirty="0">
                        <a:solidFill>
                          <a:srgbClr val="042345"/>
                        </a:solidFill>
                        <a:latin typeface="+mj-lt"/>
                        <a:cs typeface="Helvetica" panose="020B0604020202020204" pitchFamily="34" charset="0"/>
                      </a:endParaRPr>
                    </a:p>
                  </a:txBody>
                  <a:tcPr anchor="ctr"/>
                </a:tc>
                <a:tc>
                  <a:txBody>
                    <a:bodyPr/>
                    <a:lstStyle/>
                    <a:p>
                      <a:pPr marL="0" marR="0" lvl="0" indent="0" algn="ctr" defTabSz="821531" eaLnBrk="1" fontAlgn="auto" latinLnBrk="0" hangingPunct="1">
                        <a:lnSpc>
                          <a:spcPts val="2600"/>
                        </a:lnSpc>
                        <a:spcBef>
                          <a:spcPts val="0"/>
                        </a:spcBef>
                        <a:spcAft>
                          <a:spcPts val="0"/>
                        </a:spcAft>
                        <a:buClrTx/>
                        <a:buSzTx/>
                        <a:buFontTx/>
                        <a:buNone/>
                        <a:tabLst/>
                        <a:defRPr/>
                      </a:pPr>
                      <a:r>
                        <a:rPr lang="en-US" sz="2800" dirty="0"/>
                        <a:t>June</a:t>
                      </a:r>
                      <a:r>
                        <a:rPr lang="en-US" sz="2800" u="none" strike="noStrike" cap="none" spc="0" baseline="0" dirty="0">
                          <a:uFillTx/>
                          <a:sym typeface="Helvetica Neue Light"/>
                        </a:rPr>
                        <a:t> </a:t>
                      </a:r>
                    </a:p>
                    <a:p>
                      <a:pPr marL="0" marR="0" lvl="0" indent="0" algn="ctr" defTabSz="821531" eaLnBrk="1" fontAlgn="auto" latinLnBrk="0" hangingPunct="1">
                        <a:lnSpc>
                          <a:spcPts val="2600"/>
                        </a:lnSpc>
                        <a:spcBef>
                          <a:spcPts val="0"/>
                        </a:spcBef>
                        <a:spcAft>
                          <a:spcPts val="0"/>
                        </a:spcAft>
                        <a:buClrTx/>
                        <a:buSzTx/>
                        <a:buFontTx/>
                        <a:buNone/>
                        <a:tabLst/>
                        <a:defRPr/>
                      </a:pPr>
                      <a:r>
                        <a:rPr lang="en-US" sz="2800" u="none" strike="noStrike" cap="none" spc="0" baseline="0" dirty="0">
                          <a:uFillTx/>
                          <a:sym typeface="Helvetica Neue Light"/>
                        </a:rPr>
                        <a:t>Promotion</a:t>
                      </a:r>
                      <a:endParaRPr lang="en-US" sz="2800" b="1" i="0" u="none" strike="noStrike" cap="none" spc="0" baseline="0" dirty="0">
                        <a:solidFill>
                          <a:schemeClr val="bg1"/>
                        </a:solidFill>
                        <a:uFillTx/>
                        <a:latin typeface="+mn-lt"/>
                        <a:ea typeface="+mn-ea"/>
                        <a:cs typeface="Helvetica" panose="020B0604020202020204" pitchFamily="34" charset="0"/>
                        <a:sym typeface="Helvetica Neue Light"/>
                      </a:endParaRPr>
                    </a:p>
                  </a:txBody>
                  <a:tcPr anchor="ctr"/>
                </a:tc>
                <a:extLst>
                  <a:ext uri="{0D108BD9-81ED-4DB2-BD59-A6C34878D82A}">
                    <a16:rowId xmlns:a16="http://schemas.microsoft.com/office/drawing/2014/main" val="958200304"/>
                  </a:ext>
                </a:extLst>
              </a:tr>
              <a:tr h="622664">
                <a:tc rowSpan="4">
                  <a:txBody>
                    <a:bodyPr/>
                    <a:lstStyle/>
                    <a:p>
                      <a:r>
                        <a:rPr lang="en-US" sz="2800" b="1" u="sng" dirty="0">
                          <a:solidFill>
                            <a:srgbClr val="042345"/>
                          </a:solidFill>
                        </a:rPr>
                        <a:t>Unlimited Plans</a:t>
                      </a:r>
                    </a:p>
                    <a:p>
                      <a:r>
                        <a:rPr lang="en-US" sz="2800" b="1" dirty="0">
                          <a:solidFill>
                            <a:srgbClr val="042345"/>
                          </a:solidFill>
                        </a:rPr>
                        <a:t>50GB &amp; 75GB</a:t>
                      </a:r>
                      <a:endParaRPr lang="en-US" sz="2800" b="1" dirty="0">
                        <a:solidFill>
                          <a:srgbClr val="042345"/>
                        </a:solidFill>
                        <a:latin typeface="+mj-lt"/>
                      </a:endParaRPr>
                    </a:p>
                  </a:txBody>
                  <a:tcPr anchor="ctr"/>
                </a:tc>
                <a:tc>
                  <a:txBody>
                    <a:bodyPr/>
                    <a:lstStyle/>
                    <a:p>
                      <a:r>
                        <a:rPr lang="en-US" sz="2800" b="1" dirty="0">
                          <a:solidFill>
                            <a:srgbClr val="042345"/>
                          </a:solidFill>
                        </a:rPr>
                        <a:t>1 line</a:t>
                      </a:r>
                      <a:endParaRPr lang="en-US" sz="2800" b="1" dirty="0">
                        <a:solidFill>
                          <a:srgbClr val="042345"/>
                        </a:solidFill>
                        <a:latin typeface="+mj-lt"/>
                      </a:endParaRPr>
                    </a:p>
                  </a:txBody>
                  <a:tcPr anchor="ctr"/>
                </a:tc>
                <a:tc>
                  <a:txBody>
                    <a:bodyPr/>
                    <a:lstStyle/>
                    <a:p>
                      <a:r>
                        <a:rPr lang="en-US" sz="2800" b="1" u="none" strike="noStrike" cap="none" spc="0" baseline="0" dirty="0">
                          <a:solidFill>
                            <a:srgbClr val="042345"/>
                          </a:solidFill>
                          <a:uFillTx/>
                          <a:sym typeface="Helvetica Neue Light"/>
                        </a:rPr>
                        <a:t>3 points</a:t>
                      </a:r>
                      <a:endParaRPr lang="en-US" sz="2800" b="1" i="0" u="none" strike="noStrike" cap="none" spc="0" baseline="0" dirty="0">
                        <a:solidFill>
                          <a:srgbClr val="042345"/>
                        </a:solidFill>
                        <a:uFillTx/>
                        <a:latin typeface="+mj-lt"/>
                        <a:ea typeface="+mn-ea"/>
                        <a:cs typeface="+mn-cs"/>
                        <a:sym typeface="Helvetica Neue Light"/>
                      </a:endParaRPr>
                    </a:p>
                  </a:txBody>
                  <a:tcPr anchor="ctr"/>
                </a:tc>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42345"/>
                          </a:solidFill>
                          <a:uFillTx/>
                          <a:sym typeface="Helvetica Neue Light"/>
                        </a:rPr>
                        <a:t>4 points</a:t>
                      </a:r>
                      <a:endParaRPr lang="en-US" sz="2800" b="1" i="0" u="none" strike="noStrike" cap="none" spc="0" baseline="0" dirty="0">
                        <a:solidFill>
                          <a:srgbClr val="042345"/>
                        </a:solidFill>
                        <a:uFillTx/>
                        <a:latin typeface="+mj-lt"/>
                        <a:ea typeface="+mn-ea"/>
                        <a:cs typeface="+mn-cs"/>
                        <a:sym typeface="Helvetica Neue Light"/>
                      </a:endParaRPr>
                    </a:p>
                  </a:txBody>
                  <a:tcPr anchor="ctr"/>
                </a:tc>
                <a:extLst>
                  <a:ext uri="{0D108BD9-81ED-4DB2-BD59-A6C34878D82A}">
                    <a16:rowId xmlns:a16="http://schemas.microsoft.com/office/drawing/2014/main" val="12701142"/>
                  </a:ext>
                </a:extLst>
              </a:tr>
              <a:tr h="688737">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42345"/>
                          </a:solidFill>
                          <a:uFillTx/>
                          <a:sym typeface="Helvetica Neue Light"/>
                        </a:rPr>
                        <a:t>2 lines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4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6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2542342032"/>
                  </a:ext>
                </a:extLst>
              </a:tr>
              <a:tr h="741947">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3 lines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5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7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2088628346"/>
                  </a:ext>
                </a:extLst>
              </a:tr>
              <a:tr h="741947">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4 lines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6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8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335127041"/>
                  </a:ext>
                </a:extLst>
              </a:tr>
            </a:tbl>
          </a:graphicData>
        </a:graphic>
      </p:graphicFrame>
      <p:graphicFrame>
        <p:nvGraphicFramePr>
          <p:cNvPr id="35" name="Table 3">
            <a:extLst>
              <a:ext uri="{FF2B5EF4-FFF2-40B4-BE49-F238E27FC236}">
                <a16:creationId xmlns:a16="http://schemas.microsoft.com/office/drawing/2014/main" id="{1D65AC52-7A71-4648-8F4A-CDBA1B4E84BB}"/>
              </a:ext>
            </a:extLst>
          </p:cNvPr>
          <p:cNvGraphicFramePr>
            <a:graphicFrameLocks noGrp="1"/>
          </p:cNvGraphicFramePr>
          <p:nvPr>
            <p:extLst>
              <p:ext uri="{D42A27DB-BD31-4B8C-83A1-F6EECF244321}">
                <p14:modId xmlns:p14="http://schemas.microsoft.com/office/powerpoint/2010/main" val="723421645"/>
              </p:ext>
            </p:extLst>
          </p:nvPr>
        </p:nvGraphicFramePr>
        <p:xfrm>
          <a:off x="4794478" y="7668905"/>
          <a:ext cx="7091605" cy="1841021"/>
        </p:xfrm>
        <a:graphic>
          <a:graphicData uri="http://schemas.openxmlformats.org/drawingml/2006/table">
            <a:tbl>
              <a:tblPr firstRow="1" bandRow="1">
                <a:tableStyleId>{3C2FFA5D-87B4-456A-9821-1D502468CF0F}</a:tableStyleId>
              </a:tblPr>
              <a:tblGrid>
                <a:gridCol w="2967221">
                  <a:extLst>
                    <a:ext uri="{9D8B030D-6E8A-4147-A177-3AD203B41FA5}">
                      <a16:colId xmlns:a16="http://schemas.microsoft.com/office/drawing/2014/main" val="2985837133"/>
                    </a:ext>
                  </a:extLst>
                </a:gridCol>
                <a:gridCol w="1875393">
                  <a:extLst>
                    <a:ext uri="{9D8B030D-6E8A-4147-A177-3AD203B41FA5}">
                      <a16:colId xmlns:a16="http://schemas.microsoft.com/office/drawing/2014/main" val="1010605070"/>
                    </a:ext>
                  </a:extLst>
                </a:gridCol>
                <a:gridCol w="2248991">
                  <a:extLst>
                    <a:ext uri="{9D8B030D-6E8A-4147-A177-3AD203B41FA5}">
                      <a16:colId xmlns:a16="http://schemas.microsoft.com/office/drawing/2014/main" val="4093524368"/>
                    </a:ext>
                  </a:extLst>
                </a:gridCol>
              </a:tblGrid>
              <a:tr h="900441">
                <a:tc>
                  <a:txBody>
                    <a:bodyPr/>
                    <a:lstStyle/>
                    <a:p>
                      <a:endParaRPr lang="en-US" sz="3400" b="1" dirty="0">
                        <a:solidFill>
                          <a:srgbClr val="042345"/>
                        </a:solidFill>
                        <a:latin typeface="+mj-lt"/>
                        <a:cs typeface="Helvetica" panose="020B0604020202020204" pitchFamily="34" charset="0"/>
                      </a:endParaRPr>
                    </a:p>
                  </a:txBody>
                  <a:tcPr marL="87139" marR="87139" marT="43570" marB="43570"/>
                </a:tc>
                <a:tc>
                  <a:txBody>
                    <a:bodyPr/>
                    <a:lstStyle/>
                    <a:p>
                      <a:endParaRPr lang="en-US" sz="3400" b="1" dirty="0">
                        <a:solidFill>
                          <a:srgbClr val="042345"/>
                        </a:solidFill>
                        <a:latin typeface="+mj-lt"/>
                        <a:cs typeface="Helvetica" panose="020B0604020202020204" pitchFamily="34" charset="0"/>
                      </a:endParaRPr>
                    </a:p>
                  </a:txBody>
                  <a:tcPr marL="87139" marR="87139" marT="43570" marB="43570"/>
                </a:tc>
                <a:tc>
                  <a:txBody>
                    <a:bodyPr/>
                    <a:lstStyle/>
                    <a:p>
                      <a:pPr marL="0" marR="0" lvl="0" indent="0" algn="ctr" defTabSz="821531" eaLnBrk="1" fontAlgn="auto" latinLnBrk="0" hangingPunct="1">
                        <a:lnSpc>
                          <a:spcPts val="2600"/>
                        </a:lnSpc>
                        <a:spcBef>
                          <a:spcPts val="0"/>
                        </a:spcBef>
                        <a:spcAft>
                          <a:spcPts val="0"/>
                        </a:spcAft>
                        <a:buClrTx/>
                        <a:buSzTx/>
                        <a:buFontTx/>
                        <a:buNone/>
                        <a:tabLst/>
                        <a:defRPr/>
                      </a:pPr>
                      <a:r>
                        <a:rPr lang="en-US" sz="2800" dirty="0"/>
                        <a:t>June</a:t>
                      </a:r>
                      <a:r>
                        <a:rPr lang="en-US" sz="2800" u="none" strike="noStrike" cap="none" spc="0" baseline="0" dirty="0">
                          <a:uFillTx/>
                          <a:sym typeface="Helvetica Neue Light"/>
                        </a:rPr>
                        <a:t> </a:t>
                      </a:r>
                    </a:p>
                    <a:p>
                      <a:pPr marL="0" marR="0" lvl="0" indent="0" algn="ctr" defTabSz="821531" eaLnBrk="1" fontAlgn="auto" latinLnBrk="0" hangingPunct="1">
                        <a:lnSpc>
                          <a:spcPts val="2600"/>
                        </a:lnSpc>
                        <a:spcBef>
                          <a:spcPts val="0"/>
                        </a:spcBef>
                        <a:spcAft>
                          <a:spcPts val="0"/>
                        </a:spcAft>
                        <a:buClrTx/>
                        <a:buSzTx/>
                        <a:buFontTx/>
                        <a:buNone/>
                        <a:tabLst/>
                        <a:defRPr/>
                      </a:pPr>
                      <a:r>
                        <a:rPr lang="en-US" sz="2800" u="none" strike="noStrike" cap="none" spc="0" baseline="0" dirty="0">
                          <a:uFillTx/>
                          <a:sym typeface="Helvetica Neue Light"/>
                        </a:rPr>
                        <a:t>Promotion</a:t>
                      </a:r>
                      <a:endParaRPr lang="en-US" sz="2800" b="1" i="0" u="none" strike="noStrike" cap="none" spc="0" baseline="0" dirty="0">
                        <a:solidFill>
                          <a:schemeClr val="bg1"/>
                        </a:solidFill>
                        <a:uFillTx/>
                        <a:latin typeface="+mn-lt"/>
                        <a:ea typeface="+mn-ea"/>
                        <a:cs typeface="Helvetica" panose="020B0604020202020204" pitchFamily="34" charset="0"/>
                        <a:sym typeface="Helvetica Neue Light"/>
                      </a:endParaRPr>
                    </a:p>
                  </a:txBody>
                  <a:tcPr marL="87139" marR="87139" marT="43570" marB="43570" anchor="ctr"/>
                </a:tc>
                <a:extLst>
                  <a:ext uri="{0D108BD9-81ED-4DB2-BD59-A6C34878D82A}">
                    <a16:rowId xmlns:a16="http://schemas.microsoft.com/office/drawing/2014/main" val="958200304"/>
                  </a:ext>
                </a:extLst>
              </a:tr>
              <a:tr h="900441">
                <a:tc>
                  <a:txBody>
                    <a:bodyPr/>
                    <a:lstStyle/>
                    <a:p>
                      <a:r>
                        <a:rPr lang="en-US" sz="2800" b="1" dirty="0">
                          <a:solidFill>
                            <a:srgbClr val="042345"/>
                          </a:solidFill>
                        </a:rPr>
                        <a:t>Flash High-Speed Internet</a:t>
                      </a:r>
                      <a:endParaRPr lang="en-US" sz="2800" b="1" dirty="0">
                        <a:solidFill>
                          <a:srgbClr val="042345"/>
                        </a:solidFill>
                        <a:latin typeface="+mj-lt"/>
                      </a:endParaRPr>
                    </a:p>
                  </a:txBody>
                  <a:tcPr marL="87139" marR="87139" marT="43570" marB="43570"/>
                </a:tc>
                <a:tc>
                  <a:txBody>
                    <a:bodyPr/>
                    <a:lstStyle/>
                    <a:p>
                      <a:r>
                        <a:rPr lang="en-US" sz="2800" b="1" u="none" strike="noStrike" cap="none" spc="0" baseline="0" dirty="0">
                          <a:solidFill>
                            <a:srgbClr val="042345"/>
                          </a:solidFill>
                          <a:uFillTx/>
                          <a:sym typeface="Helvetica Neue Light"/>
                        </a:rPr>
                        <a:t>2 points</a:t>
                      </a:r>
                      <a:endParaRPr lang="en-US" sz="2800" b="1" i="0" u="none" strike="noStrike" cap="none" spc="0" baseline="0" dirty="0">
                        <a:solidFill>
                          <a:srgbClr val="042345"/>
                        </a:solidFill>
                        <a:uFillTx/>
                        <a:latin typeface="+mj-lt"/>
                        <a:ea typeface="+mn-ea"/>
                        <a:cs typeface="+mn-cs"/>
                        <a:sym typeface="Helvetica Neue Light"/>
                      </a:endParaRPr>
                    </a:p>
                  </a:txBody>
                  <a:tcPr marL="87139" marR="87139" marT="43570" marB="43570" anchor="ctr"/>
                </a:tc>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42345"/>
                          </a:solidFill>
                          <a:uFillTx/>
                          <a:sym typeface="Helvetica Neue Light"/>
                        </a:rPr>
                        <a:t>3 points</a:t>
                      </a:r>
                      <a:endParaRPr lang="en-US" sz="2800" b="1" i="0" u="none" strike="noStrike" cap="none" spc="0" baseline="0" dirty="0">
                        <a:solidFill>
                          <a:srgbClr val="042345"/>
                        </a:solidFill>
                        <a:uFillTx/>
                        <a:latin typeface="+mj-lt"/>
                        <a:ea typeface="+mn-ea"/>
                        <a:cs typeface="+mn-cs"/>
                        <a:sym typeface="Helvetica Neue Light"/>
                      </a:endParaRPr>
                    </a:p>
                  </a:txBody>
                  <a:tcPr marL="87139" marR="87139" marT="43570" marB="43570" anchor="ctr"/>
                </a:tc>
                <a:extLst>
                  <a:ext uri="{0D108BD9-81ED-4DB2-BD59-A6C34878D82A}">
                    <a16:rowId xmlns:a16="http://schemas.microsoft.com/office/drawing/2014/main" val="12701142"/>
                  </a:ext>
                </a:extLst>
              </a:tr>
            </a:tbl>
          </a:graphicData>
        </a:graphic>
      </p:graphicFrame>
      <p:graphicFrame>
        <p:nvGraphicFramePr>
          <p:cNvPr id="31" name="Table 3">
            <a:extLst>
              <a:ext uri="{FF2B5EF4-FFF2-40B4-BE49-F238E27FC236}">
                <a16:creationId xmlns:a16="http://schemas.microsoft.com/office/drawing/2014/main" id="{7E029B34-5562-4E41-9475-70F98A6A7682}"/>
              </a:ext>
            </a:extLst>
          </p:cNvPr>
          <p:cNvGraphicFramePr>
            <a:graphicFrameLocks noGrp="1"/>
          </p:cNvGraphicFramePr>
          <p:nvPr>
            <p:extLst>
              <p:ext uri="{D42A27DB-BD31-4B8C-83A1-F6EECF244321}">
                <p14:modId xmlns:p14="http://schemas.microsoft.com/office/powerpoint/2010/main" val="2779044452"/>
              </p:ext>
            </p:extLst>
          </p:nvPr>
        </p:nvGraphicFramePr>
        <p:xfrm>
          <a:off x="15304567" y="2641102"/>
          <a:ext cx="8341248" cy="5181242"/>
        </p:xfrm>
        <a:graphic>
          <a:graphicData uri="http://schemas.openxmlformats.org/drawingml/2006/table">
            <a:tbl>
              <a:tblPr firstRow="1" bandRow="1">
                <a:tableStyleId>{3C2FFA5D-87B4-456A-9821-1D502468CF0F}</a:tableStyleId>
              </a:tblPr>
              <a:tblGrid>
                <a:gridCol w="2466598">
                  <a:extLst>
                    <a:ext uri="{9D8B030D-6E8A-4147-A177-3AD203B41FA5}">
                      <a16:colId xmlns:a16="http://schemas.microsoft.com/office/drawing/2014/main" val="3502489412"/>
                    </a:ext>
                  </a:extLst>
                </a:gridCol>
                <a:gridCol w="1729409">
                  <a:extLst>
                    <a:ext uri="{9D8B030D-6E8A-4147-A177-3AD203B41FA5}">
                      <a16:colId xmlns:a16="http://schemas.microsoft.com/office/drawing/2014/main" val="2985837133"/>
                    </a:ext>
                  </a:extLst>
                </a:gridCol>
                <a:gridCol w="2059929">
                  <a:extLst>
                    <a:ext uri="{9D8B030D-6E8A-4147-A177-3AD203B41FA5}">
                      <a16:colId xmlns:a16="http://schemas.microsoft.com/office/drawing/2014/main" val="1010605070"/>
                    </a:ext>
                  </a:extLst>
                </a:gridCol>
                <a:gridCol w="2085312">
                  <a:extLst>
                    <a:ext uri="{9D8B030D-6E8A-4147-A177-3AD203B41FA5}">
                      <a16:colId xmlns:a16="http://schemas.microsoft.com/office/drawing/2014/main" val="4093524368"/>
                    </a:ext>
                  </a:extLst>
                </a:gridCol>
              </a:tblGrid>
              <a:tr h="846226">
                <a:tc>
                  <a:txBody>
                    <a:bodyPr/>
                    <a:lstStyle/>
                    <a:p>
                      <a:endParaRPr lang="en-US" sz="2800" b="1" dirty="0">
                        <a:solidFill>
                          <a:schemeClr val="bg1"/>
                        </a:solidFill>
                        <a:latin typeface="+mj-lt"/>
                        <a:cs typeface="Helvetica" panose="020B0604020202020204" pitchFamily="34" charset="0"/>
                      </a:endParaRPr>
                    </a:p>
                  </a:txBody>
                  <a:tcPr anchor="ctr"/>
                </a:tc>
                <a:tc>
                  <a:txBody>
                    <a:bodyPr/>
                    <a:lstStyle/>
                    <a:p>
                      <a:endParaRPr lang="en-US" sz="2800" b="1" dirty="0">
                        <a:solidFill>
                          <a:schemeClr val="bg1"/>
                        </a:solidFill>
                        <a:latin typeface="+mj-lt"/>
                        <a:cs typeface="Helvetica" panose="020B0604020202020204" pitchFamily="34" charset="0"/>
                      </a:endParaRPr>
                    </a:p>
                  </a:txBody>
                  <a:tcPr anchor="ctr"/>
                </a:tc>
                <a:tc>
                  <a:txBody>
                    <a:bodyPr/>
                    <a:lstStyle/>
                    <a:p>
                      <a:endParaRPr lang="en-US" sz="2800" b="1" dirty="0">
                        <a:solidFill>
                          <a:schemeClr val="bg1"/>
                        </a:solidFill>
                        <a:latin typeface="+mj-lt"/>
                        <a:cs typeface="Helvetica" panose="020B0604020202020204" pitchFamily="34" charset="0"/>
                      </a:endParaRPr>
                    </a:p>
                  </a:txBody>
                  <a:tcPr anchor="ctr"/>
                </a:tc>
                <a:tc>
                  <a:txBody>
                    <a:bodyPr/>
                    <a:lstStyle/>
                    <a:p>
                      <a:pPr marL="0" marR="0" lvl="0" indent="0" algn="ctr" defTabSz="821531" eaLnBrk="1" fontAlgn="auto" latinLnBrk="0" hangingPunct="1">
                        <a:lnSpc>
                          <a:spcPts val="2600"/>
                        </a:lnSpc>
                        <a:spcBef>
                          <a:spcPts val="0"/>
                        </a:spcBef>
                        <a:spcAft>
                          <a:spcPts val="0"/>
                        </a:spcAft>
                        <a:buClrTx/>
                        <a:buSzTx/>
                        <a:buFontTx/>
                        <a:buNone/>
                        <a:tabLst/>
                        <a:defRPr/>
                      </a:pPr>
                      <a:r>
                        <a:rPr lang="en-US" sz="2800" dirty="0"/>
                        <a:t>June</a:t>
                      </a:r>
                      <a:r>
                        <a:rPr lang="en-US" sz="2800" u="none" strike="noStrike" cap="none" spc="0" baseline="0" dirty="0">
                          <a:uFillTx/>
                          <a:sym typeface="Helvetica Neue Light"/>
                        </a:rPr>
                        <a:t> </a:t>
                      </a:r>
                    </a:p>
                    <a:p>
                      <a:pPr marL="0" marR="0" lvl="0" indent="0" algn="ctr" defTabSz="821531" eaLnBrk="1" fontAlgn="auto" latinLnBrk="0" hangingPunct="1">
                        <a:lnSpc>
                          <a:spcPts val="2600"/>
                        </a:lnSpc>
                        <a:spcBef>
                          <a:spcPts val="0"/>
                        </a:spcBef>
                        <a:spcAft>
                          <a:spcPts val="0"/>
                        </a:spcAft>
                        <a:buClrTx/>
                        <a:buSzTx/>
                        <a:buFontTx/>
                        <a:buNone/>
                        <a:tabLst/>
                        <a:defRPr/>
                      </a:pPr>
                      <a:r>
                        <a:rPr lang="en-US" sz="2800" u="none" strike="noStrike" cap="none" spc="0" baseline="0" dirty="0">
                          <a:uFillTx/>
                          <a:sym typeface="Helvetica Neue Light"/>
                        </a:rPr>
                        <a:t>Promotion</a:t>
                      </a:r>
                      <a:endParaRPr lang="en-US" sz="2800" b="1" i="0" u="none" strike="noStrike" cap="none" spc="0" baseline="0" dirty="0">
                        <a:solidFill>
                          <a:schemeClr val="bg1"/>
                        </a:solidFill>
                        <a:uFillTx/>
                        <a:latin typeface="+mn-lt"/>
                        <a:ea typeface="+mn-ea"/>
                        <a:cs typeface="Helvetica" panose="020B0604020202020204" pitchFamily="34" charset="0"/>
                        <a:sym typeface="Helvetica Neue Light"/>
                      </a:endParaRPr>
                    </a:p>
                  </a:txBody>
                  <a:tcPr anchor="ctr"/>
                </a:tc>
                <a:extLst>
                  <a:ext uri="{0D108BD9-81ED-4DB2-BD59-A6C34878D82A}">
                    <a16:rowId xmlns:a16="http://schemas.microsoft.com/office/drawing/2014/main" val="958200304"/>
                  </a:ext>
                </a:extLst>
              </a:tr>
              <a:tr h="622664">
                <a:tc rowSpan="6">
                  <a:txBody>
                    <a:bodyPr/>
                    <a:lstStyle/>
                    <a:p>
                      <a:r>
                        <a:rPr lang="en-US" sz="2800" b="1" u="sng" dirty="0">
                          <a:solidFill>
                            <a:srgbClr val="042345"/>
                          </a:solidFill>
                        </a:rPr>
                        <a:t>GIG Plans</a:t>
                      </a:r>
                    </a:p>
                    <a:p>
                      <a:r>
                        <a:rPr lang="en-US" sz="2800" b="1" dirty="0">
                          <a:solidFill>
                            <a:srgbClr val="042345"/>
                          </a:solidFill>
                        </a:rPr>
                        <a:t>4GB &amp; 10GB</a:t>
                      </a:r>
                      <a:endParaRPr lang="en-US" sz="2800" b="1" dirty="0">
                        <a:solidFill>
                          <a:srgbClr val="042345"/>
                        </a:solidFill>
                        <a:latin typeface="+mj-lt"/>
                      </a:endParaRPr>
                    </a:p>
                  </a:txBody>
                  <a:tcPr anchor="ctr"/>
                </a:tc>
                <a:tc>
                  <a:txBody>
                    <a:bodyPr/>
                    <a:lstStyle/>
                    <a:p>
                      <a:r>
                        <a:rPr lang="en-US" sz="2800" b="1" dirty="0">
                          <a:solidFill>
                            <a:srgbClr val="042345"/>
                          </a:solidFill>
                        </a:rPr>
                        <a:t>1 line</a:t>
                      </a:r>
                      <a:endParaRPr lang="en-US" sz="2800" b="1" dirty="0">
                        <a:solidFill>
                          <a:srgbClr val="042345"/>
                        </a:solidFill>
                        <a:latin typeface="+mj-lt"/>
                      </a:endParaRPr>
                    </a:p>
                  </a:txBody>
                  <a:tcPr anchor="ctr"/>
                </a:tc>
                <a:tc>
                  <a:txBody>
                    <a:bodyPr/>
                    <a:lstStyle/>
                    <a:p>
                      <a:r>
                        <a:rPr lang="en-US" sz="2800" b="1" u="none" strike="noStrike" cap="none" spc="0" baseline="0" dirty="0">
                          <a:solidFill>
                            <a:srgbClr val="042345"/>
                          </a:solidFill>
                          <a:uFillTx/>
                          <a:sym typeface="Helvetica Neue Light"/>
                        </a:rPr>
                        <a:t>2 points</a:t>
                      </a:r>
                      <a:endParaRPr lang="en-US" sz="2800" b="1" i="0" u="none" strike="noStrike" cap="none" spc="0" baseline="0" dirty="0">
                        <a:solidFill>
                          <a:srgbClr val="042345"/>
                        </a:solidFill>
                        <a:uFillTx/>
                        <a:latin typeface="+mj-lt"/>
                        <a:ea typeface="+mn-ea"/>
                        <a:cs typeface="+mn-cs"/>
                        <a:sym typeface="Helvetica Neue Light"/>
                      </a:endParaRPr>
                    </a:p>
                  </a:txBody>
                  <a:tcPr anchor="ctr"/>
                </a:tc>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42345"/>
                          </a:solidFill>
                          <a:uFillTx/>
                          <a:sym typeface="Helvetica Neue Light"/>
                        </a:rPr>
                        <a:t>4 points</a:t>
                      </a:r>
                      <a:endParaRPr lang="en-US" sz="2800" b="1" i="0" u="none" strike="noStrike" cap="none" spc="0" baseline="0" dirty="0">
                        <a:solidFill>
                          <a:srgbClr val="042345"/>
                        </a:solidFill>
                        <a:uFillTx/>
                        <a:latin typeface="+mj-lt"/>
                        <a:ea typeface="+mn-ea"/>
                        <a:cs typeface="+mn-cs"/>
                        <a:sym typeface="Helvetica Neue Light"/>
                      </a:endParaRPr>
                    </a:p>
                  </a:txBody>
                  <a:tcPr anchor="ctr"/>
                </a:tc>
                <a:extLst>
                  <a:ext uri="{0D108BD9-81ED-4DB2-BD59-A6C34878D82A}">
                    <a16:rowId xmlns:a16="http://schemas.microsoft.com/office/drawing/2014/main" val="12701142"/>
                  </a:ext>
                </a:extLst>
              </a:tr>
              <a:tr h="688737">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42345"/>
                          </a:solidFill>
                          <a:uFillTx/>
                          <a:sym typeface="Helvetica Neue Light"/>
                        </a:rPr>
                        <a:t>2 lines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3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6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2542342032"/>
                  </a:ext>
                </a:extLst>
              </a:tr>
              <a:tr h="741947">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3 lines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4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7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2088628346"/>
                  </a:ext>
                </a:extLst>
              </a:tr>
              <a:tr h="741947">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4 lines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5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8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335127041"/>
                  </a:ext>
                </a:extLst>
              </a:tr>
              <a:tr h="797774">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5 lines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6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9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2960024546"/>
                  </a:ext>
                </a:extLst>
              </a:tr>
              <a:tr h="741947">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6 lines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7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10 points</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2972377000"/>
                  </a:ext>
                </a:extLst>
              </a:tr>
            </a:tbl>
          </a:graphicData>
        </a:graphic>
      </p:graphicFrame>
      <p:graphicFrame>
        <p:nvGraphicFramePr>
          <p:cNvPr id="3" name="Table 3">
            <a:extLst>
              <a:ext uri="{FF2B5EF4-FFF2-40B4-BE49-F238E27FC236}">
                <a16:creationId xmlns:a16="http://schemas.microsoft.com/office/drawing/2014/main" id="{5DB9CCC3-5B87-44B8-8FAC-1F55ACEDEBBD}"/>
              </a:ext>
            </a:extLst>
          </p:cNvPr>
          <p:cNvGraphicFramePr>
            <a:graphicFrameLocks noGrp="1"/>
          </p:cNvGraphicFramePr>
          <p:nvPr>
            <p:extLst>
              <p:ext uri="{D42A27DB-BD31-4B8C-83A1-F6EECF244321}">
                <p14:modId xmlns:p14="http://schemas.microsoft.com/office/powerpoint/2010/main" val="859511438"/>
              </p:ext>
            </p:extLst>
          </p:nvPr>
        </p:nvGraphicFramePr>
        <p:xfrm>
          <a:off x="4780443" y="2468514"/>
          <a:ext cx="7050642" cy="1785662"/>
        </p:xfrm>
        <a:graphic>
          <a:graphicData uri="http://schemas.openxmlformats.org/drawingml/2006/table">
            <a:tbl>
              <a:tblPr firstRow="1" bandRow="1">
                <a:tableStyleId>{3C2FFA5D-87B4-456A-9821-1D502468CF0F}</a:tableStyleId>
              </a:tblPr>
              <a:tblGrid>
                <a:gridCol w="2350214">
                  <a:extLst>
                    <a:ext uri="{9D8B030D-6E8A-4147-A177-3AD203B41FA5}">
                      <a16:colId xmlns:a16="http://schemas.microsoft.com/office/drawing/2014/main" val="2985837133"/>
                    </a:ext>
                  </a:extLst>
                </a:gridCol>
                <a:gridCol w="2350214">
                  <a:extLst>
                    <a:ext uri="{9D8B030D-6E8A-4147-A177-3AD203B41FA5}">
                      <a16:colId xmlns:a16="http://schemas.microsoft.com/office/drawing/2014/main" val="1010605070"/>
                    </a:ext>
                  </a:extLst>
                </a:gridCol>
                <a:gridCol w="2350214">
                  <a:extLst>
                    <a:ext uri="{9D8B030D-6E8A-4147-A177-3AD203B41FA5}">
                      <a16:colId xmlns:a16="http://schemas.microsoft.com/office/drawing/2014/main" val="4093524368"/>
                    </a:ext>
                  </a:extLst>
                </a:gridCol>
              </a:tblGrid>
              <a:tr h="1022524">
                <a:tc>
                  <a:txBody>
                    <a:bodyPr/>
                    <a:lstStyle/>
                    <a:p>
                      <a:endParaRPr lang="en-US" sz="3200" b="1" dirty="0">
                        <a:solidFill>
                          <a:srgbClr val="042345"/>
                        </a:solidFill>
                        <a:latin typeface="+mj-lt"/>
                        <a:cs typeface="Helvetica" panose="020B0604020202020204" pitchFamily="34" charset="0"/>
                      </a:endParaRPr>
                    </a:p>
                  </a:txBody>
                  <a:tcPr marL="81062" marR="81062" marT="40532" marB="40532"/>
                </a:tc>
                <a:tc>
                  <a:txBody>
                    <a:bodyPr/>
                    <a:lstStyle/>
                    <a:p>
                      <a:endParaRPr lang="en-US" sz="3200" b="1" dirty="0">
                        <a:solidFill>
                          <a:srgbClr val="042345"/>
                        </a:solidFill>
                        <a:latin typeface="+mj-lt"/>
                        <a:cs typeface="Helvetica" panose="020B0604020202020204" pitchFamily="34" charset="0"/>
                      </a:endParaRPr>
                    </a:p>
                  </a:txBody>
                  <a:tcPr marL="81062" marR="81062" marT="40532" marB="40532"/>
                </a:tc>
                <a:tc>
                  <a:txBody>
                    <a:bodyPr/>
                    <a:lstStyle/>
                    <a:p>
                      <a:pPr marL="0" marR="0" lvl="0" indent="0" algn="ctr" defTabSz="821531" eaLnBrk="1" fontAlgn="auto" latinLnBrk="0" hangingPunct="1">
                        <a:lnSpc>
                          <a:spcPts val="2600"/>
                        </a:lnSpc>
                        <a:spcBef>
                          <a:spcPts val="0"/>
                        </a:spcBef>
                        <a:spcAft>
                          <a:spcPts val="0"/>
                        </a:spcAft>
                        <a:buClrTx/>
                        <a:buSzTx/>
                        <a:buFontTx/>
                        <a:buNone/>
                        <a:tabLst/>
                        <a:defRPr/>
                      </a:pPr>
                      <a:r>
                        <a:rPr lang="en-US" sz="2800" dirty="0"/>
                        <a:t>June </a:t>
                      </a:r>
                    </a:p>
                    <a:p>
                      <a:pPr marL="0" marR="0" lvl="0" indent="0" algn="ctr" defTabSz="821531" eaLnBrk="1" fontAlgn="auto" latinLnBrk="0" hangingPunct="1">
                        <a:lnSpc>
                          <a:spcPts val="2600"/>
                        </a:lnSpc>
                        <a:spcBef>
                          <a:spcPts val="0"/>
                        </a:spcBef>
                        <a:spcAft>
                          <a:spcPts val="0"/>
                        </a:spcAft>
                        <a:buClrTx/>
                        <a:buSzTx/>
                        <a:buFontTx/>
                        <a:buNone/>
                        <a:tabLst/>
                        <a:defRPr/>
                      </a:pPr>
                      <a:r>
                        <a:rPr lang="en-US" sz="2800" dirty="0"/>
                        <a:t>Promotion</a:t>
                      </a:r>
                      <a:endParaRPr lang="en-US" sz="2800" b="1" dirty="0">
                        <a:solidFill>
                          <a:schemeClr val="bg1"/>
                        </a:solidFill>
                        <a:latin typeface="+mj-lt"/>
                        <a:cs typeface="Helvetica" panose="020B0604020202020204" pitchFamily="34" charset="0"/>
                      </a:endParaRPr>
                    </a:p>
                  </a:txBody>
                  <a:tcPr marL="81062" marR="81062" marT="40532" marB="40532" anchor="ctr"/>
                </a:tc>
                <a:extLst>
                  <a:ext uri="{0D108BD9-81ED-4DB2-BD59-A6C34878D82A}">
                    <a16:rowId xmlns:a16="http://schemas.microsoft.com/office/drawing/2014/main" val="958200304"/>
                  </a:ext>
                </a:extLst>
              </a:tr>
              <a:tr h="763138">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42345"/>
                          </a:solidFill>
                          <a:uFillTx/>
                          <a:sym typeface="Helvetica Neue Light"/>
                        </a:rPr>
                        <a:t>Annual Plan</a:t>
                      </a:r>
                      <a:endParaRPr lang="en-US" sz="2800" b="1" i="0" u="none" strike="noStrike" cap="none" spc="0" baseline="0" dirty="0">
                        <a:solidFill>
                          <a:srgbClr val="042345"/>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4 points</a:t>
                      </a:r>
                      <a:endParaRPr lang="en-US" sz="2800" b="1" u="none" strike="noStrike" cap="none" spc="0" baseline="0" dirty="0">
                        <a:solidFill>
                          <a:srgbClr val="042345"/>
                        </a:solidFill>
                        <a:uFillTx/>
                        <a:latin typeface="+mj-lt"/>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42345"/>
                          </a:solidFill>
                          <a:uFillTx/>
                          <a:sym typeface="Helvetica Neue Light"/>
                        </a:rPr>
                        <a:t>8 points</a:t>
                      </a:r>
                      <a:endParaRPr lang="en-US" sz="2800" b="1" u="none" strike="noStrike" cap="none" spc="0" baseline="0" dirty="0">
                        <a:solidFill>
                          <a:srgbClr val="042345"/>
                        </a:solidFill>
                        <a:uFillTx/>
                        <a:latin typeface="+mj-lt"/>
                        <a:sym typeface="Helvetica Neue Light"/>
                      </a:endParaRPr>
                    </a:p>
                  </a:txBody>
                  <a:tcPr marL="0" marR="0" marT="0" marB="0" anchor="ctr"/>
                </a:tc>
                <a:extLst>
                  <a:ext uri="{0D108BD9-81ED-4DB2-BD59-A6C34878D82A}">
                    <a16:rowId xmlns:a16="http://schemas.microsoft.com/office/drawing/2014/main" val="2542342032"/>
                  </a:ext>
                </a:extLst>
              </a:tr>
            </a:tbl>
          </a:graphicData>
        </a:graphic>
      </p:graphicFrame>
      <p:sp>
        <p:nvSpPr>
          <p:cNvPr id="51" name="The purpose of launching a new IBO is to move people into ACTION -">
            <a:extLst>
              <a:ext uri="{FF2B5EF4-FFF2-40B4-BE49-F238E27FC236}">
                <a16:creationId xmlns:a16="http://schemas.microsoft.com/office/drawing/2014/main" id="{C07F7005-F837-443E-9997-7DF4FA20F4DE}"/>
              </a:ext>
            </a:extLst>
          </p:cNvPr>
          <p:cNvSpPr txBox="1"/>
          <p:nvPr/>
        </p:nvSpPr>
        <p:spPr>
          <a:xfrm>
            <a:off x="816171" y="1041183"/>
            <a:ext cx="18921599" cy="836126"/>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ctr">
              <a:defRPr sz="8000" b="1" i="0" cap="all" spc="0">
                <a:solidFill>
                  <a:srgbClr val="002856"/>
                </a:solidFill>
              </a:defRPr>
            </a:lvl1pPr>
          </a:lstStyle>
          <a:p>
            <a:pPr algn="l">
              <a:lnSpc>
                <a:spcPts val="6500"/>
              </a:lnSpc>
            </a:pPr>
            <a:r>
              <a:rPr lang="en-US" sz="3200" b="0" cap="none" dirty="0">
                <a:solidFill>
                  <a:schemeClr val="bg1"/>
                </a:solidFill>
                <a:cs typeface="Helvetica" panose="020B0604020202020204" pitchFamily="34" charset="0"/>
              </a:rPr>
              <a:t>We've increased the Customer Points in June for the acquisition of customers on select products.</a:t>
            </a:r>
          </a:p>
        </p:txBody>
      </p:sp>
      <p:graphicFrame>
        <p:nvGraphicFramePr>
          <p:cNvPr id="30" name="Table 3">
            <a:extLst>
              <a:ext uri="{FF2B5EF4-FFF2-40B4-BE49-F238E27FC236}">
                <a16:creationId xmlns:a16="http://schemas.microsoft.com/office/drawing/2014/main" id="{D361565F-2527-44DD-A9F8-C6162643D580}"/>
              </a:ext>
            </a:extLst>
          </p:cNvPr>
          <p:cNvGraphicFramePr>
            <a:graphicFrameLocks noGrp="1"/>
          </p:cNvGraphicFramePr>
          <p:nvPr>
            <p:extLst>
              <p:ext uri="{D42A27DB-BD31-4B8C-83A1-F6EECF244321}">
                <p14:modId xmlns:p14="http://schemas.microsoft.com/office/powerpoint/2010/main" val="3292922452"/>
              </p:ext>
            </p:extLst>
          </p:nvPr>
        </p:nvGraphicFramePr>
        <p:xfrm>
          <a:off x="4842062" y="5102382"/>
          <a:ext cx="6996439" cy="1827767"/>
        </p:xfrm>
        <a:graphic>
          <a:graphicData uri="http://schemas.openxmlformats.org/drawingml/2006/table">
            <a:tbl>
              <a:tblPr firstRow="1" bandRow="1">
                <a:tableStyleId>{3C2FFA5D-87B4-456A-9821-1D502468CF0F}</a:tableStyleId>
              </a:tblPr>
              <a:tblGrid>
                <a:gridCol w="2927403">
                  <a:extLst>
                    <a:ext uri="{9D8B030D-6E8A-4147-A177-3AD203B41FA5}">
                      <a16:colId xmlns:a16="http://schemas.microsoft.com/office/drawing/2014/main" val="2985837133"/>
                    </a:ext>
                  </a:extLst>
                </a:gridCol>
                <a:gridCol w="1850226">
                  <a:extLst>
                    <a:ext uri="{9D8B030D-6E8A-4147-A177-3AD203B41FA5}">
                      <a16:colId xmlns:a16="http://schemas.microsoft.com/office/drawing/2014/main" val="1010605070"/>
                    </a:ext>
                  </a:extLst>
                </a:gridCol>
                <a:gridCol w="2218810">
                  <a:extLst>
                    <a:ext uri="{9D8B030D-6E8A-4147-A177-3AD203B41FA5}">
                      <a16:colId xmlns:a16="http://schemas.microsoft.com/office/drawing/2014/main" val="4093524368"/>
                    </a:ext>
                  </a:extLst>
                </a:gridCol>
              </a:tblGrid>
              <a:tr h="888357">
                <a:tc>
                  <a:txBody>
                    <a:bodyPr/>
                    <a:lstStyle/>
                    <a:p>
                      <a:endParaRPr lang="en-US" sz="3400" b="1" dirty="0">
                        <a:solidFill>
                          <a:srgbClr val="042345"/>
                        </a:solidFill>
                        <a:latin typeface="+mj-lt"/>
                        <a:cs typeface="Helvetica" panose="020B0604020202020204" pitchFamily="34" charset="0"/>
                      </a:endParaRPr>
                    </a:p>
                  </a:txBody>
                  <a:tcPr marL="85970" marR="85970" marT="42985" marB="42985"/>
                </a:tc>
                <a:tc>
                  <a:txBody>
                    <a:bodyPr/>
                    <a:lstStyle/>
                    <a:p>
                      <a:endParaRPr lang="en-US" sz="3400" b="1" dirty="0">
                        <a:solidFill>
                          <a:srgbClr val="042345"/>
                        </a:solidFill>
                        <a:latin typeface="+mj-lt"/>
                        <a:cs typeface="Helvetica" panose="020B0604020202020204" pitchFamily="34" charset="0"/>
                      </a:endParaRPr>
                    </a:p>
                  </a:txBody>
                  <a:tcPr marL="85970" marR="85970" marT="42985" marB="42985"/>
                </a:tc>
                <a:tc>
                  <a:txBody>
                    <a:bodyPr/>
                    <a:lstStyle/>
                    <a:p>
                      <a:pPr marL="0" marR="0" lvl="0" indent="0" algn="ctr" defTabSz="821531" eaLnBrk="1" fontAlgn="auto" latinLnBrk="0" hangingPunct="1">
                        <a:lnSpc>
                          <a:spcPts val="2600"/>
                        </a:lnSpc>
                        <a:spcBef>
                          <a:spcPts val="0"/>
                        </a:spcBef>
                        <a:spcAft>
                          <a:spcPts val="0"/>
                        </a:spcAft>
                        <a:buClrTx/>
                        <a:buSzTx/>
                        <a:buFontTx/>
                        <a:buNone/>
                        <a:tabLst/>
                        <a:defRPr/>
                      </a:pPr>
                      <a:r>
                        <a:rPr lang="en-US" sz="2800" dirty="0"/>
                        <a:t>June</a:t>
                      </a:r>
                      <a:r>
                        <a:rPr lang="en-US" sz="2800" u="none" strike="noStrike" cap="none" spc="0" baseline="0" dirty="0">
                          <a:uFillTx/>
                          <a:sym typeface="Helvetica Neue Light"/>
                        </a:rPr>
                        <a:t> </a:t>
                      </a:r>
                    </a:p>
                    <a:p>
                      <a:pPr marL="0" marR="0" lvl="0" indent="0" algn="ctr" defTabSz="821531" eaLnBrk="1" fontAlgn="auto" latinLnBrk="0" hangingPunct="1">
                        <a:lnSpc>
                          <a:spcPts val="2600"/>
                        </a:lnSpc>
                        <a:spcBef>
                          <a:spcPts val="0"/>
                        </a:spcBef>
                        <a:spcAft>
                          <a:spcPts val="0"/>
                        </a:spcAft>
                        <a:buClrTx/>
                        <a:buSzTx/>
                        <a:buFontTx/>
                        <a:buNone/>
                        <a:tabLst/>
                        <a:defRPr/>
                      </a:pPr>
                      <a:r>
                        <a:rPr lang="en-US" sz="2800" u="none" strike="noStrike" cap="none" spc="0" baseline="0" dirty="0">
                          <a:uFillTx/>
                          <a:sym typeface="Helvetica Neue Light"/>
                        </a:rPr>
                        <a:t>Promotion</a:t>
                      </a:r>
                      <a:endParaRPr lang="en-US" sz="2800" b="1" i="0" u="none" strike="noStrike" cap="none" spc="0" baseline="0" dirty="0">
                        <a:solidFill>
                          <a:schemeClr val="bg1"/>
                        </a:solidFill>
                        <a:uFillTx/>
                        <a:latin typeface="+mn-lt"/>
                        <a:ea typeface="+mn-ea"/>
                        <a:cs typeface="Helvetica" panose="020B0604020202020204" pitchFamily="34" charset="0"/>
                        <a:sym typeface="Helvetica Neue Light"/>
                      </a:endParaRPr>
                    </a:p>
                  </a:txBody>
                  <a:tcPr marL="85970" marR="85970" marT="42985" marB="42985" anchor="ctr"/>
                </a:tc>
                <a:extLst>
                  <a:ext uri="{0D108BD9-81ED-4DB2-BD59-A6C34878D82A}">
                    <a16:rowId xmlns:a16="http://schemas.microsoft.com/office/drawing/2014/main" val="958200304"/>
                  </a:ext>
                </a:extLst>
              </a:tr>
              <a:tr h="888357">
                <a:tc>
                  <a:txBody>
                    <a:bodyPr/>
                    <a:lstStyle/>
                    <a:p>
                      <a:r>
                        <a:rPr lang="en-US" sz="2800" b="1" dirty="0">
                          <a:solidFill>
                            <a:srgbClr val="042345"/>
                          </a:solidFill>
                        </a:rPr>
                        <a:t>Residential Electricity Service</a:t>
                      </a:r>
                      <a:endParaRPr lang="en-US" sz="2800" b="1" dirty="0">
                        <a:solidFill>
                          <a:srgbClr val="042345"/>
                        </a:solidFill>
                        <a:latin typeface="+mj-lt"/>
                      </a:endParaRPr>
                    </a:p>
                  </a:txBody>
                  <a:tcPr marL="85970" marR="85970" marT="42985" marB="42985"/>
                </a:tc>
                <a:tc>
                  <a:txBody>
                    <a:bodyPr/>
                    <a:lstStyle/>
                    <a:p>
                      <a:r>
                        <a:rPr lang="en-US" sz="2800" b="1" u="none" strike="noStrike" cap="none" spc="0" baseline="0" dirty="0">
                          <a:solidFill>
                            <a:srgbClr val="042345"/>
                          </a:solidFill>
                          <a:uFillTx/>
                          <a:sym typeface="Helvetica Neue Light"/>
                        </a:rPr>
                        <a:t>1 point</a:t>
                      </a:r>
                      <a:endParaRPr lang="en-US" sz="2800" b="1" i="0" u="none" strike="noStrike" cap="none" spc="0" baseline="0" dirty="0">
                        <a:solidFill>
                          <a:srgbClr val="042345"/>
                        </a:solidFill>
                        <a:uFillTx/>
                        <a:latin typeface="+mj-lt"/>
                        <a:ea typeface="+mn-ea"/>
                        <a:cs typeface="+mn-cs"/>
                        <a:sym typeface="Helvetica Neue Light"/>
                      </a:endParaRPr>
                    </a:p>
                  </a:txBody>
                  <a:tcPr marL="85970" marR="85970" marT="42985" marB="42985" anchor="ctr"/>
                </a:tc>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42345"/>
                          </a:solidFill>
                          <a:uFillTx/>
                          <a:sym typeface="Helvetica Neue Light"/>
                        </a:rPr>
                        <a:t>2 points</a:t>
                      </a:r>
                      <a:endParaRPr lang="en-US" sz="2800" b="1" i="0" u="none" strike="noStrike" cap="none" spc="0" baseline="0" dirty="0">
                        <a:solidFill>
                          <a:srgbClr val="042345"/>
                        </a:solidFill>
                        <a:uFillTx/>
                        <a:latin typeface="+mj-lt"/>
                        <a:ea typeface="+mn-ea"/>
                        <a:cs typeface="+mn-cs"/>
                        <a:sym typeface="Helvetica Neue Light"/>
                      </a:endParaRPr>
                    </a:p>
                  </a:txBody>
                  <a:tcPr marL="85970" marR="85970" marT="42985" marB="42985" anchor="ctr"/>
                </a:tc>
                <a:extLst>
                  <a:ext uri="{0D108BD9-81ED-4DB2-BD59-A6C34878D82A}">
                    <a16:rowId xmlns:a16="http://schemas.microsoft.com/office/drawing/2014/main" val="12701142"/>
                  </a:ext>
                </a:extLst>
              </a:tr>
            </a:tbl>
          </a:graphicData>
        </a:graphic>
      </p:graphicFrame>
      <p:sp>
        <p:nvSpPr>
          <p:cNvPr id="23" name="The purpose of launching a new IBO is to move people into ACTION -">
            <a:extLst>
              <a:ext uri="{FF2B5EF4-FFF2-40B4-BE49-F238E27FC236}">
                <a16:creationId xmlns:a16="http://schemas.microsoft.com/office/drawing/2014/main" id="{1C5877DC-ED7F-4161-AF98-4B51CB733D2E}"/>
              </a:ext>
            </a:extLst>
          </p:cNvPr>
          <p:cNvSpPr txBox="1"/>
          <p:nvPr/>
        </p:nvSpPr>
        <p:spPr>
          <a:xfrm>
            <a:off x="855142" y="527183"/>
            <a:ext cx="20374878" cy="961289"/>
          </a:xfrm>
          <a:prstGeom prst="rect">
            <a:avLst/>
          </a:prstGeom>
          <a:ln w="12700">
            <a:miter lim="400000"/>
          </a:ln>
          <a:effectLst>
            <a:outerShdw blurRad="50800" dist="38100" dir="5400000" algn="t" rotWithShape="0">
              <a:prstClr val="black">
                <a:alpha val="40000"/>
              </a:prstClr>
            </a:outerShdw>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ctr">
              <a:defRPr sz="8000" b="1" i="0" cap="all" spc="0">
                <a:solidFill>
                  <a:srgbClr val="002856"/>
                </a:solidFill>
              </a:defRPr>
            </a:lvl1pPr>
          </a:lstStyle>
          <a:p>
            <a:pPr algn="l">
              <a:lnSpc>
                <a:spcPts val="6500"/>
              </a:lnSpc>
            </a:pPr>
            <a:r>
              <a:rPr lang="en-US" sz="6000" dirty="0">
                <a:solidFill>
                  <a:schemeClr val="bg1"/>
                </a:solidFill>
                <a:latin typeface="+mj-lt"/>
              </a:rPr>
              <a:t>JUNE</a:t>
            </a:r>
            <a:r>
              <a:rPr lang="en-US" sz="6000" dirty="0">
                <a:solidFill>
                  <a:schemeClr val="bg1"/>
                </a:solidFill>
                <a:latin typeface="+mj-lt"/>
                <a:cs typeface="Helvetica" panose="020B0604020202020204" pitchFamily="34" charset="0"/>
              </a:rPr>
              <a:t> 2022 CUSTOMER Point Promotions</a:t>
            </a:r>
            <a:r>
              <a:rPr lang="en-US" sz="6000" dirty="0">
                <a:solidFill>
                  <a:srgbClr val="BD9947"/>
                </a:solidFill>
                <a:latin typeface="+mj-lt"/>
                <a:cs typeface="Helvetica" panose="020B0604020202020204" pitchFamily="34" charset="0"/>
              </a:rPr>
              <a:t>*</a:t>
            </a:r>
          </a:p>
        </p:txBody>
      </p:sp>
      <p:pic>
        <p:nvPicPr>
          <p:cNvPr id="53" name="Picture 52" descr="Icon&#10;&#10;Description automatically generated">
            <a:extLst>
              <a:ext uri="{FF2B5EF4-FFF2-40B4-BE49-F238E27FC236}">
                <a16:creationId xmlns:a16="http://schemas.microsoft.com/office/drawing/2014/main" id="{AAA59B5A-433B-420A-867C-E14F88928CC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1513800" y="12772729"/>
            <a:ext cx="2167264" cy="579358"/>
          </a:xfrm>
          <a:prstGeom prst="rect">
            <a:avLst/>
          </a:prstGeom>
        </p:spPr>
      </p:pic>
      <p:sp>
        <p:nvSpPr>
          <p:cNvPr id="37" name="Rectangle 36">
            <a:extLst>
              <a:ext uri="{FF2B5EF4-FFF2-40B4-BE49-F238E27FC236}">
                <a16:creationId xmlns:a16="http://schemas.microsoft.com/office/drawing/2014/main" id="{CC7F48FB-1A4A-4623-B2E9-405A08E59F24}"/>
              </a:ext>
            </a:extLst>
          </p:cNvPr>
          <p:cNvSpPr/>
          <p:nvPr/>
        </p:nvSpPr>
        <p:spPr>
          <a:xfrm>
            <a:off x="816171" y="9999143"/>
            <a:ext cx="11251202" cy="2377440"/>
          </a:xfrm>
          <a:prstGeom prst="rect">
            <a:avLst/>
          </a:prstGeom>
          <a:solidFill>
            <a:schemeClr val="tx2">
              <a:alpha val="0"/>
            </a:schemeClr>
          </a:solidFill>
          <a:ln w="25400" cap="flat">
            <a:solidFill>
              <a:schemeClr val="tx1"/>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aphicFrame>
        <p:nvGraphicFramePr>
          <p:cNvPr id="42" name="Table 3">
            <a:extLst>
              <a:ext uri="{FF2B5EF4-FFF2-40B4-BE49-F238E27FC236}">
                <a16:creationId xmlns:a16="http://schemas.microsoft.com/office/drawing/2014/main" id="{4C972802-7C45-4D44-9BCD-7A9E328A32D2}"/>
              </a:ext>
            </a:extLst>
          </p:cNvPr>
          <p:cNvGraphicFramePr>
            <a:graphicFrameLocks noGrp="1"/>
          </p:cNvGraphicFramePr>
          <p:nvPr>
            <p:extLst>
              <p:ext uri="{D42A27DB-BD31-4B8C-83A1-F6EECF244321}">
                <p14:modId xmlns:p14="http://schemas.microsoft.com/office/powerpoint/2010/main" val="404818515"/>
              </p:ext>
            </p:extLst>
          </p:nvPr>
        </p:nvGraphicFramePr>
        <p:xfrm>
          <a:off x="4794478" y="10277763"/>
          <a:ext cx="7091605" cy="1865920"/>
        </p:xfrm>
        <a:graphic>
          <a:graphicData uri="http://schemas.openxmlformats.org/drawingml/2006/table">
            <a:tbl>
              <a:tblPr firstRow="1" bandRow="1">
                <a:tableStyleId>{3C2FFA5D-87B4-456A-9821-1D502468CF0F}</a:tableStyleId>
              </a:tblPr>
              <a:tblGrid>
                <a:gridCol w="2967221">
                  <a:extLst>
                    <a:ext uri="{9D8B030D-6E8A-4147-A177-3AD203B41FA5}">
                      <a16:colId xmlns:a16="http://schemas.microsoft.com/office/drawing/2014/main" val="2985837133"/>
                    </a:ext>
                  </a:extLst>
                </a:gridCol>
                <a:gridCol w="1875393">
                  <a:extLst>
                    <a:ext uri="{9D8B030D-6E8A-4147-A177-3AD203B41FA5}">
                      <a16:colId xmlns:a16="http://schemas.microsoft.com/office/drawing/2014/main" val="1010605070"/>
                    </a:ext>
                  </a:extLst>
                </a:gridCol>
                <a:gridCol w="2248991">
                  <a:extLst>
                    <a:ext uri="{9D8B030D-6E8A-4147-A177-3AD203B41FA5}">
                      <a16:colId xmlns:a16="http://schemas.microsoft.com/office/drawing/2014/main" val="4093524368"/>
                    </a:ext>
                  </a:extLst>
                </a:gridCol>
              </a:tblGrid>
              <a:tr h="900441">
                <a:tc>
                  <a:txBody>
                    <a:bodyPr/>
                    <a:lstStyle/>
                    <a:p>
                      <a:endParaRPr lang="en-US" sz="3400" dirty="0">
                        <a:solidFill>
                          <a:schemeClr val="bg1"/>
                        </a:solidFill>
                        <a:latin typeface="Helvetica" panose="020B0604020202020204" pitchFamily="34" charset="0"/>
                        <a:cs typeface="Helvetica" panose="020B0604020202020204" pitchFamily="34" charset="0"/>
                      </a:endParaRPr>
                    </a:p>
                  </a:txBody>
                  <a:tcPr marL="87139" marR="87139" marT="43570" marB="43570"/>
                </a:tc>
                <a:tc>
                  <a:txBody>
                    <a:bodyPr/>
                    <a:lstStyle/>
                    <a:p>
                      <a:endParaRPr lang="en-US" sz="3400" dirty="0">
                        <a:solidFill>
                          <a:schemeClr val="bg1"/>
                        </a:solidFill>
                        <a:latin typeface="Helvetica" panose="020B0604020202020204" pitchFamily="34" charset="0"/>
                        <a:cs typeface="Helvetica" panose="020B0604020202020204" pitchFamily="34" charset="0"/>
                      </a:endParaRPr>
                    </a:p>
                  </a:txBody>
                  <a:tcPr marL="87139" marR="87139" marT="43570" marB="43570"/>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dirty="0"/>
                        <a:t>June</a:t>
                      </a:r>
                      <a:r>
                        <a:rPr lang="en-US" sz="2700" dirty="0"/>
                        <a:t> Promotion</a:t>
                      </a:r>
                      <a:endParaRPr lang="en-US" sz="2700" dirty="0">
                        <a:solidFill>
                          <a:srgbClr val="01030F"/>
                        </a:solidFill>
                        <a:latin typeface="Helvetica" panose="020B0604020202020204" pitchFamily="34" charset="0"/>
                        <a:cs typeface="Helvetica" panose="020B0604020202020204" pitchFamily="34" charset="0"/>
                      </a:endParaRPr>
                    </a:p>
                  </a:txBody>
                  <a:tcPr marL="87139" marR="87139" marT="43570" marB="43570"/>
                </a:tc>
                <a:extLst>
                  <a:ext uri="{0D108BD9-81ED-4DB2-BD59-A6C34878D82A}">
                    <a16:rowId xmlns:a16="http://schemas.microsoft.com/office/drawing/2014/main" val="958200304"/>
                  </a:ext>
                </a:extLst>
              </a:tr>
              <a:tr h="900441">
                <a:tc>
                  <a:txBody>
                    <a:bodyPr/>
                    <a:lstStyle/>
                    <a:p>
                      <a:r>
                        <a:rPr lang="en-US" sz="2800" b="1" i="0" u="none" strike="noStrike" cap="none" spc="0" baseline="0" dirty="0">
                          <a:solidFill>
                            <a:srgbClr val="042345"/>
                          </a:solidFill>
                          <a:uFillTx/>
                          <a:latin typeface="+mn-lt"/>
                          <a:ea typeface="+mn-ea"/>
                          <a:cs typeface="+mn-cs"/>
                          <a:sym typeface="Helvetica Neue Light"/>
                        </a:rPr>
                        <a:t>Frontier High-Speed Internet</a:t>
                      </a:r>
                    </a:p>
                  </a:txBody>
                  <a:tcPr marL="87139" marR="87139" marT="43570" marB="43570"/>
                </a:tc>
                <a:tc>
                  <a:txBody>
                    <a:bodyPr/>
                    <a:lstStyle/>
                    <a:p>
                      <a:r>
                        <a:rPr lang="en-US" sz="2800" b="1" u="none" strike="noStrike" cap="none" spc="0" baseline="0" dirty="0">
                          <a:solidFill>
                            <a:srgbClr val="042345"/>
                          </a:solidFill>
                          <a:uFillTx/>
                          <a:sym typeface="Helvetica Neue Light"/>
                        </a:rPr>
                        <a:t>2 points</a:t>
                      </a:r>
                      <a:endParaRPr lang="en-US" sz="2800" b="1" i="0" u="none" strike="noStrike" cap="none" spc="0" baseline="0" dirty="0">
                        <a:solidFill>
                          <a:srgbClr val="042345"/>
                        </a:solidFill>
                        <a:uFillTx/>
                        <a:latin typeface="+mn-lt"/>
                        <a:ea typeface="+mn-ea"/>
                        <a:cs typeface="+mn-cs"/>
                        <a:sym typeface="Helvetica Neue Light"/>
                      </a:endParaRPr>
                    </a:p>
                  </a:txBody>
                  <a:tcPr marL="87139" marR="87139" marT="43570" marB="43570"/>
                </a:tc>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42345"/>
                          </a:solidFill>
                          <a:uFillTx/>
                          <a:sym typeface="Helvetica Neue Light"/>
                        </a:rPr>
                        <a:t>3 points</a:t>
                      </a:r>
                      <a:endParaRPr lang="en-US" sz="2800" b="1" i="0" u="none" strike="noStrike" cap="none" spc="0" baseline="0" dirty="0">
                        <a:solidFill>
                          <a:srgbClr val="042345"/>
                        </a:solidFill>
                        <a:uFillTx/>
                        <a:latin typeface="+mn-lt"/>
                        <a:ea typeface="+mn-ea"/>
                        <a:cs typeface="+mn-cs"/>
                        <a:sym typeface="Helvetica Neue Light"/>
                      </a:endParaRPr>
                    </a:p>
                  </a:txBody>
                  <a:tcPr marL="87139" marR="87139" marT="43570" marB="43570"/>
                </a:tc>
                <a:extLst>
                  <a:ext uri="{0D108BD9-81ED-4DB2-BD59-A6C34878D82A}">
                    <a16:rowId xmlns:a16="http://schemas.microsoft.com/office/drawing/2014/main" val="12701142"/>
                  </a:ext>
                </a:extLst>
              </a:tr>
            </a:tbl>
          </a:graphicData>
        </a:graphic>
      </p:graphicFrame>
      <p:pic>
        <p:nvPicPr>
          <p:cNvPr id="47" name="Picture 46" descr="Logo&#10;&#10;Description automatically generated">
            <a:extLst>
              <a:ext uri="{FF2B5EF4-FFF2-40B4-BE49-F238E27FC236}">
                <a16:creationId xmlns:a16="http://schemas.microsoft.com/office/drawing/2014/main" id="{CE1B5B4C-0FE0-458C-BE86-FE10CC73563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0586438" y="193199"/>
            <a:ext cx="3005015" cy="2199147"/>
          </a:xfrm>
          <a:prstGeom prst="rect">
            <a:avLst/>
          </a:prstGeom>
        </p:spPr>
      </p:pic>
      <p:sp>
        <p:nvSpPr>
          <p:cNvPr id="48" name="TextBox 47">
            <a:extLst>
              <a:ext uri="{FF2B5EF4-FFF2-40B4-BE49-F238E27FC236}">
                <a16:creationId xmlns:a16="http://schemas.microsoft.com/office/drawing/2014/main" id="{E8E24971-D1EF-4994-A08E-8C3F34CEEF58}"/>
              </a:ext>
            </a:extLst>
          </p:cNvPr>
          <p:cNvSpPr txBox="1"/>
          <p:nvPr/>
        </p:nvSpPr>
        <p:spPr>
          <a:xfrm>
            <a:off x="1182743" y="11437725"/>
            <a:ext cx="1715047" cy="490765"/>
          </a:xfrm>
          <a:prstGeom prst="rect">
            <a:avLst/>
          </a:prstGeom>
          <a:noFill/>
        </p:spPr>
        <p:txBody>
          <a:bodyPr wrap="none" rtlCol="0">
            <a:spAutoFit/>
          </a:bodyPr>
          <a:lstStyle/>
          <a:p>
            <a:pPr algn="l"/>
            <a:r>
              <a:rPr lang="en-US" sz="2400" dirty="0">
                <a:solidFill>
                  <a:schemeClr val="bg1"/>
                </a:solidFill>
                <a:latin typeface="Helvetica" pitchFamily="2" charset="0"/>
              </a:rPr>
              <a:t>United States</a:t>
            </a:r>
          </a:p>
        </p:txBody>
      </p:sp>
      <p:pic>
        <p:nvPicPr>
          <p:cNvPr id="49" name="Graphic 48">
            <a:extLst>
              <a:ext uri="{FF2B5EF4-FFF2-40B4-BE49-F238E27FC236}">
                <a16:creationId xmlns:a16="http://schemas.microsoft.com/office/drawing/2014/main" id="{46C84054-43C0-438E-AB86-F4FDCD397A4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27419" y="11632104"/>
            <a:ext cx="794985" cy="578339"/>
          </a:xfrm>
          <a:prstGeom prst="rect">
            <a:avLst/>
          </a:prstGeom>
        </p:spPr>
      </p:pic>
      <p:grpSp>
        <p:nvGrpSpPr>
          <p:cNvPr id="19" name="Group 18">
            <a:extLst>
              <a:ext uri="{FF2B5EF4-FFF2-40B4-BE49-F238E27FC236}">
                <a16:creationId xmlns:a16="http://schemas.microsoft.com/office/drawing/2014/main" id="{1EA227F4-0089-45E7-B1D8-22E65BE15100}"/>
              </a:ext>
            </a:extLst>
          </p:cNvPr>
          <p:cNvGrpSpPr/>
          <p:nvPr/>
        </p:nvGrpSpPr>
        <p:grpSpPr>
          <a:xfrm>
            <a:off x="1268559" y="10277763"/>
            <a:ext cx="2940013" cy="1044253"/>
            <a:chOff x="16093197" y="1511841"/>
            <a:chExt cx="4595870" cy="1632392"/>
          </a:xfrm>
        </p:grpSpPr>
        <p:sp>
          <p:nvSpPr>
            <p:cNvPr id="17" name="Rectangle 16">
              <a:extLst>
                <a:ext uri="{FF2B5EF4-FFF2-40B4-BE49-F238E27FC236}">
                  <a16:creationId xmlns:a16="http://schemas.microsoft.com/office/drawing/2014/main" id="{9AD1FDE8-CC76-4BEA-8307-32CF75286DEC}"/>
                </a:ext>
              </a:extLst>
            </p:cNvPr>
            <p:cNvSpPr/>
            <p:nvPr/>
          </p:nvSpPr>
          <p:spPr>
            <a:xfrm>
              <a:off x="16093197" y="1511841"/>
              <a:ext cx="4595870" cy="163239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5" name="Picture 14" descr="Text&#10;&#10;Description automatically generated">
              <a:extLst>
                <a:ext uri="{FF2B5EF4-FFF2-40B4-BE49-F238E27FC236}">
                  <a16:creationId xmlns:a16="http://schemas.microsoft.com/office/drawing/2014/main" id="{A60837DD-3110-4DDB-B478-70E5D2A876A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6254325" y="1519456"/>
              <a:ext cx="4434742" cy="1598363"/>
            </a:xfrm>
            <a:prstGeom prst="rect">
              <a:avLst/>
            </a:prstGeom>
          </p:spPr>
        </p:pic>
      </p:grpSp>
    </p:spTree>
    <p:extLst>
      <p:ext uri="{BB962C8B-B14F-4D97-AF65-F5344CB8AC3E}">
        <p14:creationId xmlns:p14="http://schemas.microsoft.com/office/powerpoint/2010/main" val="1755138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433C34C-C484-491A-BCB1-C3A0F2B2447F}"/>
              </a:ext>
            </a:extLst>
          </p:cNvPr>
          <p:cNvGrpSpPr/>
          <p:nvPr/>
        </p:nvGrpSpPr>
        <p:grpSpPr>
          <a:xfrm>
            <a:off x="11771978" y="1127046"/>
            <a:ext cx="4506060" cy="1123397"/>
            <a:chOff x="19966138" y="668216"/>
            <a:chExt cx="5118768" cy="1276150"/>
          </a:xfrm>
        </p:grpSpPr>
        <p:sp>
          <p:nvSpPr>
            <p:cNvPr id="39" name="TextBox 38">
              <a:extLst>
                <a:ext uri="{FF2B5EF4-FFF2-40B4-BE49-F238E27FC236}">
                  <a16:creationId xmlns:a16="http://schemas.microsoft.com/office/drawing/2014/main" id="{3B36E0D0-5ED3-499F-B3A3-408C73A2FE28}"/>
                </a:ext>
              </a:extLst>
            </p:cNvPr>
            <p:cNvSpPr txBox="1"/>
            <p:nvPr/>
          </p:nvSpPr>
          <p:spPr>
            <a:xfrm>
              <a:off x="19966138" y="1419927"/>
              <a:ext cx="5118768" cy="524439"/>
            </a:xfrm>
            <a:prstGeom prst="rect">
              <a:avLst/>
            </a:prstGeom>
            <a:noFill/>
          </p:spPr>
          <p:txBody>
            <a:bodyPr wrap="square" rtlCol="0">
              <a:spAutoFit/>
            </a:bodyPr>
            <a:lstStyle/>
            <a:p>
              <a:pPr>
                <a:lnSpc>
                  <a:spcPct val="100000"/>
                </a:lnSpc>
              </a:pPr>
              <a:r>
                <a:rPr lang="en-US" sz="2400" dirty="0">
                  <a:solidFill>
                    <a:schemeClr val="bg1"/>
                  </a:solidFill>
                  <a:latin typeface="+mj-lt"/>
                </a:rPr>
                <a:t>United States &amp; Canada</a:t>
              </a:r>
            </a:p>
          </p:txBody>
        </p:sp>
        <p:pic>
          <p:nvPicPr>
            <p:cNvPr id="40" name="Graphic 39">
              <a:extLst>
                <a:ext uri="{FF2B5EF4-FFF2-40B4-BE49-F238E27FC236}">
                  <a16:creationId xmlns:a16="http://schemas.microsoft.com/office/drawing/2014/main" id="{52E10FCA-7F2B-48D9-AB28-2225E77A375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525521" y="668216"/>
              <a:ext cx="1320401" cy="765328"/>
            </a:xfrm>
            <a:prstGeom prst="rect">
              <a:avLst/>
            </a:prstGeom>
          </p:spPr>
        </p:pic>
        <p:pic>
          <p:nvPicPr>
            <p:cNvPr id="41" name="Graphic 40">
              <a:extLst>
                <a:ext uri="{FF2B5EF4-FFF2-40B4-BE49-F238E27FC236}">
                  <a16:creationId xmlns:a16="http://schemas.microsoft.com/office/drawing/2014/main" id="{50109BEE-91BE-4284-A826-2FD705BA70C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186902" y="686656"/>
              <a:ext cx="1147994" cy="765329"/>
            </a:xfrm>
            <a:prstGeom prst="rect">
              <a:avLst/>
            </a:prstGeom>
          </p:spPr>
        </p:pic>
      </p:grpSp>
      <p:pic>
        <p:nvPicPr>
          <p:cNvPr id="11" name="Picture 10" descr="A picture containing text, clipart&#10;&#10;Description automatically generated">
            <a:extLst>
              <a:ext uri="{FF2B5EF4-FFF2-40B4-BE49-F238E27FC236}">
                <a16:creationId xmlns:a16="http://schemas.microsoft.com/office/drawing/2014/main" id="{7B49C915-958F-444A-ABD3-F8C3763F25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53996" y="944446"/>
            <a:ext cx="2831088" cy="1178311"/>
          </a:xfrm>
          <a:prstGeom prst="rect">
            <a:avLst/>
          </a:prstGeom>
        </p:spPr>
      </p:pic>
      <p:sp>
        <p:nvSpPr>
          <p:cNvPr id="7" name="Callout: Down Arrow 6">
            <a:extLst>
              <a:ext uri="{FF2B5EF4-FFF2-40B4-BE49-F238E27FC236}">
                <a16:creationId xmlns:a16="http://schemas.microsoft.com/office/drawing/2014/main" id="{23202B5E-477E-406C-8599-B52280CE4A0F}"/>
              </a:ext>
            </a:extLst>
          </p:cNvPr>
          <p:cNvSpPr/>
          <p:nvPr/>
        </p:nvSpPr>
        <p:spPr>
          <a:xfrm>
            <a:off x="1079008" y="2611748"/>
            <a:ext cx="11112992" cy="3112360"/>
          </a:xfrm>
          <a:prstGeom prst="downArrowCallout">
            <a:avLst/>
          </a:prstGeom>
          <a:solidFill>
            <a:srgbClr val="0423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3" name="TextBox 32">
            <a:extLst>
              <a:ext uri="{FF2B5EF4-FFF2-40B4-BE49-F238E27FC236}">
                <a16:creationId xmlns:a16="http://schemas.microsoft.com/office/drawing/2014/main" id="{FCDB0701-314C-4DC4-A25A-75C6CC217C76}"/>
              </a:ext>
            </a:extLst>
          </p:cNvPr>
          <p:cNvSpPr txBox="1"/>
          <p:nvPr/>
        </p:nvSpPr>
        <p:spPr>
          <a:xfrm>
            <a:off x="2042224" y="2878598"/>
            <a:ext cx="9311549" cy="15805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nSpc>
                <a:spcPts val="5600"/>
              </a:lnSpc>
            </a:pPr>
            <a:r>
              <a:rPr lang="en-US" sz="7200" b="1" dirty="0">
                <a:solidFill>
                  <a:schemeClr val="bg1"/>
                </a:solidFill>
                <a:latin typeface="+mj-lt"/>
                <a:cs typeface="Helvetica" panose="020B0604020202020204" pitchFamily="34" charset="0"/>
              </a:rPr>
              <a:t>Meet-or-Beat </a:t>
            </a:r>
          </a:p>
          <a:p>
            <a:pPr>
              <a:lnSpc>
                <a:spcPts val="5600"/>
              </a:lnSpc>
            </a:pPr>
            <a:r>
              <a:rPr lang="en-US" sz="7200" dirty="0">
                <a:solidFill>
                  <a:schemeClr val="bg1"/>
                </a:solidFill>
                <a:latin typeface="+mj-lt"/>
                <a:cs typeface="Helvetica" panose="020B0604020202020204" pitchFamily="34" charset="0"/>
              </a:rPr>
              <a:t>Program</a:t>
            </a:r>
          </a:p>
        </p:txBody>
      </p:sp>
      <p:sp>
        <p:nvSpPr>
          <p:cNvPr id="6" name="Rectangle 5">
            <a:extLst>
              <a:ext uri="{FF2B5EF4-FFF2-40B4-BE49-F238E27FC236}">
                <a16:creationId xmlns:a16="http://schemas.microsoft.com/office/drawing/2014/main" id="{7ED90D99-2461-47E1-856E-4940E10EC8C3}"/>
              </a:ext>
            </a:extLst>
          </p:cNvPr>
          <p:cNvSpPr/>
          <p:nvPr/>
        </p:nvSpPr>
        <p:spPr>
          <a:xfrm>
            <a:off x="1203998" y="5888773"/>
            <a:ext cx="10988002" cy="4206240"/>
          </a:xfrm>
          <a:prstGeom prst="rect">
            <a:avLst/>
          </a:prstGeom>
          <a:solidFill>
            <a:srgbClr val="01030F">
              <a:alpha val="14000"/>
            </a:srgbClr>
          </a:solidFill>
          <a:ln w="31750" cap="flat">
            <a:solidFill>
              <a:schemeClr val="tx1"/>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9" name="The purpose of launching a new IBO is to move people into ACTION -">
            <a:extLst>
              <a:ext uri="{FF2B5EF4-FFF2-40B4-BE49-F238E27FC236}">
                <a16:creationId xmlns:a16="http://schemas.microsoft.com/office/drawing/2014/main" id="{1678DAAB-7DF1-454A-8F7C-CFDC7AA14BC4}"/>
              </a:ext>
            </a:extLst>
          </p:cNvPr>
          <p:cNvSpPr txBox="1"/>
          <p:nvPr/>
        </p:nvSpPr>
        <p:spPr>
          <a:xfrm>
            <a:off x="1079008" y="996192"/>
            <a:ext cx="6598501" cy="951222"/>
          </a:xfrm>
          <a:prstGeom prst="rect">
            <a:avLst/>
          </a:prstGeom>
          <a:solidFill>
            <a:srgbClr val="01030F">
              <a:alpha val="34000"/>
            </a:srgb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8000" b="1" i="0" cap="all" spc="0">
                <a:solidFill>
                  <a:srgbClr val="002856"/>
                </a:solidFill>
              </a:defRPr>
            </a:lvl1pPr>
          </a:lstStyle>
          <a:p>
            <a:pPr algn="l">
              <a:lnSpc>
                <a:spcPts val="6500"/>
              </a:lnSpc>
            </a:pPr>
            <a:r>
              <a:rPr lang="en-US" sz="6600" dirty="0">
                <a:solidFill>
                  <a:schemeClr val="bg1"/>
                </a:solidFill>
                <a:latin typeface="+mj-lt"/>
                <a:cs typeface="Helvetica" panose="020B0604020202020204" pitchFamily="34" charset="0"/>
              </a:rPr>
              <a:t>IBO Promotion</a:t>
            </a:r>
          </a:p>
        </p:txBody>
      </p:sp>
      <p:pic>
        <p:nvPicPr>
          <p:cNvPr id="31" name="Picture 30" descr="Icon&#10;&#10;Description automatically generated">
            <a:extLst>
              <a:ext uri="{FF2B5EF4-FFF2-40B4-BE49-F238E27FC236}">
                <a16:creationId xmlns:a16="http://schemas.microsoft.com/office/drawing/2014/main" id="{5DAB1F70-D869-493F-A818-6811555ECA3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513800" y="12772729"/>
            <a:ext cx="2167264" cy="579358"/>
          </a:xfrm>
          <a:prstGeom prst="rect">
            <a:avLst/>
          </a:prstGeom>
        </p:spPr>
      </p:pic>
      <p:sp>
        <p:nvSpPr>
          <p:cNvPr id="12" name="TextBox 11">
            <a:extLst>
              <a:ext uri="{FF2B5EF4-FFF2-40B4-BE49-F238E27FC236}">
                <a16:creationId xmlns:a16="http://schemas.microsoft.com/office/drawing/2014/main" id="{505FEF7E-FF08-4AE2-8780-1996E7562079}"/>
              </a:ext>
            </a:extLst>
          </p:cNvPr>
          <p:cNvSpPr txBox="1"/>
          <p:nvPr/>
        </p:nvSpPr>
        <p:spPr>
          <a:xfrm>
            <a:off x="1979729" y="6007026"/>
            <a:ext cx="9311549" cy="3006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nSpc>
                <a:spcPct val="100000"/>
              </a:lnSpc>
              <a:spcBef>
                <a:spcPts val="600"/>
              </a:spcBef>
            </a:pPr>
            <a:r>
              <a:rPr lang="en-US" sz="4800" b="1" dirty="0">
                <a:solidFill>
                  <a:schemeClr val="bg1"/>
                </a:solidFill>
                <a:latin typeface="+mj-lt"/>
                <a:cs typeface="Helvetica" panose="020B0604020202020204" pitchFamily="34" charset="0"/>
              </a:rPr>
              <a:t>IBO &amp; Merchant </a:t>
            </a:r>
            <a:r>
              <a:rPr lang="en-US" sz="4800" dirty="0">
                <a:solidFill>
                  <a:schemeClr val="bg1"/>
                </a:solidFill>
                <a:latin typeface="+mj-lt"/>
                <a:cs typeface="Helvetica" panose="020B0604020202020204" pitchFamily="34" charset="0"/>
              </a:rPr>
              <a:t>each receive</a:t>
            </a:r>
            <a:r>
              <a:rPr lang="en-US" sz="4800" b="1" dirty="0">
                <a:solidFill>
                  <a:schemeClr val="bg1"/>
                </a:solidFill>
                <a:latin typeface="+mj-lt"/>
                <a:cs typeface="Helvetica" panose="020B0604020202020204" pitchFamily="34" charset="0"/>
              </a:rPr>
              <a:t> </a:t>
            </a:r>
            <a:br>
              <a:rPr lang="en-US" sz="4800" b="1" dirty="0">
                <a:solidFill>
                  <a:schemeClr val="bg1"/>
                </a:solidFill>
                <a:latin typeface="+mj-lt"/>
                <a:cs typeface="Helvetica" panose="020B0604020202020204" pitchFamily="34" charset="0"/>
              </a:rPr>
            </a:br>
            <a:r>
              <a:rPr lang="en-US" sz="5400" b="1" dirty="0">
                <a:solidFill>
                  <a:schemeClr val="bg1"/>
                </a:solidFill>
                <a:latin typeface="+mj-lt"/>
                <a:cs typeface="Helvetica" panose="020B0604020202020204" pitchFamily="34" charset="0"/>
              </a:rPr>
              <a:t>a $250 Visa Gift Card </a:t>
            </a:r>
          </a:p>
          <a:p>
            <a:pPr>
              <a:lnSpc>
                <a:spcPct val="100000"/>
              </a:lnSpc>
              <a:spcBef>
                <a:spcPts val="1800"/>
              </a:spcBef>
            </a:pPr>
            <a:r>
              <a:rPr lang="en-US" sz="3200" dirty="0">
                <a:solidFill>
                  <a:srgbClr val="BD9947"/>
                </a:solidFill>
                <a:latin typeface="+mj-lt"/>
                <a:cs typeface="Helvetica" panose="020B0604020202020204" pitchFamily="34" charset="0"/>
              </a:rPr>
              <a:t>if Sphere can't meet or beat </a:t>
            </a:r>
            <a:br>
              <a:rPr lang="en-US" sz="3200" dirty="0">
                <a:solidFill>
                  <a:srgbClr val="BD9947"/>
                </a:solidFill>
                <a:latin typeface="+mj-lt"/>
                <a:cs typeface="Helvetica" panose="020B0604020202020204" pitchFamily="34" charset="0"/>
              </a:rPr>
            </a:br>
            <a:r>
              <a:rPr lang="en-US" sz="3200" dirty="0">
                <a:solidFill>
                  <a:srgbClr val="BD9947"/>
                </a:solidFill>
                <a:latin typeface="+mj-lt"/>
                <a:cs typeface="Helvetica" panose="020B0604020202020204" pitchFamily="34" charset="0"/>
              </a:rPr>
              <a:t>the customer's current processing rate.*</a:t>
            </a:r>
          </a:p>
        </p:txBody>
      </p:sp>
      <p:sp>
        <p:nvSpPr>
          <p:cNvPr id="37" name="TextBox 36">
            <a:extLst>
              <a:ext uri="{FF2B5EF4-FFF2-40B4-BE49-F238E27FC236}">
                <a16:creationId xmlns:a16="http://schemas.microsoft.com/office/drawing/2014/main" id="{B10EC7E3-8F6B-4201-B5F8-5F644D50E17D}"/>
              </a:ext>
            </a:extLst>
          </p:cNvPr>
          <p:cNvSpPr txBox="1"/>
          <p:nvPr/>
        </p:nvSpPr>
        <p:spPr>
          <a:xfrm>
            <a:off x="2870326" y="8923595"/>
            <a:ext cx="7530354" cy="15138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nSpc>
                <a:spcPct val="100000"/>
              </a:lnSpc>
              <a:spcBef>
                <a:spcPts val="600"/>
              </a:spcBef>
            </a:pPr>
            <a:r>
              <a:rPr lang="en-US" sz="4800" b="1" dirty="0">
                <a:solidFill>
                  <a:schemeClr val="bg1"/>
                </a:solidFill>
                <a:latin typeface="+mj-lt"/>
                <a:cs typeface="Helvetica" panose="020B0604020202020204" pitchFamily="34" charset="0"/>
              </a:rPr>
              <a:t>THIS IS A WIN-WIN!</a:t>
            </a:r>
            <a:br>
              <a:rPr lang="en-US" sz="4800" b="1" dirty="0">
                <a:solidFill>
                  <a:schemeClr val="bg1"/>
                </a:solidFill>
                <a:latin typeface="+mj-lt"/>
                <a:cs typeface="Helvetica" panose="020B0604020202020204" pitchFamily="34" charset="0"/>
              </a:rPr>
            </a:br>
            <a:endParaRPr lang="en-US" sz="3600" dirty="0">
              <a:solidFill>
                <a:schemeClr val="bg1"/>
              </a:solidFill>
              <a:latin typeface="+mj-lt"/>
              <a:cs typeface="Helvetica" panose="020B0604020202020204" pitchFamily="34" charset="0"/>
            </a:endParaRPr>
          </a:p>
        </p:txBody>
      </p:sp>
      <p:pic>
        <p:nvPicPr>
          <p:cNvPr id="21" name="Picture 20">
            <a:extLst>
              <a:ext uri="{FF2B5EF4-FFF2-40B4-BE49-F238E27FC236}">
                <a16:creationId xmlns:a16="http://schemas.microsoft.com/office/drawing/2014/main" id="{BA2493B3-B653-46CB-ACBE-6EDE1AA3ADD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28336" y="2417482"/>
            <a:ext cx="16951666" cy="11301953"/>
          </a:xfrm>
          <a:prstGeom prst="rect">
            <a:avLst/>
          </a:prstGeom>
        </p:spPr>
      </p:pic>
      <p:grpSp>
        <p:nvGrpSpPr>
          <p:cNvPr id="4" name="Group 3">
            <a:extLst>
              <a:ext uri="{FF2B5EF4-FFF2-40B4-BE49-F238E27FC236}">
                <a16:creationId xmlns:a16="http://schemas.microsoft.com/office/drawing/2014/main" id="{5055CADF-71A2-414A-A800-DB68EB2289AC}"/>
              </a:ext>
            </a:extLst>
          </p:cNvPr>
          <p:cNvGrpSpPr/>
          <p:nvPr/>
        </p:nvGrpSpPr>
        <p:grpSpPr>
          <a:xfrm>
            <a:off x="20325320" y="6833060"/>
            <a:ext cx="3966185" cy="2847472"/>
            <a:chOff x="446243" y="5953217"/>
            <a:chExt cx="3966185" cy="2847472"/>
          </a:xfrm>
        </p:grpSpPr>
        <p:sp>
          <p:nvSpPr>
            <p:cNvPr id="25" name="TextBox 24">
              <a:extLst>
                <a:ext uri="{FF2B5EF4-FFF2-40B4-BE49-F238E27FC236}">
                  <a16:creationId xmlns:a16="http://schemas.microsoft.com/office/drawing/2014/main" id="{9F1FDF65-ECC7-4E8F-AB41-0D12FA10B79B}"/>
                </a:ext>
              </a:extLst>
            </p:cNvPr>
            <p:cNvSpPr txBox="1"/>
            <p:nvPr/>
          </p:nvSpPr>
          <p:spPr>
            <a:xfrm>
              <a:off x="503149" y="5953217"/>
              <a:ext cx="2600070" cy="618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457200" rtl="0" fontAlgn="auto" latinLnBrk="0" hangingPunct="0">
                <a:lnSpc>
                  <a:spcPts val="3700"/>
                </a:lnSpc>
                <a:spcBef>
                  <a:spcPts val="0"/>
                </a:spcBef>
                <a:spcAft>
                  <a:spcPts val="0"/>
                </a:spcAft>
                <a:buClrTx/>
                <a:buSzTx/>
                <a:buFontTx/>
                <a:buNone/>
                <a:tabLst/>
              </a:pPr>
              <a:r>
                <a:rPr kumimoji="0" lang="en-US" sz="4800" i="0" u="none" strike="noStrike" cap="none" spc="0" normalizeH="0" baseline="0" dirty="0">
                  <a:ln>
                    <a:noFill/>
                  </a:ln>
                  <a:solidFill>
                    <a:schemeClr val="bg1"/>
                  </a:solidFill>
                  <a:effectLst/>
                  <a:uFillTx/>
                  <a:latin typeface="+mj-lt"/>
                  <a:cs typeface="Helvetica" panose="020B0604020202020204" pitchFamily="34" charset="0"/>
                  <a:sym typeface="Myriad Pro"/>
                </a:rPr>
                <a:t>Merchant</a:t>
              </a:r>
            </a:p>
          </p:txBody>
        </p:sp>
        <p:pic>
          <p:nvPicPr>
            <p:cNvPr id="5" name="Picture 4">
              <a:extLst>
                <a:ext uri="{FF2B5EF4-FFF2-40B4-BE49-F238E27FC236}">
                  <a16:creationId xmlns:a16="http://schemas.microsoft.com/office/drawing/2014/main" id="{5B3F2C36-473F-4A27-AFAB-13C13438413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6243" y="6547725"/>
              <a:ext cx="3586682" cy="2252964"/>
            </a:xfrm>
            <a:prstGeom prst="rect">
              <a:avLst/>
            </a:prstGeom>
            <a:effectLst>
              <a:outerShdw blurRad="50800" dist="38100" dir="2700000" algn="tl" rotWithShape="0">
                <a:prstClr val="black">
                  <a:alpha val="75000"/>
                </a:prstClr>
              </a:outerShdw>
            </a:effectLst>
          </p:spPr>
        </p:pic>
        <p:sp>
          <p:nvSpPr>
            <p:cNvPr id="42" name="TextBox 41">
              <a:extLst>
                <a:ext uri="{FF2B5EF4-FFF2-40B4-BE49-F238E27FC236}">
                  <a16:creationId xmlns:a16="http://schemas.microsoft.com/office/drawing/2014/main" id="{393689D9-1407-44C2-BA9D-3736CDC6EFF7}"/>
                </a:ext>
              </a:extLst>
            </p:cNvPr>
            <p:cNvSpPr txBox="1"/>
            <p:nvPr/>
          </p:nvSpPr>
          <p:spPr>
            <a:xfrm>
              <a:off x="2302622" y="8077865"/>
              <a:ext cx="2109806" cy="618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457200" rtl="0" fontAlgn="auto" latinLnBrk="0" hangingPunct="0">
                <a:lnSpc>
                  <a:spcPts val="3700"/>
                </a:lnSpc>
                <a:spcBef>
                  <a:spcPts val="0"/>
                </a:spcBef>
                <a:spcAft>
                  <a:spcPts val="0"/>
                </a:spcAft>
                <a:buClrTx/>
                <a:buSzTx/>
                <a:buFontTx/>
                <a:buNone/>
                <a:tabLst/>
              </a:pPr>
              <a:r>
                <a:rPr kumimoji="0" lang="en-US" sz="4800" b="1" i="0" u="none" strike="noStrike" cap="none" spc="0" normalizeH="0" baseline="-25000" dirty="0">
                  <a:ln>
                    <a:noFill/>
                  </a:ln>
                  <a:solidFill>
                    <a:schemeClr val="bg1"/>
                  </a:solidFill>
                  <a:effectLst/>
                  <a:uFillTx/>
                  <a:latin typeface="Helvetica" panose="020B0604020202020204" pitchFamily="34" charset="0"/>
                  <a:cs typeface="Helvetica" panose="020B0604020202020204" pitchFamily="34" charset="0"/>
                  <a:sym typeface="Myriad Pro"/>
                </a:rPr>
                <a:t>VISA</a:t>
              </a:r>
            </a:p>
          </p:txBody>
        </p:sp>
      </p:grpSp>
      <p:grpSp>
        <p:nvGrpSpPr>
          <p:cNvPr id="3" name="Group 2">
            <a:extLst>
              <a:ext uri="{FF2B5EF4-FFF2-40B4-BE49-F238E27FC236}">
                <a16:creationId xmlns:a16="http://schemas.microsoft.com/office/drawing/2014/main" id="{7E61C4CE-AAAA-4798-937B-6CBCF89663D4}"/>
              </a:ext>
            </a:extLst>
          </p:cNvPr>
          <p:cNvGrpSpPr/>
          <p:nvPr/>
        </p:nvGrpSpPr>
        <p:grpSpPr>
          <a:xfrm>
            <a:off x="20271548" y="3482623"/>
            <a:ext cx="4112452" cy="2847472"/>
            <a:chOff x="2761775" y="1583769"/>
            <a:chExt cx="3970857" cy="2749431"/>
          </a:xfrm>
        </p:grpSpPr>
        <p:sp>
          <p:nvSpPr>
            <p:cNvPr id="2" name="TextBox 1">
              <a:extLst>
                <a:ext uri="{FF2B5EF4-FFF2-40B4-BE49-F238E27FC236}">
                  <a16:creationId xmlns:a16="http://schemas.microsoft.com/office/drawing/2014/main" id="{D4565214-7381-470A-AECF-993AEF63464A}"/>
                </a:ext>
              </a:extLst>
            </p:cNvPr>
            <p:cNvSpPr txBox="1"/>
            <p:nvPr/>
          </p:nvSpPr>
          <p:spPr>
            <a:xfrm>
              <a:off x="2949068" y="1583769"/>
              <a:ext cx="1356139" cy="618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457200" rtl="0" fontAlgn="auto" latinLnBrk="0" hangingPunct="0">
                <a:lnSpc>
                  <a:spcPts val="3700"/>
                </a:lnSpc>
                <a:spcBef>
                  <a:spcPts val="0"/>
                </a:spcBef>
                <a:spcAft>
                  <a:spcPts val="0"/>
                </a:spcAft>
                <a:buClrTx/>
                <a:buSzTx/>
                <a:buFontTx/>
                <a:buNone/>
                <a:tabLst/>
              </a:pPr>
              <a:r>
                <a:rPr kumimoji="0" lang="en-US" sz="4800" b="0" i="0" u="none" strike="noStrike" cap="none" spc="0" normalizeH="0" baseline="0" dirty="0">
                  <a:ln>
                    <a:noFill/>
                  </a:ln>
                  <a:solidFill>
                    <a:schemeClr val="bg1"/>
                  </a:solidFill>
                  <a:effectLst/>
                  <a:uFillTx/>
                  <a:latin typeface="+mj-lt"/>
                  <a:cs typeface="Helvetica" panose="020B0604020202020204" pitchFamily="34" charset="0"/>
                  <a:sym typeface="Myriad Pro"/>
                </a:rPr>
                <a:t>IBO</a:t>
              </a:r>
              <a:r>
                <a:rPr kumimoji="0" lang="en-US" sz="5400" b="0" i="0" u="none" strike="noStrike" cap="none" spc="0" normalizeH="0" baseline="0" dirty="0">
                  <a:ln>
                    <a:noFill/>
                  </a:ln>
                  <a:solidFill>
                    <a:srgbClr val="01030F"/>
                  </a:solidFill>
                  <a:effectLst/>
                  <a:uFillTx/>
                  <a:latin typeface="+mj-lt"/>
                  <a:ea typeface="+mn-ea"/>
                  <a:cs typeface="+mn-cs"/>
                  <a:sym typeface="Myriad Pro"/>
                </a:rPr>
                <a:t>  </a:t>
              </a:r>
            </a:p>
          </p:txBody>
        </p:sp>
        <p:pic>
          <p:nvPicPr>
            <p:cNvPr id="30" name="Picture 29">
              <a:extLst>
                <a:ext uri="{FF2B5EF4-FFF2-40B4-BE49-F238E27FC236}">
                  <a16:creationId xmlns:a16="http://schemas.microsoft.com/office/drawing/2014/main" id="{9AE0E176-1120-49D1-AF5E-DE9A0261B77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761775" y="2111298"/>
              <a:ext cx="3537232" cy="2221902"/>
            </a:xfrm>
            <a:prstGeom prst="rect">
              <a:avLst/>
            </a:prstGeom>
            <a:effectLst>
              <a:outerShdw blurRad="50800" dist="38100" dir="2700000" algn="tl" rotWithShape="0">
                <a:prstClr val="black">
                  <a:alpha val="75000"/>
                </a:prstClr>
              </a:outerShdw>
            </a:effectLst>
          </p:spPr>
        </p:pic>
        <p:sp>
          <p:nvSpPr>
            <p:cNvPr id="32" name="TextBox 31">
              <a:extLst>
                <a:ext uri="{FF2B5EF4-FFF2-40B4-BE49-F238E27FC236}">
                  <a16:creationId xmlns:a16="http://schemas.microsoft.com/office/drawing/2014/main" id="{B8326D7E-043B-4BC4-8FF8-238CD5189A98}"/>
                </a:ext>
              </a:extLst>
            </p:cNvPr>
            <p:cNvSpPr txBox="1"/>
            <p:nvPr/>
          </p:nvSpPr>
          <p:spPr>
            <a:xfrm>
              <a:off x="4622826" y="3558629"/>
              <a:ext cx="2109806" cy="618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457200" rtl="0" fontAlgn="auto" latinLnBrk="0" hangingPunct="0">
                <a:lnSpc>
                  <a:spcPts val="3700"/>
                </a:lnSpc>
                <a:spcBef>
                  <a:spcPts val="0"/>
                </a:spcBef>
                <a:spcAft>
                  <a:spcPts val="0"/>
                </a:spcAft>
                <a:buClrTx/>
                <a:buSzTx/>
                <a:buFontTx/>
                <a:buNone/>
                <a:tabLst/>
              </a:pPr>
              <a:r>
                <a:rPr kumimoji="0" lang="en-US" sz="4800" b="1" i="0" u="none" strike="noStrike" cap="none" spc="0" normalizeH="0" baseline="-25000" dirty="0">
                  <a:ln>
                    <a:noFill/>
                  </a:ln>
                  <a:solidFill>
                    <a:schemeClr val="bg1"/>
                  </a:solidFill>
                  <a:effectLst/>
                  <a:uFillTx/>
                  <a:latin typeface="Helvetica" panose="020B0604020202020204" pitchFamily="34" charset="0"/>
                  <a:cs typeface="Helvetica" panose="020B0604020202020204" pitchFamily="34" charset="0"/>
                  <a:sym typeface="Myriad Pro"/>
                </a:rPr>
                <a:t>VISA</a:t>
              </a:r>
            </a:p>
          </p:txBody>
        </p:sp>
      </p:grpSp>
      <p:sp>
        <p:nvSpPr>
          <p:cNvPr id="24" name="TextBox 23">
            <a:extLst>
              <a:ext uri="{FF2B5EF4-FFF2-40B4-BE49-F238E27FC236}">
                <a16:creationId xmlns:a16="http://schemas.microsoft.com/office/drawing/2014/main" id="{EAB92542-E75A-4B4B-82F9-BA809FE0038D}"/>
              </a:ext>
            </a:extLst>
          </p:cNvPr>
          <p:cNvSpPr txBox="1"/>
          <p:nvPr/>
        </p:nvSpPr>
        <p:spPr>
          <a:xfrm>
            <a:off x="838282" y="10389545"/>
            <a:ext cx="13435827"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100000"/>
              </a:lnSpc>
            </a:pPr>
            <a:r>
              <a:rPr lang="en-US" sz="2000" dirty="0">
                <a:solidFill>
                  <a:schemeClr val="bg1"/>
                </a:solidFill>
                <a:cs typeface="Helvetica" panose="020B0604020202020204" pitchFamily="34" charset="0"/>
              </a:rPr>
              <a:t>*A merchant currently accepting electronic payments, and processing more than $4,000 monthly can qualify for the Meet or Beat Pricing Opportunity provided merchant’s standard pricing is not below standard fees currently charged by Visa® and Mastercard®. This offer does not apply to existing customers. Certain restrictions and exclusions apply. Merchant account is subject to credit approval. Offer subject to change without notice. Price comparison applies to processing rates and fees only, not to include monthly terminal and software fees. Merchants must provide their 2 most recent credit card processing statements and complete the Pricing Request form. Offer expires 60 days after receipt of application. Excludes high-risk merchants such as, but not limited to, travel, digital content or virtual goods, adult entertainment, online nutritional supplements, membership subscriptions, ticketing, national, and franchises. Qualifying recipients will receive prepaid gift card via mail within 45 days</a:t>
            </a:r>
            <a:r>
              <a:rPr lang="en-US" sz="2000" dirty="0">
                <a:solidFill>
                  <a:schemeClr val="bg1"/>
                </a:solidFill>
                <a:latin typeface="Helvetica" panose="020B0604020202020204" pitchFamily="34" charset="0"/>
                <a:cs typeface="Helvetica" panose="020B0604020202020204" pitchFamily="34" charset="0"/>
              </a:rPr>
              <a:t>.</a:t>
            </a:r>
          </a:p>
        </p:txBody>
      </p:sp>
      <p:pic>
        <p:nvPicPr>
          <p:cNvPr id="26" name="Picture 25" descr="Logo&#10;&#10;Description automatically generated">
            <a:extLst>
              <a:ext uri="{FF2B5EF4-FFF2-40B4-BE49-F238E27FC236}">
                <a16:creationId xmlns:a16="http://schemas.microsoft.com/office/drawing/2014/main" id="{376AF709-D3FA-4082-ACB2-9CEA40C14EB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586438" y="193199"/>
            <a:ext cx="3005015" cy="2199147"/>
          </a:xfrm>
          <a:prstGeom prst="rect">
            <a:avLst/>
          </a:prstGeom>
        </p:spPr>
      </p:pic>
    </p:spTree>
    <p:extLst>
      <p:ext uri="{BB962C8B-B14F-4D97-AF65-F5344CB8AC3E}">
        <p14:creationId xmlns:p14="http://schemas.microsoft.com/office/powerpoint/2010/main" val="1926838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8FDA2ED0-4114-40AA-8998-7BACB4B8B042}"/>
              </a:ext>
            </a:extLst>
          </p:cNvPr>
          <p:cNvPicPr>
            <a:picLocks noChangeAspect="1"/>
          </p:cNvPicPr>
          <p:nvPr/>
        </p:nvPicPr>
        <p:blipFill rotWithShape="1">
          <a:blip r:embed="rId2" cstate="screen">
            <a:alphaModFix amt="31000"/>
            <a:extLst>
              <a:ext uri="{28A0092B-C50C-407E-A947-70E740481C1C}">
                <a14:useLocalDpi xmlns:a14="http://schemas.microsoft.com/office/drawing/2010/main"/>
              </a:ext>
            </a:extLst>
          </a:blip>
          <a:srcRect t="-1" b="42943"/>
          <a:stretch/>
        </p:blipFill>
        <p:spPr>
          <a:xfrm rot="10800000">
            <a:off x="1880222" y="0"/>
            <a:ext cx="22562288" cy="9776716"/>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7B49C915-958F-444A-ABD3-F8C3763F25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20926" y="889601"/>
            <a:ext cx="2831088" cy="1178311"/>
          </a:xfrm>
          <a:prstGeom prst="rect">
            <a:avLst/>
          </a:prstGeom>
        </p:spPr>
      </p:pic>
      <p:sp>
        <p:nvSpPr>
          <p:cNvPr id="29" name="The purpose of launching a new IBO is to move people into ACTION -">
            <a:extLst>
              <a:ext uri="{FF2B5EF4-FFF2-40B4-BE49-F238E27FC236}">
                <a16:creationId xmlns:a16="http://schemas.microsoft.com/office/drawing/2014/main" id="{1678DAAB-7DF1-454A-8F7C-CFDC7AA14BC4}"/>
              </a:ext>
            </a:extLst>
          </p:cNvPr>
          <p:cNvSpPr txBox="1"/>
          <p:nvPr/>
        </p:nvSpPr>
        <p:spPr>
          <a:xfrm>
            <a:off x="1079008" y="996192"/>
            <a:ext cx="6598501" cy="951222"/>
          </a:xfrm>
          <a:prstGeom prst="rect">
            <a:avLst/>
          </a:prstGeom>
          <a:solidFill>
            <a:srgbClr val="01030F">
              <a:alpha val="34000"/>
            </a:srgb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8000" b="1" i="0" cap="all" spc="0">
                <a:solidFill>
                  <a:srgbClr val="002856"/>
                </a:solidFill>
              </a:defRPr>
            </a:lvl1pPr>
          </a:lstStyle>
          <a:p>
            <a:pPr algn="l">
              <a:lnSpc>
                <a:spcPts val="6500"/>
              </a:lnSpc>
            </a:pPr>
            <a:r>
              <a:rPr lang="en-US" sz="6600" dirty="0">
                <a:solidFill>
                  <a:schemeClr val="bg1"/>
                </a:solidFill>
                <a:latin typeface="+mj-lt"/>
                <a:cs typeface="Helvetica" panose="020B0604020202020204" pitchFamily="34" charset="0"/>
              </a:rPr>
              <a:t>IBO Promotion</a:t>
            </a:r>
          </a:p>
        </p:txBody>
      </p:sp>
      <p:pic>
        <p:nvPicPr>
          <p:cNvPr id="31" name="Picture 30" descr="Icon&#10;&#10;Description automatically generated">
            <a:extLst>
              <a:ext uri="{FF2B5EF4-FFF2-40B4-BE49-F238E27FC236}">
                <a16:creationId xmlns:a16="http://schemas.microsoft.com/office/drawing/2014/main" id="{5DAB1F70-D869-493F-A818-6811555ECA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652119" y="12820376"/>
            <a:ext cx="2167264" cy="579358"/>
          </a:xfrm>
          <a:prstGeom prst="rect">
            <a:avLst/>
          </a:prstGeom>
        </p:spPr>
      </p:pic>
      <p:pic>
        <p:nvPicPr>
          <p:cNvPr id="26" name="Picture 25" descr="Logo&#10;&#10;Description automatically generated">
            <a:extLst>
              <a:ext uri="{FF2B5EF4-FFF2-40B4-BE49-F238E27FC236}">
                <a16:creationId xmlns:a16="http://schemas.microsoft.com/office/drawing/2014/main" id="{376AF709-D3FA-4082-ACB2-9CEA40C14E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094924" y="331535"/>
            <a:ext cx="3005015" cy="2199147"/>
          </a:xfrm>
          <a:prstGeom prst="rect">
            <a:avLst/>
          </a:prstGeom>
        </p:spPr>
      </p:pic>
      <p:sp>
        <p:nvSpPr>
          <p:cNvPr id="33" name="TextBox 32">
            <a:extLst>
              <a:ext uri="{FF2B5EF4-FFF2-40B4-BE49-F238E27FC236}">
                <a16:creationId xmlns:a16="http://schemas.microsoft.com/office/drawing/2014/main" id="{FCDB0701-314C-4DC4-A25A-75C6CC217C76}"/>
              </a:ext>
            </a:extLst>
          </p:cNvPr>
          <p:cNvSpPr txBox="1"/>
          <p:nvPr/>
        </p:nvSpPr>
        <p:spPr>
          <a:xfrm>
            <a:off x="5031091" y="2899191"/>
            <a:ext cx="15139761" cy="15805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nSpc>
                <a:spcPts val="5600"/>
              </a:lnSpc>
            </a:pPr>
            <a:r>
              <a:rPr lang="en-US" sz="5400" b="1" dirty="0">
                <a:solidFill>
                  <a:schemeClr val="bg1"/>
                </a:solidFill>
              </a:rPr>
              <a:t>DOUBLE POINT PROMO and $100 IBO Bonus, </a:t>
            </a:r>
          </a:p>
          <a:p>
            <a:pPr>
              <a:lnSpc>
                <a:spcPts val="5600"/>
              </a:lnSpc>
            </a:pPr>
            <a:r>
              <a:rPr lang="en-US" sz="5400" b="1" dirty="0">
                <a:solidFill>
                  <a:srgbClr val="64CCC9"/>
                </a:solidFill>
              </a:rPr>
              <a:t>STARTS ON JUNE 11</a:t>
            </a:r>
            <a:endParaRPr lang="en-US" sz="5400" b="1" dirty="0">
              <a:solidFill>
                <a:srgbClr val="64CCC9"/>
              </a:solidFill>
              <a:latin typeface="+mj-lt"/>
              <a:cs typeface="Helvetica" panose="020B0604020202020204" pitchFamily="34" charset="0"/>
            </a:endParaRPr>
          </a:p>
        </p:txBody>
      </p:sp>
      <p:pic>
        <p:nvPicPr>
          <p:cNvPr id="17" name="Picture 16" descr="A picture containing text, clipart, screenshot, businesscard&#10;&#10;Description automatically generated">
            <a:extLst>
              <a:ext uri="{FF2B5EF4-FFF2-40B4-BE49-F238E27FC236}">
                <a16:creationId xmlns:a16="http://schemas.microsoft.com/office/drawing/2014/main" id="{77B485CC-7646-4713-8E31-A31B6E952C0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889368" y="4778968"/>
            <a:ext cx="10357485" cy="4382013"/>
          </a:xfrm>
          <a:prstGeom prst="rect">
            <a:avLst/>
          </a:prstGeom>
        </p:spPr>
      </p:pic>
      <p:sp>
        <p:nvSpPr>
          <p:cNvPr id="36" name="TextBox 35">
            <a:extLst>
              <a:ext uri="{FF2B5EF4-FFF2-40B4-BE49-F238E27FC236}">
                <a16:creationId xmlns:a16="http://schemas.microsoft.com/office/drawing/2014/main" id="{201EBACB-DE30-45F7-B307-62C6010B13E9}"/>
              </a:ext>
            </a:extLst>
          </p:cNvPr>
          <p:cNvSpPr txBox="1"/>
          <p:nvPr/>
        </p:nvSpPr>
        <p:spPr>
          <a:xfrm>
            <a:off x="12889368" y="10108253"/>
            <a:ext cx="9961088" cy="33595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l" fontAlgn="base">
              <a:buFont typeface="Arial" panose="020B0604020202020204" pitchFamily="34" charset="0"/>
              <a:buChar char="•"/>
            </a:pPr>
            <a:r>
              <a:rPr lang="en-US" sz="2000" dirty="0">
                <a:solidFill>
                  <a:schemeClr val="bg1"/>
                </a:solidFill>
              </a:rPr>
              <a:t>Each lead must already be processing, must include processing statement, must process greater than $4,000 monthly. </a:t>
            </a:r>
          </a:p>
          <a:p>
            <a:pPr marL="342900" indent="-342900" algn="l" fontAlgn="base">
              <a:buFont typeface="Arial" panose="020B0604020202020204" pitchFamily="34" charset="0"/>
              <a:buChar char="•"/>
            </a:pPr>
            <a:r>
              <a:rPr lang="en-US" sz="2000" dirty="0">
                <a:solidFill>
                  <a:schemeClr val="bg1"/>
                </a:solidFill>
              </a:rPr>
              <a:t>This offer cannot be combined with any other offer.  </a:t>
            </a:r>
          </a:p>
          <a:p>
            <a:pPr marL="342900" indent="-342900" algn="l" fontAlgn="base">
              <a:buFont typeface="Arial" panose="020B0604020202020204" pitchFamily="34" charset="0"/>
              <a:buChar char="•"/>
            </a:pPr>
            <a:r>
              <a:rPr lang="en-US" sz="2000" dirty="0">
                <a:solidFill>
                  <a:schemeClr val="bg1"/>
                </a:solidFill>
              </a:rPr>
              <a:t>Offer valid for ACN IBOs only.  </a:t>
            </a:r>
          </a:p>
          <a:p>
            <a:pPr marL="342900" indent="-342900" algn="l" fontAlgn="base">
              <a:buFont typeface="Arial" panose="020B0604020202020204" pitchFamily="34" charset="0"/>
              <a:buChar char="•"/>
            </a:pPr>
            <a:r>
              <a:rPr lang="en-US" sz="2000" dirty="0">
                <a:solidFill>
                  <a:schemeClr val="bg1"/>
                </a:solidFill>
              </a:rPr>
              <a:t>Sphere reserves the right to change the terms and conditions of this offer or to terminate this offer at any time in its sole and absolute discretion.  </a:t>
            </a:r>
          </a:p>
          <a:p>
            <a:pPr algn="l" fontAlgn="base"/>
            <a:endParaRPr lang="en-US" dirty="0">
              <a:solidFill>
                <a:schemeClr val="bg1"/>
              </a:solidFill>
            </a:endParaRPr>
          </a:p>
        </p:txBody>
      </p:sp>
      <p:sp>
        <p:nvSpPr>
          <p:cNvPr id="18" name="TextBox 17">
            <a:extLst>
              <a:ext uri="{FF2B5EF4-FFF2-40B4-BE49-F238E27FC236}">
                <a16:creationId xmlns:a16="http://schemas.microsoft.com/office/drawing/2014/main" id="{C1AB1DFF-29B2-458D-B3AD-154364577FE1}"/>
              </a:ext>
            </a:extLst>
          </p:cNvPr>
          <p:cNvSpPr txBox="1"/>
          <p:nvPr/>
        </p:nvSpPr>
        <p:spPr>
          <a:xfrm>
            <a:off x="13250352" y="9418705"/>
            <a:ext cx="3323025" cy="618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457200" rtl="0" fontAlgn="auto" latinLnBrk="0" hangingPunct="0">
              <a:lnSpc>
                <a:spcPts val="3700"/>
              </a:lnSpc>
              <a:spcBef>
                <a:spcPts val="0"/>
              </a:spcBef>
              <a:spcAft>
                <a:spcPts val="0"/>
              </a:spcAft>
              <a:buClrTx/>
              <a:buSzTx/>
              <a:buFontTx/>
              <a:buNone/>
              <a:tabLst/>
            </a:pPr>
            <a:r>
              <a:rPr kumimoji="0" lang="en-US" sz="2400" b="0" i="0" u="sng" strike="noStrike" cap="none" spc="0" normalizeH="0" baseline="0" dirty="0">
                <a:ln>
                  <a:noFill/>
                </a:ln>
                <a:solidFill>
                  <a:schemeClr val="bg1"/>
                </a:solidFill>
                <a:effectLst/>
                <a:uFillTx/>
                <a:latin typeface="+mn-lt"/>
                <a:ea typeface="+mn-ea"/>
                <a:cs typeface="+mn-cs"/>
                <a:sym typeface="Myriad Pro"/>
              </a:rPr>
              <a:t>TERMS AND CONDITIONS</a:t>
            </a:r>
          </a:p>
        </p:txBody>
      </p:sp>
      <p:sp>
        <p:nvSpPr>
          <p:cNvPr id="16" name="TextBox 15">
            <a:extLst>
              <a:ext uri="{FF2B5EF4-FFF2-40B4-BE49-F238E27FC236}">
                <a16:creationId xmlns:a16="http://schemas.microsoft.com/office/drawing/2014/main" id="{6CCA9DD1-0F51-4545-8F58-63518F4008C3}"/>
              </a:ext>
            </a:extLst>
          </p:cNvPr>
          <p:cNvSpPr txBox="1"/>
          <p:nvPr/>
        </p:nvSpPr>
        <p:spPr>
          <a:xfrm>
            <a:off x="812805" y="9559003"/>
            <a:ext cx="10681828" cy="43084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l" fontAlgn="base">
              <a:buFont typeface="Arial" panose="020B0604020202020204" pitchFamily="34" charset="0"/>
              <a:buChar char="•"/>
            </a:pPr>
            <a:r>
              <a:rPr lang="en-US" sz="2000" dirty="0">
                <a:solidFill>
                  <a:schemeClr val="bg1"/>
                </a:solidFill>
              </a:rPr>
              <a:t>Merchant leads must be submitted between June 11, 2022 and July 31, 2022, and be in an activation status by August 31, 2022. </a:t>
            </a:r>
          </a:p>
          <a:p>
            <a:pPr marL="342900" indent="-342900" algn="l" fontAlgn="base">
              <a:buFont typeface="Arial" panose="020B0604020202020204" pitchFamily="34" charset="0"/>
              <a:buChar char="•"/>
            </a:pPr>
            <a:r>
              <a:rPr lang="en-US" sz="2000" dirty="0">
                <a:solidFill>
                  <a:schemeClr val="bg1"/>
                </a:solidFill>
              </a:rPr>
              <a:t>To qualify, a merchant must be currently processing more than $4,000 monthly.  </a:t>
            </a:r>
          </a:p>
          <a:p>
            <a:pPr marL="342900" indent="-342900" algn="l" fontAlgn="base">
              <a:buFont typeface="Arial" panose="020B0604020202020204" pitchFamily="34" charset="0"/>
              <a:buChar char="•"/>
            </a:pPr>
            <a:r>
              <a:rPr lang="en-US" sz="2000" dirty="0">
                <a:solidFill>
                  <a:schemeClr val="bg1"/>
                </a:solidFill>
              </a:rPr>
              <a:t>IBOs will be paid in accordance with ACN policies and procedures.  </a:t>
            </a:r>
          </a:p>
          <a:p>
            <a:pPr marL="342900" indent="-342900" algn="l" fontAlgn="base">
              <a:buFont typeface="Arial" panose="020B0604020202020204" pitchFamily="34" charset="0"/>
              <a:buChar char="•"/>
            </a:pPr>
            <a:r>
              <a:rPr lang="en-US" sz="2000" dirty="0">
                <a:solidFill>
                  <a:schemeClr val="bg1"/>
                </a:solidFill>
              </a:rPr>
              <a:t>All accounts subject to credit approval; some restrictions and exclusions apply to all offerings.  </a:t>
            </a:r>
          </a:p>
          <a:p>
            <a:pPr marL="342900" indent="-342900" algn="l" fontAlgn="base">
              <a:buFont typeface="Arial" panose="020B0604020202020204" pitchFamily="34" charset="0"/>
              <a:buChar char="•"/>
            </a:pPr>
            <a:r>
              <a:rPr lang="en-US" sz="2000" dirty="0">
                <a:solidFill>
                  <a:schemeClr val="bg1"/>
                </a:solidFill>
              </a:rPr>
              <a:t>This offer cannot be combined with any other offer. offer valid for ACN IBOs only.  </a:t>
            </a:r>
          </a:p>
          <a:p>
            <a:pPr marL="342900" indent="-342900" algn="l" fontAlgn="base">
              <a:buFont typeface="Arial" panose="020B0604020202020204" pitchFamily="34" charset="0"/>
              <a:buChar char="•"/>
            </a:pPr>
            <a:r>
              <a:rPr lang="en-US" sz="2000" dirty="0">
                <a:solidFill>
                  <a:schemeClr val="bg1"/>
                </a:solidFill>
              </a:rPr>
              <a:t>Sphere reserves the right to change the terms and conditions of this offer or to terminate this offer at any time in its sole and absolute discretion.  </a:t>
            </a:r>
          </a:p>
          <a:p>
            <a:pPr algn="l" fontAlgn="base"/>
            <a:endParaRPr lang="en-US" dirty="0">
              <a:solidFill>
                <a:schemeClr val="bg1"/>
              </a:solidFill>
            </a:endParaRPr>
          </a:p>
        </p:txBody>
      </p:sp>
      <p:sp>
        <p:nvSpPr>
          <p:cNvPr id="19" name="TextBox 18">
            <a:extLst>
              <a:ext uri="{FF2B5EF4-FFF2-40B4-BE49-F238E27FC236}">
                <a16:creationId xmlns:a16="http://schemas.microsoft.com/office/drawing/2014/main" id="{201CA6D5-CF2E-44D1-82D3-6B42C8D8D063}"/>
              </a:ext>
            </a:extLst>
          </p:cNvPr>
          <p:cNvSpPr txBox="1"/>
          <p:nvPr/>
        </p:nvSpPr>
        <p:spPr>
          <a:xfrm>
            <a:off x="812805" y="9109326"/>
            <a:ext cx="3933763" cy="618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457200" rtl="0" fontAlgn="auto" latinLnBrk="0" hangingPunct="0">
              <a:lnSpc>
                <a:spcPts val="3700"/>
              </a:lnSpc>
              <a:spcBef>
                <a:spcPts val="0"/>
              </a:spcBef>
              <a:spcAft>
                <a:spcPts val="0"/>
              </a:spcAft>
              <a:buClrTx/>
              <a:buSzTx/>
              <a:buFontTx/>
              <a:buNone/>
              <a:tabLst/>
            </a:pPr>
            <a:r>
              <a:rPr kumimoji="0" lang="en-US" sz="2400" b="0" i="0" u="sng" strike="noStrike" cap="none" spc="0" normalizeH="0" baseline="0" dirty="0">
                <a:ln>
                  <a:noFill/>
                </a:ln>
                <a:solidFill>
                  <a:schemeClr val="bg1"/>
                </a:solidFill>
                <a:effectLst/>
                <a:uFillTx/>
                <a:latin typeface="+mn-lt"/>
                <a:ea typeface="+mn-ea"/>
                <a:cs typeface="+mn-cs"/>
                <a:sym typeface="Myriad Pro"/>
              </a:rPr>
              <a:t>TERMS AND CONDITIONS</a:t>
            </a:r>
          </a:p>
        </p:txBody>
      </p:sp>
      <p:grpSp>
        <p:nvGrpSpPr>
          <p:cNvPr id="20" name="Group 19">
            <a:extLst>
              <a:ext uri="{FF2B5EF4-FFF2-40B4-BE49-F238E27FC236}">
                <a16:creationId xmlns:a16="http://schemas.microsoft.com/office/drawing/2014/main" id="{BF765C80-5923-4036-9553-8B938DA427AC}"/>
              </a:ext>
            </a:extLst>
          </p:cNvPr>
          <p:cNvGrpSpPr/>
          <p:nvPr/>
        </p:nvGrpSpPr>
        <p:grpSpPr>
          <a:xfrm>
            <a:off x="12785908" y="1094123"/>
            <a:ext cx="4506060" cy="1123397"/>
            <a:chOff x="19966138" y="668216"/>
            <a:chExt cx="5118768" cy="1276150"/>
          </a:xfrm>
        </p:grpSpPr>
        <p:sp>
          <p:nvSpPr>
            <p:cNvPr id="21" name="TextBox 20">
              <a:extLst>
                <a:ext uri="{FF2B5EF4-FFF2-40B4-BE49-F238E27FC236}">
                  <a16:creationId xmlns:a16="http://schemas.microsoft.com/office/drawing/2014/main" id="{66E0C2B1-A168-4219-B1D5-38B21087341A}"/>
                </a:ext>
              </a:extLst>
            </p:cNvPr>
            <p:cNvSpPr txBox="1"/>
            <p:nvPr/>
          </p:nvSpPr>
          <p:spPr>
            <a:xfrm>
              <a:off x="19966138" y="1419927"/>
              <a:ext cx="5118768" cy="524439"/>
            </a:xfrm>
            <a:prstGeom prst="rect">
              <a:avLst/>
            </a:prstGeom>
            <a:noFill/>
          </p:spPr>
          <p:txBody>
            <a:bodyPr wrap="square" rtlCol="0">
              <a:spAutoFit/>
            </a:bodyPr>
            <a:lstStyle/>
            <a:p>
              <a:pPr>
                <a:lnSpc>
                  <a:spcPct val="100000"/>
                </a:lnSpc>
              </a:pPr>
              <a:r>
                <a:rPr lang="en-US" sz="2400" dirty="0">
                  <a:solidFill>
                    <a:schemeClr val="bg1"/>
                  </a:solidFill>
                  <a:latin typeface="+mj-lt"/>
                </a:rPr>
                <a:t>United States &amp; Canada</a:t>
              </a:r>
            </a:p>
          </p:txBody>
        </p:sp>
        <p:pic>
          <p:nvPicPr>
            <p:cNvPr id="22" name="Graphic 21">
              <a:extLst>
                <a:ext uri="{FF2B5EF4-FFF2-40B4-BE49-F238E27FC236}">
                  <a16:creationId xmlns:a16="http://schemas.microsoft.com/office/drawing/2014/main" id="{D892A591-B1B3-4E0C-8173-97EAC3D7E57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525521" y="668216"/>
              <a:ext cx="1320401" cy="765328"/>
            </a:xfrm>
            <a:prstGeom prst="rect">
              <a:avLst/>
            </a:prstGeom>
          </p:spPr>
        </p:pic>
        <p:pic>
          <p:nvPicPr>
            <p:cNvPr id="23" name="Graphic 22">
              <a:extLst>
                <a:ext uri="{FF2B5EF4-FFF2-40B4-BE49-F238E27FC236}">
                  <a16:creationId xmlns:a16="http://schemas.microsoft.com/office/drawing/2014/main" id="{3374E756-FADB-4005-8521-0DB1A1949768}"/>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1186902" y="686656"/>
              <a:ext cx="1147994" cy="765329"/>
            </a:xfrm>
            <a:prstGeom prst="rect">
              <a:avLst/>
            </a:prstGeom>
          </p:spPr>
        </p:pic>
      </p:grpSp>
      <p:pic>
        <p:nvPicPr>
          <p:cNvPr id="3" name="Picture 2" descr="A picture containing text&#10;&#10;Description automatically generated">
            <a:extLst>
              <a:ext uri="{FF2B5EF4-FFF2-40B4-BE49-F238E27FC236}">
                <a16:creationId xmlns:a16="http://schemas.microsoft.com/office/drawing/2014/main" id="{398AB990-09A0-4538-BB7F-8F89AF040543}"/>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137147" y="4800651"/>
            <a:ext cx="9908257" cy="4204658"/>
          </a:xfrm>
          <a:prstGeom prst="rect">
            <a:avLst/>
          </a:prstGeom>
        </p:spPr>
      </p:pic>
    </p:spTree>
    <p:extLst>
      <p:ext uri="{BB962C8B-B14F-4D97-AF65-F5344CB8AC3E}">
        <p14:creationId xmlns:p14="http://schemas.microsoft.com/office/powerpoint/2010/main" val="2492375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5AEBA8-78FF-4A5A-ACB3-240886F7C088}"/>
              </a:ext>
            </a:extLst>
          </p:cNvPr>
          <p:cNvPicPr>
            <a:picLocks noChangeAspect="1"/>
          </p:cNvPicPr>
          <p:nvPr/>
        </p:nvPicPr>
        <p:blipFill>
          <a:blip r:embed="rId2" cstate="email">
            <a:alphaModFix amt="92000"/>
            <a:extLst>
              <a:ext uri="{28A0092B-C50C-407E-A947-70E740481C1C}">
                <a14:useLocalDpi xmlns:a14="http://schemas.microsoft.com/office/drawing/2010/main"/>
              </a:ext>
            </a:extLst>
          </a:blip>
          <a:stretch>
            <a:fillRect/>
          </a:stretch>
        </p:blipFill>
        <p:spPr>
          <a:xfrm>
            <a:off x="-85060" y="0"/>
            <a:ext cx="18931907" cy="13716000"/>
          </a:xfrm>
          <a:prstGeom prst="rect">
            <a:avLst/>
          </a:prstGeom>
        </p:spPr>
      </p:pic>
      <p:pic>
        <p:nvPicPr>
          <p:cNvPr id="27" name="Picture 26">
            <a:extLst>
              <a:ext uri="{FF2B5EF4-FFF2-40B4-BE49-F238E27FC236}">
                <a16:creationId xmlns:a16="http://schemas.microsoft.com/office/drawing/2014/main" id="{9FA49F18-5EC9-4722-BB02-0ACFF8E50776}"/>
              </a:ext>
            </a:extLst>
          </p:cNvPr>
          <p:cNvPicPr>
            <a:picLocks noChangeAspect="1"/>
          </p:cNvPicPr>
          <p:nvPr/>
        </p:nvPicPr>
        <p:blipFill rotWithShape="1">
          <a:blip r:embed="rId3"/>
          <a:srcRect l="28949" t="30367"/>
          <a:stretch/>
        </p:blipFill>
        <p:spPr>
          <a:xfrm>
            <a:off x="6877215" y="4036974"/>
            <a:ext cx="17566427" cy="9683811"/>
          </a:xfrm>
          <a:prstGeom prst="rect">
            <a:avLst/>
          </a:prstGeom>
        </p:spPr>
      </p:pic>
      <p:grpSp>
        <p:nvGrpSpPr>
          <p:cNvPr id="38" name="Group 37">
            <a:extLst>
              <a:ext uri="{FF2B5EF4-FFF2-40B4-BE49-F238E27FC236}">
                <a16:creationId xmlns:a16="http://schemas.microsoft.com/office/drawing/2014/main" id="{E433C34C-C484-491A-BCB1-C3A0F2B2447F}"/>
              </a:ext>
            </a:extLst>
          </p:cNvPr>
          <p:cNvGrpSpPr/>
          <p:nvPr/>
        </p:nvGrpSpPr>
        <p:grpSpPr>
          <a:xfrm>
            <a:off x="12237762" y="1046237"/>
            <a:ext cx="4506060" cy="1123397"/>
            <a:chOff x="19966138" y="668216"/>
            <a:chExt cx="5118768" cy="1276150"/>
          </a:xfrm>
        </p:grpSpPr>
        <p:sp>
          <p:nvSpPr>
            <p:cNvPr id="39" name="TextBox 38">
              <a:extLst>
                <a:ext uri="{FF2B5EF4-FFF2-40B4-BE49-F238E27FC236}">
                  <a16:creationId xmlns:a16="http://schemas.microsoft.com/office/drawing/2014/main" id="{3B36E0D0-5ED3-499F-B3A3-408C73A2FE28}"/>
                </a:ext>
              </a:extLst>
            </p:cNvPr>
            <p:cNvSpPr txBox="1"/>
            <p:nvPr/>
          </p:nvSpPr>
          <p:spPr>
            <a:xfrm>
              <a:off x="19966138" y="1419927"/>
              <a:ext cx="5118768" cy="524439"/>
            </a:xfrm>
            <a:prstGeom prst="rect">
              <a:avLst/>
            </a:prstGeom>
            <a:noFill/>
          </p:spPr>
          <p:txBody>
            <a:bodyPr wrap="square" rtlCol="0">
              <a:spAutoFit/>
            </a:bodyPr>
            <a:lstStyle/>
            <a:p>
              <a:pPr>
                <a:lnSpc>
                  <a:spcPct val="100000"/>
                </a:lnSpc>
              </a:pPr>
              <a:r>
                <a:rPr lang="en-US" sz="2400" dirty="0">
                  <a:solidFill>
                    <a:schemeClr val="bg1"/>
                  </a:solidFill>
                  <a:latin typeface="+mj-lt"/>
                </a:rPr>
                <a:t>United States &amp; Canada</a:t>
              </a:r>
            </a:p>
          </p:txBody>
        </p:sp>
        <p:pic>
          <p:nvPicPr>
            <p:cNvPr id="40" name="Graphic 39">
              <a:extLst>
                <a:ext uri="{FF2B5EF4-FFF2-40B4-BE49-F238E27FC236}">
                  <a16:creationId xmlns:a16="http://schemas.microsoft.com/office/drawing/2014/main" id="{52E10FCA-7F2B-48D9-AB28-2225E77A375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525521" y="668216"/>
              <a:ext cx="1320401" cy="765328"/>
            </a:xfrm>
            <a:prstGeom prst="rect">
              <a:avLst/>
            </a:prstGeom>
          </p:spPr>
        </p:pic>
        <p:pic>
          <p:nvPicPr>
            <p:cNvPr id="41" name="Graphic 40">
              <a:extLst>
                <a:ext uri="{FF2B5EF4-FFF2-40B4-BE49-F238E27FC236}">
                  <a16:creationId xmlns:a16="http://schemas.microsoft.com/office/drawing/2014/main" id="{50109BEE-91BE-4284-A826-2FD705BA70C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1186902" y="686656"/>
              <a:ext cx="1147994" cy="765329"/>
            </a:xfrm>
            <a:prstGeom prst="rect">
              <a:avLst/>
            </a:prstGeom>
          </p:spPr>
        </p:pic>
      </p:grpSp>
      <p:sp>
        <p:nvSpPr>
          <p:cNvPr id="7" name="Callout: Down Arrow 6">
            <a:extLst>
              <a:ext uri="{FF2B5EF4-FFF2-40B4-BE49-F238E27FC236}">
                <a16:creationId xmlns:a16="http://schemas.microsoft.com/office/drawing/2014/main" id="{23202B5E-477E-406C-8599-B52280CE4A0F}"/>
              </a:ext>
            </a:extLst>
          </p:cNvPr>
          <p:cNvSpPr/>
          <p:nvPr/>
        </p:nvSpPr>
        <p:spPr>
          <a:xfrm>
            <a:off x="1079008" y="3168968"/>
            <a:ext cx="9915057" cy="3112360"/>
          </a:xfrm>
          <a:prstGeom prst="downArrowCallout">
            <a:avLst/>
          </a:prstGeom>
          <a:solidFill>
            <a:srgbClr val="0423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3" name="TextBox 32">
            <a:extLst>
              <a:ext uri="{FF2B5EF4-FFF2-40B4-BE49-F238E27FC236}">
                <a16:creationId xmlns:a16="http://schemas.microsoft.com/office/drawing/2014/main" id="{FCDB0701-314C-4DC4-A25A-75C6CC217C76}"/>
              </a:ext>
            </a:extLst>
          </p:cNvPr>
          <p:cNvSpPr txBox="1"/>
          <p:nvPr/>
        </p:nvSpPr>
        <p:spPr>
          <a:xfrm>
            <a:off x="2104719" y="3713539"/>
            <a:ext cx="9311549" cy="8624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nSpc>
                <a:spcPts val="5600"/>
              </a:lnSpc>
            </a:pPr>
            <a:r>
              <a:rPr lang="en-US" sz="7200" b="1" dirty="0">
                <a:solidFill>
                  <a:schemeClr val="bg1"/>
                </a:solidFill>
                <a:latin typeface="+mj-lt"/>
                <a:cs typeface="Helvetica" panose="020B0604020202020204" pitchFamily="34" charset="0"/>
              </a:rPr>
              <a:t>June 1 - June 30</a:t>
            </a:r>
            <a:endParaRPr lang="en-US" sz="7200" dirty="0">
              <a:solidFill>
                <a:schemeClr val="bg1"/>
              </a:solidFill>
              <a:latin typeface="+mj-lt"/>
              <a:cs typeface="Helvetica" panose="020B0604020202020204" pitchFamily="34" charset="0"/>
            </a:endParaRPr>
          </a:p>
        </p:txBody>
      </p:sp>
      <p:sp>
        <p:nvSpPr>
          <p:cNvPr id="6" name="Rectangle 5">
            <a:extLst>
              <a:ext uri="{FF2B5EF4-FFF2-40B4-BE49-F238E27FC236}">
                <a16:creationId xmlns:a16="http://schemas.microsoft.com/office/drawing/2014/main" id="{7ED90D99-2461-47E1-856E-4940E10EC8C3}"/>
              </a:ext>
            </a:extLst>
          </p:cNvPr>
          <p:cNvSpPr/>
          <p:nvPr/>
        </p:nvSpPr>
        <p:spPr>
          <a:xfrm>
            <a:off x="-85060" y="3157803"/>
            <a:ext cx="24306027" cy="4206240"/>
          </a:xfrm>
          <a:prstGeom prst="rect">
            <a:avLst/>
          </a:prstGeom>
          <a:solidFill>
            <a:srgbClr val="01030F">
              <a:alpha val="14000"/>
            </a:srgbClr>
          </a:solidFill>
          <a:ln w="31750" cap="flat">
            <a:no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9" name="The purpose of launching a new IBO is to move people into ACTION -">
            <a:extLst>
              <a:ext uri="{FF2B5EF4-FFF2-40B4-BE49-F238E27FC236}">
                <a16:creationId xmlns:a16="http://schemas.microsoft.com/office/drawing/2014/main" id="{1678DAAB-7DF1-454A-8F7C-CFDC7AA14BC4}"/>
              </a:ext>
            </a:extLst>
          </p:cNvPr>
          <p:cNvSpPr txBox="1"/>
          <p:nvPr/>
        </p:nvSpPr>
        <p:spPr>
          <a:xfrm>
            <a:off x="1127804" y="996192"/>
            <a:ext cx="6598501" cy="951222"/>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8000" b="1" i="0" cap="all" spc="0">
                <a:solidFill>
                  <a:srgbClr val="002856"/>
                </a:solidFill>
              </a:defRPr>
            </a:lvl1pPr>
          </a:lstStyle>
          <a:p>
            <a:pPr algn="l">
              <a:lnSpc>
                <a:spcPts val="6500"/>
              </a:lnSpc>
            </a:pPr>
            <a:r>
              <a:rPr lang="en-US" sz="6600" dirty="0">
                <a:solidFill>
                  <a:srgbClr val="042345"/>
                </a:solidFill>
                <a:latin typeface="+mj-lt"/>
                <a:cs typeface="Helvetica" panose="020B0604020202020204" pitchFamily="34" charset="0"/>
              </a:rPr>
              <a:t>IBO Promotion</a:t>
            </a:r>
          </a:p>
        </p:txBody>
      </p:sp>
      <p:sp>
        <p:nvSpPr>
          <p:cNvPr id="12" name="TextBox 11">
            <a:extLst>
              <a:ext uri="{FF2B5EF4-FFF2-40B4-BE49-F238E27FC236}">
                <a16:creationId xmlns:a16="http://schemas.microsoft.com/office/drawing/2014/main" id="{505FEF7E-FF08-4AE2-8780-1996E7562079}"/>
              </a:ext>
            </a:extLst>
          </p:cNvPr>
          <p:cNvSpPr txBox="1"/>
          <p:nvPr/>
        </p:nvSpPr>
        <p:spPr>
          <a:xfrm>
            <a:off x="11598743" y="3661673"/>
            <a:ext cx="9915057" cy="28065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nSpc>
                <a:spcPct val="100000"/>
              </a:lnSpc>
              <a:spcBef>
                <a:spcPts val="600"/>
              </a:spcBef>
            </a:pPr>
            <a:r>
              <a:rPr lang="en-US" sz="4800" dirty="0">
                <a:solidFill>
                  <a:schemeClr val="bg1"/>
                </a:solidFill>
                <a:latin typeface="+mj-lt"/>
              </a:rPr>
              <a:t>For every Vivint customer order from June 1 to June 30, an IBO will receive a</a:t>
            </a:r>
            <a:br>
              <a:rPr lang="en-US" sz="4800" b="1" dirty="0">
                <a:solidFill>
                  <a:schemeClr val="bg1"/>
                </a:solidFill>
                <a:latin typeface="+mj-lt"/>
                <a:cs typeface="Helvetica" panose="020B0604020202020204" pitchFamily="34" charset="0"/>
              </a:rPr>
            </a:br>
            <a:r>
              <a:rPr lang="en-US" sz="7200" b="1" dirty="0">
                <a:solidFill>
                  <a:schemeClr val="bg1"/>
                </a:solidFill>
                <a:latin typeface="+mj-lt"/>
                <a:cs typeface="Helvetica" panose="020B0604020202020204" pitchFamily="34" charset="0"/>
              </a:rPr>
              <a:t>a $100 Visa Reward Card </a:t>
            </a:r>
          </a:p>
        </p:txBody>
      </p:sp>
      <p:pic>
        <p:nvPicPr>
          <p:cNvPr id="26" name="Picture 25" descr="Logo&#10;&#10;Description automatically generated">
            <a:extLst>
              <a:ext uri="{FF2B5EF4-FFF2-40B4-BE49-F238E27FC236}">
                <a16:creationId xmlns:a16="http://schemas.microsoft.com/office/drawing/2014/main" id="{376AF709-D3FA-4082-ACB2-9CEA40C14EB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586438" y="193199"/>
            <a:ext cx="3005015" cy="2199147"/>
          </a:xfrm>
          <a:prstGeom prst="rect">
            <a:avLst/>
          </a:prstGeom>
        </p:spPr>
      </p:pic>
      <p:pic>
        <p:nvPicPr>
          <p:cNvPr id="28" name="Picture 27">
            <a:extLst>
              <a:ext uri="{FF2B5EF4-FFF2-40B4-BE49-F238E27FC236}">
                <a16:creationId xmlns:a16="http://schemas.microsoft.com/office/drawing/2014/main" id="{166C86E5-C4FF-4992-9221-855C1492582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65896" y="1052336"/>
            <a:ext cx="2771866" cy="613428"/>
          </a:xfrm>
          <a:prstGeom prst="rect">
            <a:avLst/>
          </a:prstGeom>
        </p:spPr>
      </p:pic>
      <p:sp>
        <p:nvSpPr>
          <p:cNvPr id="34" name="TextBox 33">
            <a:extLst>
              <a:ext uri="{FF2B5EF4-FFF2-40B4-BE49-F238E27FC236}">
                <a16:creationId xmlns:a16="http://schemas.microsoft.com/office/drawing/2014/main" id="{20AF1DBA-0746-4589-9F13-16DC58E52642}"/>
              </a:ext>
            </a:extLst>
          </p:cNvPr>
          <p:cNvSpPr txBox="1"/>
          <p:nvPr/>
        </p:nvSpPr>
        <p:spPr>
          <a:xfrm rot="485671">
            <a:off x="6803943" y="9001261"/>
            <a:ext cx="2109806" cy="618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457200" rtl="0" fontAlgn="auto" latinLnBrk="0" hangingPunct="0">
              <a:lnSpc>
                <a:spcPts val="3700"/>
              </a:lnSpc>
              <a:spcBef>
                <a:spcPts val="0"/>
              </a:spcBef>
              <a:spcAft>
                <a:spcPts val="0"/>
              </a:spcAft>
              <a:buClrTx/>
              <a:buSzTx/>
              <a:buFontTx/>
              <a:buNone/>
              <a:tabLst/>
            </a:pPr>
            <a:r>
              <a:rPr kumimoji="0" lang="en-US" sz="6000" b="1" i="0" u="none" strike="noStrike" cap="none" spc="0" normalizeH="0" baseline="-25000" dirty="0">
                <a:ln>
                  <a:noFill/>
                </a:ln>
                <a:solidFill>
                  <a:schemeClr val="bg1"/>
                </a:solidFill>
                <a:effectLst/>
                <a:uFillTx/>
                <a:latin typeface="Helvetica" panose="020B0604020202020204" pitchFamily="34" charset="0"/>
                <a:cs typeface="Helvetica" panose="020B0604020202020204" pitchFamily="34" charset="0"/>
                <a:sym typeface="Myriad Pro"/>
              </a:rPr>
              <a:t>VISA</a:t>
            </a:r>
          </a:p>
        </p:txBody>
      </p:sp>
      <p:sp>
        <p:nvSpPr>
          <p:cNvPr id="35" name="TextBox 34">
            <a:extLst>
              <a:ext uri="{FF2B5EF4-FFF2-40B4-BE49-F238E27FC236}">
                <a16:creationId xmlns:a16="http://schemas.microsoft.com/office/drawing/2014/main" id="{831DC6C8-927E-41FA-9329-13632FF07A0E}"/>
              </a:ext>
            </a:extLst>
          </p:cNvPr>
          <p:cNvSpPr txBox="1"/>
          <p:nvPr/>
        </p:nvSpPr>
        <p:spPr>
          <a:xfrm rot="568641">
            <a:off x="7144469" y="9704252"/>
            <a:ext cx="2109806" cy="618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457200" rtl="0" fontAlgn="auto" latinLnBrk="0" hangingPunct="0">
              <a:lnSpc>
                <a:spcPts val="3700"/>
              </a:lnSpc>
              <a:spcBef>
                <a:spcPts val="0"/>
              </a:spcBef>
              <a:spcAft>
                <a:spcPts val="0"/>
              </a:spcAft>
              <a:buClrTx/>
              <a:buSzTx/>
              <a:buFontTx/>
              <a:buNone/>
              <a:tabLst/>
            </a:pPr>
            <a:r>
              <a:rPr kumimoji="0" lang="en-US" sz="3000" b="1" i="0" u="none" strike="noStrike" cap="none" spc="0" normalizeH="0" baseline="-25000" dirty="0">
                <a:ln>
                  <a:noFill/>
                </a:ln>
                <a:solidFill>
                  <a:schemeClr val="bg2">
                    <a:lumMod val="50000"/>
                  </a:schemeClr>
                </a:solidFill>
                <a:effectLst/>
                <a:uFillTx/>
                <a:latin typeface="Helvetica" panose="020B0604020202020204" pitchFamily="34" charset="0"/>
                <a:cs typeface="Helvetica" panose="020B0604020202020204" pitchFamily="34" charset="0"/>
                <a:sym typeface="Myriad Pro"/>
              </a:rPr>
              <a:t>2</a:t>
            </a:r>
          </a:p>
        </p:txBody>
      </p:sp>
      <p:pic>
        <p:nvPicPr>
          <p:cNvPr id="36" name="Picture 35" descr="A black and white logo&#10;&#10;Description automatically generated with medium confidence">
            <a:extLst>
              <a:ext uri="{FF2B5EF4-FFF2-40B4-BE49-F238E27FC236}">
                <a16:creationId xmlns:a16="http://schemas.microsoft.com/office/drawing/2014/main" id="{59A5138B-8F55-4A50-9A96-87FFA027DD8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490227" y="12681458"/>
            <a:ext cx="2167264" cy="816242"/>
          </a:xfrm>
          <a:prstGeom prst="rect">
            <a:avLst/>
          </a:prstGeom>
        </p:spPr>
      </p:pic>
    </p:spTree>
    <p:extLst>
      <p:ext uri="{BB962C8B-B14F-4D97-AF65-F5344CB8AC3E}">
        <p14:creationId xmlns:p14="http://schemas.microsoft.com/office/powerpoint/2010/main" val="1589684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ottle&#10;&#10;Description automatically generated">
            <a:extLst>
              <a:ext uri="{FF2B5EF4-FFF2-40B4-BE49-F238E27FC236}">
                <a16:creationId xmlns:a16="http://schemas.microsoft.com/office/drawing/2014/main" id="{D82AA55F-F3E2-4ECA-889E-2F7F0A80110F}"/>
              </a:ext>
            </a:extLst>
          </p:cNvPr>
          <p:cNvPicPr preferRelativeResize="0">
            <a:picLocks noChangeAspect="1"/>
          </p:cNvPicPr>
          <p:nvPr/>
        </p:nvPicPr>
        <p:blipFill rotWithShape="1">
          <a:blip r:embed="rId2" cstate="email">
            <a:extLst>
              <a:ext uri="{28A0092B-C50C-407E-A947-70E740481C1C}">
                <a14:useLocalDpi xmlns:a14="http://schemas.microsoft.com/office/drawing/2010/main"/>
              </a:ext>
            </a:extLst>
          </a:blip>
          <a:srcRect r="28032"/>
          <a:stretch/>
        </p:blipFill>
        <p:spPr>
          <a:xfrm>
            <a:off x="9678808" y="0"/>
            <a:ext cx="14741050" cy="13655068"/>
          </a:xfrm>
          <a:prstGeom prst="rect">
            <a:avLst/>
          </a:prstGeom>
        </p:spPr>
      </p:pic>
      <p:grpSp>
        <p:nvGrpSpPr>
          <p:cNvPr id="38" name="Group 37">
            <a:extLst>
              <a:ext uri="{FF2B5EF4-FFF2-40B4-BE49-F238E27FC236}">
                <a16:creationId xmlns:a16="http://schemas.microsoft.com/office/drawing/2014/main" id="{E433C34C-C484-491A-BCB1-C3A0F2B2447F}"/>
              </a:ext>
            </a:extLst>
          </p:cNvPr>
          <p:cNvGrpSpPr/>
          <p:nvPr/>
        </p:nvGrpSpPr>
        <p:grpSpPr>
          <a:xfrm>
            <a:off x="11714322" y="996192"/>
            <a:ext cx="4506060" cy="1123397"/>
            <a:chOff x="19966138" y="668216"/>
            <a:chExt cx="5118768" cy="1276150"/>
          </a:xfrm>
        </p:grpSpPr>
        <p:sp>
          <p:nvSpPr>
            <p:cNvPr id="39" name="TextBox 38">
              <a:extLst>
                <a:ext uri="{FF2B5EF4-FFF2-40B4-BE49-F238E27FC236}">
                  <a16:creationId xmlns:a16="http://schemas.microsoft.com/office/drawing/2014/main" id="{3B36E0D0-5ED3-499F-B3A3-408C73A2FE28}"/>
                </a:ext>
              </a:extLst>
            </p:cNvPr>
            <p:cNvSpPr txBox="1"/>
            <p:nvPr/>
          </p:nvSpPr>
          <p:spPr>
            <a:xfrm>
              <a:off x="19966138" y="1419927"/>
              <a:ext cx="5118768" cy="524439"/>
            </a:xfrm>
            <a:prstGeom prst="rect">
              <a:avLst/>
            </a:prstGeom>
            <a:noFill/>
          </p:spPr>
          <p:txBody>
            <a:bodyPr wrap="square" rtlCol="0">
              <a:spAutoFit/>
            </a:bodyPr>
            <a:lstStyle/>
            <a:p>
              <a:pPr>
                <a:lnSpc>
                  <a:spcPct val="100000"/>
                </a:lnSpc>
              </a:pPr>
              <a:r>
                <a:rPr lang="en-US" sz="2400" dirty="0">
                  <a:solidFill>
                    <a:schemeClr val="bg1"/>
                  </a:solidFill>
                  <a:latin typeface="+mj-lt"/>
                </a:rPr>
                <a:t>United States &amp; Canada</a:t>
              </a:r>
            </a:p>
          </p:txBody>
        </p:sp>
        <p:pic>
          <p:nvPicPr>
            <p:cNvPr id="40" name="Graphic 39">
              <a:extLst>
                <a:ext uri="{FF2B5EF4-FFF2-40B4-BE49-F238E27FC236}">
                  <a16:creationId xmlns:a16="http://schemas.microsoft.com/office/drawing/2014/main" id="{52E10FCA-7F2B-48D9-AB28-2225E77A375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525521" y="668216"/>
              <a:ext cx="1320401" cy="765328"/>
            </a:xfrm>
            <a:prstGeom prst="rect">
              <a:avLst/>
            </a:prstGeom>
          </p:spPr>
        </p:pic>
        <p:pic>
          <p:nvPicPr>
            <p:cNvPr id="41" name="Graphic 40">
              <a:extLst>
                <a:ext uri="{FF2B5EF4-FFF2-40B4-BE49-F238E27FC236}">
                  <a16:creationId xmlns:a16="http://schemas.microsoft.com/office/drawing/2014/main" id="{50109BEE-91BE-4284-A826-2FD705BA70C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1186902" y="686656"/>
              <a:ext cx="1147994" cy="765329"/>
            </a:xfrm>
            <a:prstGeom prst="rect">
              <a:avLst/>
            </a:prstGeom>
          </p:spPr>
        </p:pic>
      </p:grpSp>
      <p:sp>
        <p:nvSpPr>
          <p:cNvPr id="7" name="Callout: Down Arrow 6">
            <a:extLst>
              <a:ext uri="{FF2B5EF4-FFF2-40B4-BE49-F238E27FC236}">
                <a16:creationId xmlns:a16="http://schemas.microsoft.com/office/drawing/2014/main" id="{23202B5E-477E-406C-8599-B52280CE4A0F}"/>
              </a:ext>
            </a:extLst>
          </p:cNvPr>
          <p:cNvSpPr/>
          <p:nvPr/>
        </p:nvSpPr>
        <p:spPr>
          <a:xfrm>
            <a:off x="1079008" y="2611748"/>
            <a:ext cx="11112992" cy="3112360"/>
          </a:xfrm>
          <a:prstGeom prst="downArrowCallout">
            <a:avLst/>
          </a:prstGeom>
          <a:solidFill>
            <a:srgbClr val="0423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7ED90D99-2461-47E1-856E-4940E10EC8C3}"/>
              </a:ext>
            </a:extLst>
          </p:cNvPr>
          <p:cNvSpPr/>
          <p:nvPr/>
        </p:nvSpPr>
        <p:spPr>
          <a:xfrm>
            <a:off x="1203998" y="5888773"/>
            <a:ext cx="10988002" cy="3108960"/>
          </a:xfrm>
          <a:prstGeom prst="rect">
            <a:avLst/>
          </a:prstGeom>
          <a:solidFill>
            <a:srgbClr val="01030F">
              <a:alpha val="14000"/>
            </a:srgbClr>
          </a:solidFill>
          <a:ln w="31750" cap="flat">
            <a:solidFill>
              <a:schemeClr val="tx1"/>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9" name="The purpose of launching a new IBO is to move people into ACTION -">
            <a:extLst>
              <a:ext uri="{FF2B5EF4-FFF2-40B4-BE49-F238E27FC236}">
                <a16:creationId xmlns:a16="http://schemas.microsoft.com/office/drawing/2014/main" id="{1678DAAB-7DF1-454A-8F7C-CFDC7AA14BC4}"/>
              </a:ext>
            </a:extLst>
          </p:cNvPr>
          <p:cNvSpPr txBox="1"/>
          <p:nvPr/>
        </p:nvSpPr>
        <p:spPr>
          <a:xfrm>
            <a:off x="1079008" y="996192"/>
            <a:ext cx="6598501" cy="951222"/>
          </a:xfrm>
          <a:prstGeom prst="rect">
            <a:avLst/>
          </a:prstGeom>
          <a:solidFill>
            <a:srgbClr val="01030F">
              <a:alpha val="34000"/>
            </a:srgb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8000" b="1" i="0" cap="all" spc="0">
                <a:solidFill>
                  <a:srgbClr val="002856"/>
                </a:solidFill>
              </a:defRPr>
            </a:lvl1pPr>
          </a:lstStyle>
          <a:p>
            <a:pPr algn="l">
              <a:lnSpc>
                <a:spcPts val="6500"/>
              </a:lnSpc>
            </a:pPr>
            <a:r>
              <a:rPr lang="en-US" sz="6600" dirty="0">
                <a:solidFill>
                  <a:schemeClr val="bg1"/>
                </a:solidFill>
                <a:latin typeface="+mj-lt"/>
                <a:cs typeface="Helvetica" panose="020B0604020202020204" pitchFamily="34" charset="0"/>
              </a:rPr>
              <a:t>IBO Promotion</a:t>
            </a:r>
          </a:p>
        </p:txBody>
      </p:sp>
      <p:pic>
        <p:nvPicPr>
          <p:cNvPr id="31" name="Picture 30" descr="Icon&#10;&#10;Description automatically generated">
            <a:extLst>
              <a:ext uri="{FF2B5EF4-FFF2-40B4-BE49-F238E27FC236}">
                <a16:creationId xmlns:a16="http://schemas.microsoft.com/office/drawing/2014/main" id="{5DAB1F70-D869-493F-A818-6811555ECA3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513800" y="12772729"/>
            <a:ext cx="2167264" cy="579358"/>
          </a:xfrm>
          <a:prstGeom prst="rect">
            <a:avLst/>
          </a:prstGeom>
        </p:spPr>
      </p:pic>
      <p:sp>
        <p:nvSpPr>
          <p:cNvPr id="24" name="TextBox 23">
            <a:extLst>
              <a:ext uri="{FF2B5EF4-FFF2-40B4-BE49-F238E27FC236}">
                <a16:creationId xmlns:a16="http://schemas.microsoft.com/office/drawing/2014/main" id="{EAB92542-E75A-4B4B-82F9-BA809FE0038D}"/>
              </a:ext>
            </a:extLst>
          </p:cNvPr>
          <p:cNvSpPr txBox="1"/>
          <p:nvPr/>
        </p:nvSpPr>
        <p:spPr>
          <a:xfrm>
            <a:off x="990572" y="9335069"/>
            <a:ext cx="134358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100000"/>
              </a:lnSpc>
            </a:pPr>
            <a:r>
              <a:rPr lang="en-US" sz="2000" dirty="0">
                <a:solidFill>
                  <a:schemeClr val="bg1"/>
                </a:solidFill>
              </a:rPr>
              <a:t>Conditions</a:t>
            </a:r>
            <a:r>
              <a:rPr lang="en-US" dirty="0">
                <a:solidFill>
                  <a:schemeClr val="bg1"/>
                </a:solidFill>
              </a:rPr>
              <a:t> Apply*</a:t>
            </a:r>
            <a:endParaRPr lang="en-US" sz="2000" dirty="0">
              <a:solidFill>
                <a:schemeClr val="bg1"/>
              </a:solidFill>
              <a:latin typeface="Helvetica" panose="020B0604020202020204" pitchFamily="34" charset="0"/>
              <a:cs typeface="Helvetica" panose="020B0604020202020204" pitchFamily="34" charset="0"/>
            </a:endParaRPr>
          </a:p>
        </p:txBody>
      </p:sp>
      <p:pic>
        <p:nvPicPr>
          <p:cNvPr id="9" name="Picture 8">
            <a:extLst>
              <a:ext uri="{FF2B5EF4-FFF2-40B4-BE49-F238E27FC236}">
                <a16:creationId xmlns:a16="http://schemas.microsoft.com/office/drawing/2014/main" id="{6EA69DB3-F5B7-4465-9789-8E3016D9B64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52150" y="1081910"/>
            <a:ext cx="3213903" cy="912748"/>
          </a:xfrm>
          <a:prstGeom prst="rect">
            <a:avLst/>
          </a:prstGeom>
        </p:spPr>
      </p:pic>
      <p:sp>
        <p:nvSpPr>
          <p:cNvPr id="28" name="TextBox 27">
            <a:extLst>
              <a:ext uri="{FF2B5EF4-FFF2-40B4-BE49-F238E27FC236}">
                <a16:creationId xmlns:a16="http://schemas.microsoft.com/office/drawing/2014/main" id="{BF6B1616-051E-4A9E-8400-E489C42F7D69}"/>
              </a:ext>
            </a:extLst>
          </p:cNvPr>
          <p:cNvSpPr txBox="1"/>
          <p:nvPr/>
        </p:nvSpPr>
        <p:spPr>
          <a:xfrm>
            <a:off x="2664103" y="2813957"/>
            <a:ext cx="7736577" cy="1939633"/>
          </a:xfrm>
          <a:prstGeom prst="rect">
            <a:avLst/>
          </a:prstGeom>
          <a:noFill/>
          <a:ln w="12700" cap="flat">
            <a:noFill/>
            <a:miter lim="400000"/>
          </a:ln>
          <a:effectLst/>
          <a:sp3d/>
        </p:spPr>
        <p:txBody>
          <a:bodyPr rot="0" spcFirstLastPara="1" vertOverflow="overflow" horzOverflow="overflow" vert="horz" wrap="square" lIns="71437" tIns="71437" rIns="71437" bIns="71437" numCol="1" spcCol="38100" rtlCol="0" anchor="ctr">
            <a:spAutoFit/>
          </a:bodyPr>
          <a:lstStyle/>
          <a:p>
            <a:pPr marL="0" marR="0" lvl="0" indent="0" algn="ctr" defTabSz="457200" eaLnBrk="1" fontAlgn="auto" latinLnBrk="0" hangingPunct="0">
              <a:lnSpc>
                <a:spcPts val="7000"/>
              </a:lnSpc>
              <a:spcBef>
                <a:spcPts val="0"/>
              </a:spcBef>
              <a:spcAft>
                <a:spcPts val="0"/>
              </a:spcAft>
              <a:buClrTx/>
              <a:buSzTx/>
              <a:buFontTx/>
              <a:buNone/>
              <a:tabLst/>
              <a:defRPr/>
            </a:pPr>
            <a:r>
              <a:rPr kumimoji="0" lang="en-US" sz="9600" b="1" i="0" u="none" strike="noStrike" kern="0" cap="none" spc="0" normalizeH="0" baseline="0" noProof="0" dirty="0">
                <a:ln>
                  <a:noFill/>
                </a:ln>
                <a:solidFill>
                  <a:schemeClr val="bg1"/>
                </a:solidFill>
                <a:effectLst/>
                <a:uLnTx/>
                <a:uFillTx/>
                <a:latin typeface="+mj-lt"/>
                <a:cs typeface="Helvetica" panose="020B0604020202020204" pitchFamily="34" charset="0"/>
                <a:sym typeface="Myriad Pro"/>
              </a:rPr>
              <a:t>EARN $200 BONUS</a:t>
            </a:r>
          </a:p>
        </p:txBody>
      </p:sp>
      <p:sp>
        <p:nvSpPr>
          <p:cNvPr id="34" name="TextBox 33">
            <a:extLst>
              <a:ext uri="{FF2B5EF4-FFF2-40B4-BE49-F238E27FC236}">
                <a16:creationId xmlns:a16="http://schemas.microsoft.com/office/drawing/2014/main" id="{BA5AAA0F-55A8-4FDC-BF38-0B0AE1F22796}"/>
              </a:ext>
            </a:extLst>
          </p:cNvPr>
          <p:cNvSpPr txBox="1"/>
          <p:nvPr/>
        </p:nvSpPr>
        <p:spPr>
          <a:xfrm>
            <a:off x="2870326" y="6388442"/>
            <a:ext cx="7530354" cy="1426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nSpc>
                <a:spcPts val="4700"/>
              </a:lnSpc>
              <a:spcBef>
                <a:spcPts val="600"/>
              </a:spcBef>
            </a:pPr>
            <a:r>
              <a:rPr lang="en-US" sz="4400" dirty="0">
                <a:solidFill>
                  <a:schemeClr val="bg1"/>
                </a:solidFill>
              </a:rPr>
              <a:t>FOR EVERY 5 NEW ENERGY CUSTOMERS YOU REFER</a:t>
            </a:r>
            <a:endParaRPr lang="en-US" sz="4400" dirty="0">
              <a:solidFill>
                <a:schemeClr val="bg1"/>
              </a:solidFill>
              <a:latin typeface="+mj-lt"/>
              <a:cs typeface="Helvetica" panose="020B0604020202020204" pitchFamily="34" charset="0"/>
            </a:endParaRPr>
          </a:p>
        </p:txBody>
      </p:sp>
      <p:sp>
        <p:nvSpPr>
          <p:cNvPr id="43" name="TextBox 42">
            <a:extLst>
              <a:ext uri="{FF2B5EF4-FFF2-40B4-BE49-F238E27FC236}">
                <a16:creationId xmlns:a16="http://schemas.microsoft.com/office/drawing/2014/main" id="{241E8BB2-DC37-4423-9C76-19B9ED240B57}"/>
              </a:ext>
            </a:extLst>
          </p:cNvPr>
          <p:cNvSpPr txBox="1"/>
          <p:nvPr/>
        </p:nvSpPr>
        <p:spPr>
          <a:xfrm>
            <a:off x="1932585" y="7588670"/>
            <a:ext cx="9280844" cy="1041951"/>
          </a:xfrm>
          <a:prstGeom prst="rect">
            <a:avLst/>
          </a:prstGeom>
          <a:noFill/>
          <a:ln w="12700" cap="flat">
            <a:noFill/>
            <a:miter lim="400000"/>
          </a:ln>
          <a:effectLst/>
          <a:sp3d/>
        </p:spPr>
        <p:txBody>
          <a:bodyPr rot="0" spcFirstLastPara="1" vertOverflow="overflow" horzOverflow="overflow" vert="horz" wrap="square" lIns="71437" tIns="71437" rIns="71437" bIns="71437" numCol="1" spcCol="38100" rtlCol="0" anchor="ctr">
            <a:spAutoFit/>
          </a:bodyPr>
          <a:lstStyle/>
          <a:p>
            <a:pPr marL="0" marR="0" lvl="0" indent="0" defTabSz="457200" eaLnBrk="1" fontAlgn="auto" latinLnBrk="0" hangingPunct="0">
              <a:lnSpc>
                <a:spcPts val="7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BD9947"/>
                </a:solidFill>
                <a:effectLst>
                  <a:outerShdw blurRad="38100" dist="38100" dir="2700000" algn="tl">
                    <a:srgbClr val="000000">
                      <a:alpha val="43137"/>
                    </a:srgbClr>
                  </a:outerShdw>
                </a:effectLst>
                <a:uLnTx/>
                <a:uFillTx/>
                <a:latin typeface="+mj-lt"/>
                <a:cs typeface="Helvetica" panose="020B0604020202020204" pitchFamily="34" charset="0"/>
                <a:sym typeface="Myriad Pro"/>
              </a:rPr>
              <a:t>JUNE 1 – 30, 2022</a:t>
            </a:r>
          </a:p>
        </p:txBody>
      </p:sp>
      <p:sp>
        <p:nvSpPr>
          <p:cNvPr id="44" name="TextBox 43">
            <a:extLst>
              <a:ext uri="{FF2B5EF4-FFF2-40B4-BE49-F238E27FC236}">
                <a16:creationId xmlns:a16="http://schemas.microsoft.com/office/drawing/2014/main" id="{4EDD2EE4-D29D-4D05-A805-147608F2522F}"/>
              </a:ext>
            </a:extLst>
          </p:cNvPr>
          <p:cNvSpPr txBox="1"/>
          <p:nvPr/>
        </p:nvSpPr>
        <p:spPr>
          <a:xfrm>
            <a:off x="990572" y="9839856"/>
            <a:ext cx="14554228"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ts val="2400"/>
              </a:lnSpc>
            </a:pPr>
            <a:r>
              <a:rPr lang="en-US" sz="2000" dirty="0">
                <a:solidFill>
                  <a:schemeClr val="bg1"/>
                </a:solidFill>
              </a:rPr>
              <a:t>• Promotion runs June 1, 2022 – June 30, 2022. Enrollments received after this date do not qualify.</a:t>
            </a:r>
          </a:p>
          <a:p>
            <a:pPr algn="l">
              <a:lnSpc>
                <a:spcPts val="2400"/>
              </a:lnSpc>
            </a:pPr>
            <a:r>
              <a:rPr lang="en-US" sz="2000" dirty="0">
                <a:solidFill>
                  <a:schemeClr val="bg1"/>
                </a:solidFill>
              </a:rPr>
              <a:t>• Customers who enroll from June 1, 2022 – June 30, 2022, must be in an active* status with XOOM Energy to qualify.</a:t>
            </a:r>
          </a:p>
          <a:p>
            <a:pPr algn="l">
              <a:lnSpc>
                <a:spcPts val="2400"/>
              </a:lnSpc>
            </a:pPr>
            <a:r>
              <a:rPr lang="en-US" sz="2000" dirty="0">
                <a:solidFill>
                  <a:schemeClr val="bg1"/>
                </a:solidFill>
              </a:rPr>
              <a:t>• Residential, small business (online enrollments) and multi-location customers qualify for this promotion.  (WEB &amp; MLE included)</a:t>
            </a:r>
          </a:p>
          <a:p>
            <a:pPr algn="l">
              <a:lnSpc>
                <a:spcPts val="2400"/>
              </a:lnSpc>
            </a:pPr>
            <a:r>
              <a:rPr lang="en-US" sz="2000" dirty="0">
                <a:solidFill>
                  <a:schemeClr val="bg1"/>
                </a:solidFill>
              </a:rPr>
              <a:t>• Big Business and Medium Business accounts are not eligible.  (BBP &amp; MTB excluded)</a:t>
            </a:r>
          </a:p>
          <a:p>
            <a:pPr algn="l">
              <a:lnSpc>
                <a:spcPts val="2400"/>
              </a:lnSpc>
            </a:pPr>
            <a:r>
              <a:rPr lang="en-US" sz="2000" dirty="0">
                <a:solidFill>
                  <a:schemeClr val="bg1"/>
                </a:solidFill>
              </a:rPr>
              <a:t>• New customers only.  Customers who have been active with XOOM Energy in the past 6 months do not qualify.</a:t>
            </a:r>
          </a:p>
          <a:p>
            <a:pPr algn="l">
              <a:lnSpc>
                <a:spcPts val="2400"/>
              </a:lnSpc>
            </a:pPr>
            <a:r>
              <a:rPr lang="en-US" sz="2000" dirty="0">
                <a:solidFill>
                  <a:schemeClr val="bg1"/>
                </a:solidFill>
              </a:rPr>
              <a:t>• Current Stream Energy customers who switch to XOOM Energy do not qualify.</a:t>
            </a:r>
          </a:p>
          <a:p>
            <a:pPr algn="l">
              <a:lnSpc>
                <a:spcPts val="2400"/>
              </a:lnSpc>
            </a:pPr>
            <a:r>
              <a:rPr lang="en-US" sz="2000" dirty="0">
                <a:solidFill>
                  <a:schemeClr val="bg1"/>
                </a:solidFill>
              </a:rPr>
              <a:t>• Bonuses will be calculated starting on June 13, 2022, and weekly thereafter and will be paid by ACN starting on June 16, 2022. Calculations will then run weekly and paid by ACN weekly.</a:t>
            </a:r>
          </a:p>
          <a:p>
            <a:pPr algn="l">
              <a:lnSpc>
                <a:spcPts val="2400"/>
              </a:lnSpc>
            </a:pPr>
            <a:r>
              <a:rPr lang="en-US" sz="2000" dirty="0">
                <a:solidFill>
                  <a:schemeClr val="bg1"/>
                </a:solidFill>
              </a:rPr>
              <a:t>• Enrollments entered during the promotional period must be in an active* status with XOOM Energy no later than July 5, 2022, to qualify. Any enrollments entered during the promotional period that become Active after July 5, 2022, will not qualify. </a:t>
            </a:r>
            <a:r>
              <a:rPr lang="en-US" sz="2000" b="1" dirty="0">
                <a:solidFill>
                  <a:schemeClr val="bg1"/>
                </a:solidFill>
              </a:rPr>
              <a:t>*</a:t>
            </a:r>
            <a:r>
              <a:rPr lang="en-US" sz="2000" dirty="0">
                <a:solidFill>
                  <a:schemeClr val="bg1"/>
                </a:solidFill>
              </a:rPr>
              <a:t>Active – Eligible customer accounts must be accepted by the utility and not in any hold status. This typically takes 2-3 business days.</a:t>
            </a:r>
          </a:p>
        </p:txBody>
      </p:sp>
      <p:pic>
        <p:nvPicPr>
          <p:cNvPr id="20" name="Picture 19" descr="Logo&#10;&#10;Description automatically generated">
            <a:extLst>
              <a:ext uri="{FF2B5EF4-FFF2-40B4-BE49-F238E27FC236}">
                <a16:creationId xmlns:a16="http://schemas.microsoft.com/office/drawing/2014/main" id="{0F60D886-A98A-44EA-AD44-6F014E67A7D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586438" y="193199"/>
            <a:ext cx="3005015" cy="2199147"/>
          </a:xfrm>
          <a:prstGeom prst="rect">
            <a:avLst/>
          </a:prstGeom>
        </p:spPr>
      </p:pic>
      <p:sp>
        <p:nvSpPr>
          <p:cNvPr id="18" name="TextBox 17">
            <a:extLst>
              <a:ext uri="{FF2B5EF4-FFF2-40B4-BE49-F238E27FC236}">
                <a16:creationId xmlns:a16="http://schemas.microsoft.com/office/drawing/2014/main" id="{A04ADD56-1890-4E9A-B63F-8795F4A3B673}"/>
              </a:ext>
            </a:extLst>
          </p:cNvPr>
          <p:cNvSpPr txBox="1"/>
          <p:nvPr/>
        </p:nvSpPr>
        <p:spPr>
          <a:xfrm>
            <a:off x="16689620" y="10527365"/>
            <a:ext cx="658541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100000"/>
              </a:lnSpc>
            </a:pPr>
            <a:r>
              <a:rPr lang="en-US" sz="2000" b="1" dirty="0">
                <a:solidFill>
                  <a:schemeClr val="bg1"/>
                </a:solidFill>
              </a:rPr>
              <a:t>For Canada only: </a:t>
            </a:r>
            <a:r>
              <a:rPr lang="en-US" sz="2000" dirty="0">
                <a:solidFill>
                  <a:schemeClr val="bg1"/>
                </a:solidFill>
              </a:rPr>
              <a:t>Eligible customer accounts must be accepted by the utility and not in any hold status. This typically takes 2-3 business days in Alberta. Customers in Ontario must complete their third-party verification (TPV) process after their 10-day cooling-off period before it is submitted to the utility for approval.</a:t>
            </a:r>
            <a:endParaRPr lang="en-US" sz="20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762658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DDD831A4-1EBF-4002-84BF-9C56DC455B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87936" y="6455170"/>
            <a:ext cx="7855970" cy="7206717"/>
          </a:xfrm>
          <a:prstGeom prst="rect">
            <a:avLst/>
          </a:prstGeom>
        </p:spPr>
      </p:pic>
      <p:pic>
        <p:nvPicPr>
          <p:cNvPr id="12" name="Picture 11">
            <a:extLst>
              <a:ext uri="{FF2B5EF4-FFF2-40B4-BE49-F238E27FC236}">
                <a16:creationId xmlns:a16="http://schemas.microsoft.com/office/drawing/2014/main" id="{0CF1AC13-A9F2-42A7-A409-438CF4C8E543}"/>
              </a:ext>
            </a:extLst>
          </p:cNvPr>
          <p:cNvPicPr>
            <a:picLocks noChangeAspect="1"/>
          </p:cNvPicPr>
          <p:nvPr/>
        </p:nvPicPr>
        <p:blipFill>
          <a:blip r:embed="rId4">
            <a:alphaModFix amt="26000"/>
            <a:extLst>
              <a:ext uri="{28A0092B-C50C-407E-A947-70E740481C1C}">
                <a14:useLocalDpi xmlns:a14="http://schemas.microsoft.com/office/drawing/2010/main"/>
              </a:ext>
            </a:extLst>
          </a:blip>
          <a:stretch>
            <a:fillRect/>
          </a:stretch>
        </p:blipFill>
        <p:spPr>
          <a:xfrm>
            <a:off x="5816904" y="-1252"/>
            <a:ext cx="9934457" cy="10319513"/>
          </a:xfrm>
          <a:prstGeom prst="rect">
            <a:avLst/>
          </a:prstGeom>
        </p:spPr>
      </p:pic>
      <p:pic>
        <p:nvPicPr>
          <p:cNvPr id="17" name="Picture 16" descr="Background pattern&#10;&#10;Description automatically generated">
            <a:extLst>
              <a:ext uri="{FF2B5EF4-FFF2-40B4-BE49-F238E27FC236}">
                <a16:creationId xmlns:a16="http://schemas.microsoft.com/office/drawing/2014/main" id="{5089908F-7721-42AF-82F8-CB055696E9DC}"/>
              </a:ext>
            </a:extLst>
          </p:cNvPr>
          <p:cNvPicPr>
            <a:picLocks noChangeAspect="1"/>
          </p:cNvPicPr>
          <p:nvPr/>
        </p:nvPicPr>
        <p:blipFill rotWithShape="1">
          <a:blip r:embed="rId5">
            <a:alphaModFix amt="48000"/>
            <a:extLst>
              <a:ext uri="{28A0092B-C50C-407E-A947-70E740481C1C}">
                <a14:useLocalDpi xmlns:a14="http://schemas.microsoft.com/office/drawing/2010/main"/>
              </a:ext>
            </a:extLst>
          </a:blip>
          <a:srcRect l="246" r="1"/>
          <a:stretch/>
        </p:blipFill>
        <p:spPr>
          <a:xfrm>
            <a:off x="-42530" y="1715"/>
            <a:ext cx="22547636" cy="13714285"/>
          </a:xfrm>
          <a:prstGeom prst="rect">
            <a:avLst/>
          </a:prstGeom>
        </p:spPr>
      </p:pic>
      <p:sp>
        <p:nvSpPr>
          <p:cNvPr id="3" name="TextBox 2">
            <a:extLst>
              <a:ext uri="{FF2B5EF4-FFF2-40B4-BE49-F238E27FC236}">
                <a16:creationId xmlns:a16="http://schemas.microsoft.com/office/drawing/2014/main" id="{35EFF9A4-0713-4A47-8100-50E960E4D11B}"/>
              </a:ext>
            </a:extLst>
          </p:cNvPr>
          <p:cNvSpPr txBox="1"/>
          <p:nvPr/>
        </p:nvSpPr>
        <p:spPr>
          <a:xfrm>
            <a:off x="681845" y="4993521"/>
            <a:ext cx="5085596" cy="7206716"/>
          </a:xfrm>
          <a:prstGeom prst="rect">
            <a:avLst/>
          </a:prstGeom>
          <a:noFill/>
        </p:spPr>
        <p:txBody>
          <a:bodyPr wrap="square" lIns="91440" tIns="45720" rIns="91440" bIns="45720" rtlCol="0" anchor="t">
            <a:spAutoFit/>
          </a:bodyPr>
          <a:lstStyle/>
          <a:p>
            <a:pPr marL="571500" indent="-571500" algn="l">
              <a:lnSpc>
                <a:spcPts val="3900"/>
              </a:lnSpc>
              <a:spcAft>
                <a:spcPts val="1800"/>
              </a:spcAft>
              <a:buClr>
                <a:srgbClr val="BD9947"/>
              </a:buClr>
              <a:buFont typeface="Arial" panose="020B0604020202020204" pitchFamily="34" charset="0"/>
              <a:buChar char="•"/>
            </a:pPr>
            <a:r>
              <a:rPr lang="en-US" sz="3600" b="1" dirty="0">
                <a:solidFill>
                  <a:schemeClr val="bg1"/>
                </a:solidFill>
                <a:cs typeface="Helvetica"/>
              </a:rPr>
              <a:t>New US/CA IBOs with </a:t>
            </a:r>
            <a:br>
              <a:rPr lang="en-US" sz="3600" b="1" dirty="0">
                <a:solidFill>
                  <a:schemeClr val="bg1"/>
                </a:solidFill>
                <a:cs typeface="Helvetica"/>
              </a:rPr>
            </a:br>
            <a:r>
              <a:rPr lang="en-US" sz="3600" b="1" dirty="0">
                <a:solidFill>
                  <a:schemeClr val="bg1"/>
                </a:solidFill>
                <a:cs typeface="Helvetica"/>
              </a:rPr>
              <a:t>a start date in June are eligible</a:t>
            </a:r>
          </a:p>
          <a:p>
            <a:pPr marL="571500" indent="-571500" algn="l">
              <a:lnSpc>
                <a:spcPts val="3900"/>
              </a:lnSpc>
              <a:spcAft>
                <a:spcPts val="1800"/>
              </a:spcAft>
              <a:buClr>
                <a:srgbClr val="BD9947"/>
              </a:buClr>
              <a:buFont typeface="Arial" panose="020B0604020202020204" pitchFamily="34" charset="0"/>
              <a:buChar char="•"/>
            </a:pPr>
            <a:r>
              <a:rPr lang="en-US" sz="3600" b="1" dirty="0">
                <a:solidFill>
                  <a:schemeClr val="bg1"/>
                </a:solidFill>
                <a:cs typeface="Helvetica" panose="020B0604020202020204" pitchFamily="34" charset="0"/>
              </a:rPr>
              <a:t>Reach ETL in their first 30 days with a minimum of 15 points from their downline, receive a $425 Bonus</a:t>
            </a:r>
          </a:p>
          <a:p>
            <a:pPr marL="571500" indent="-571500" algn="l">
              <a:lnSpc>
                <a:spcPts val="3900"/>
              </a:lnSpc>
              <a:spcAft>
                <a:spcPts val="1800"/>
              </a:spcAft>
              <a:buClr>
                <a:srgbClr val="BD9947"/>
              </a:buClr>
              <a:buFont typeface="Arial" panose="020B0604020202020204" pitchFamily="34" charset="0"/>
              <a:buChar char="•"/>
            </a:pPr>
            <a:r>
              <a:rPr lang="en-US" sz="3600" b="1" dirty="0">
                <a:solidFill>
                  <a:schemeClr val="bg1"/>
                </a:solidFill>
                <a:cs typeface="Helvetica" panose="020B0604020202020204" pitchFamily="34" charset="0"/>
              </a:rPr>
              <a:t>This Bonus is in addition to the $75 Personal Customer Bonus</a:t>
            </a:r>
          </a:p>
          <a:p>
            <a:pPr>
              <a:spcAft>
                <a:spcPts val="1800"/>
              </a:spcAft>
              <a:buClr>
                <a:srgbClr val="BD9947"/>
              </a:buClr>
            </a:pPr>
            <a:endParaRPr lang="en-US" dirty="0">
              <a:solidFill>
                <a:schemeClr val="bg1"/>
              </a:solidFill>
            </a:endParaRPr>
          </a:p>
        </p:txBody>
      </p:sp>
      <p:sp>
        <p:nvSpPr>
          <p:cNvPr id="4" name="TextBox 3">
            <a:extLst>
              <a:ext uri="{FF2B5EF4-FFF2-40B4-BE49-F238E27FC236}">
                <a16:creationId xmlns:a16="http://schemas.microsoft.com/office/drawing/2014/main" id="{DC787AA2-CCA9-479E-922A-AF885CF38C23}"/>
              </a:ext>
            </a:extLst>
          </p:cNvPr>
          <p:cNvSpPr txBox="1"/>
          <p:nvPr/>
        </p:nvSpPr>
        <p:spPr>
          <a:xfrm>
            <a:off x="11521684" y="12819855"/>
            <a:ext cx="8358368" cy="5250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bg1"/>
                </a:solidFill>
                <a:latin typeface="Helvetica" panose="020B0604020202020204" pitchFamily="34" charset="0"/>
                <a:cs typeface="Helvetica" panose="020B0604020202020204" pitchFamily="34" charset="0"/>
              </a:rPr>
              <a:t>*Refer to the ACN Compensation Plan for complete details.</a:t>
            </a:r>
          </a:p>
        </p:txBody>
      </p:sp>
      <p:sp>
        <p:nvSpPr>
          <p:cNvPr id="8" name="The purpose of launching a new IBO is to move people into ACTION -">
            <a:extLst>
              <a:ext uri="{FF2B5EF4-FFF2-40B4-BE49-F238E27FC236}">
                <a16:creationId xmlns:a16="http://schemas.microsoft.com/office/drawing/2014/main" id="{1AEDC68E-9638-4660-9A6C-BBE154E7CBC3}"/>
              </a:ext>
            </a:extLst>
          </p:cNvPr>
          <p:cNvSpPr txBox="1"/>
          <p:nvPr/>
        </p:nvSpPr>
        <p:spPr>
          <a:xfrm>
            <a:off x="1168404" y="1357415"/>
            <a:ext cx="12161516" cy="998607"/>
          </a:xfrm>
          <a:prstGeom prst="rect">
            <a:avLst/>
          </a:prstGeom>
          <a:ln w="12700">
            <a:miter lim="400000"/>
          </a:ln>
          <a:effectLst>
            <a:outerShdw blurRad="50800" dist="38100" dir="5400000" algn="t" rotWithShape="0">
              <a:prstClr val="black">
                <a:alpha val="40000"/>
              </a:prst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8000" b="1" i="0" cap="all" spc="0">
                <a:solidFill>
                  <a:srgbClr val="002856"/>
                </a:solidFill>
              </a:defRPr>
            </a:lvl1pPr>
          </a:lstStyle>
          <a:p>
            <a:pPr algn="l">
              <a:lnSpc>
                <a:spcPts val="6500"/>
              </a:lnSpc>
            </a:pPr>
            <a:r>
              <a:rPr lang="en-US" dirty="0">
                <a:solidFill>
                  <a:schemeClr val="bg1"/>
                </a:solidFill>
                <a:latin typeface="+mj-lt"/>
                <a:cs typeface="Helvetica" panose="020B0604020202020204" pitchFamily="34" charset="0"/>
              </a:rPr>
              <a:t>NEW ETL in 30 DAYS BONUS</a:t>
            </a:r>
          </a:p>
        </p:txBody>
      </p:sp>
      <p:sp>
        <p:nvSpPr>
          <p:cNvPr id="10" name="Rectangle 9">
            <a:extLst>
              <a:ext uri="{FF2B5EF4-FFF2-40B4-BE49-F238E27FC236}">
                <a16:creationId xmlns:a16="http://schemas.microsoft.com/office/drawing/2014/main" id="{24D0AEE3-394A-4293-A569-8791C0A00583}"/>
              </a:ext>
            </a:extLst>
          </p:cNvPr>
          <p:cNvSpPr/>
          <p:nvPr/>
        </p:nvSpPr>
        <p:spPr>
          <a:xfrm>
            <a:off x="1168404" y="2834430"/>
            <a:ext cx="13286898" cy="1339726"/>
          </a:xfrm>
          <a:prstGeom prst="rect">
            <a:avLst/>
          </a:prstGeom>
          <a:effectLst>
            <a:outerShdw blurRad="50800" dist="38100" dir="5400000" algn="t" rotWithShape="0">
              <a:prstClr val="black">
                <a:alpha val="40000"/>
              </a:prstClr>
            </a:outerShdw>
          </a:effectLst>
        </p:spPr>
        <p:txBody>
          <a:bodyPr wrap="square">
            <a:spAutoFit/>
          </a:bodyPr>
          <a:lstStyle/>
          <a:p>
            <a:pPr algn="l">
              <a:spcAft>
                <a:spcPts val="1800"/>
              </a:spcAft>
              <a:buClr>
                <a:srgbClr val="13D3BC"/>
              </a:buClr>
            </a:pPr>
            <a:r>
              <a:rPr lang="en-US" sz="6000" b="1" dirty="0">
                <a:solidFill>
                  <a:schemeClr val="bg1"/>
                </a:solidFill>
                <a:cs typeface="Helvetica" panose="020B0604020202020204" pitchFamily="34" charset="0"/>
              </a:rPr>
              <a:t>Fast Start Bonus </a:t>
            </a:r>
            <a:r>
              <a:rPr lang="en-US" sz="5500" b="1" dirty="0">
                <a:solidFill>
                  <a:schemeClr val="bg1"/>
                </a:solidFill>
                <a:cs typeface="Helvetica" panose="020B0604020202020204" pitchFamily="34" charset="0"/>
              </a:rPr>
              <a:t>June</a:t>
            </a:r>
            <a:r>
              <a:rPr lang="en-US" sz="5500" b="1" dirty="0">
                <a:solidFill>
                  <a:srgbClr val="2F65A4"/>
                </a:solidFill>
                <a:cs typeface="Helvetica" panose="020B0604020202020204" pitchFamily="34" charset="0"/>
              </a:rPr>
              <a:t>*</a:t>
            </a:r>
          </a:p>
          <a:p>
            <a:pPr algn="l">
              <a:spcAft>
                <a:spcPts val="1800"/>
              </a:spcAft>
              <a:buClr>
                <a:srgbClr val="13D3BC"/>
              </a:buClr>
            </a:pPr>
            <a:r>
              <a:rPr lang="en-US" sz="5500" b="1" dirty="0">
                <a:solidFill>
                  <a:schemeClr val="bg1"/>
                </a:solidFill>
                <a:cs typeface="Helvetica" panose="020B0604020202020204" pitchFamily="34" charset="0"/>
              </a:rPr>
              <a:t>New </a:t>
            </a:r>
            <a:r>
              <a:rPr lang="en-US" sz="5500" b="1" dirty="0">
                <a:solidFill>
                  <a:schemeClr val="bg1"/>
                </a:solidFill>
                <a:cs typeface="Helvetica"/>
              </a:rPr>
              <a:t>IBO Bonus Qualifications</a:t>
            </a:r>
          </a:p>
        </p:txBody>
      </p:sp>
      <p:pic>
        <p:nvPicPr>
          <p:cNvPr id="25" name="Picture 24" descr="Icon&#10;&#10;Description automatically generated">
            <a:extLst>
              <a:ext uri="{FF2B5EF4-FFF2-40B4-BE49-F238E27FC236}">
                <a16:creationId xmlns:a16="http://schemas.microsoft.com/office/drawing/2014/main" id="{3401009E-F7D6-47DE-8D72-69CFE73E9F9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513800" y="12772729"/>
            <a:ext cx="2167264" cy="57935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2AABE7C7-1A45-456D-B10B-C521064A5C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696292" y="415279"/>
            <a:ext cx="1802279" cy="1679502"/>
          </a:xfrm>
          <a:prstGeom prst="rect">
            <a:avLst/>
          </a:prstGeom>
        </p:spPr>
      </p:pic>
      <p:pic>
        <p:nvPicPr>
          <p:cNvPr id="16" name="Picture 15">
            <a:extLst>
              <a:ext uri="{FF2B5EF4-FFF2-40B4-BE49-F238E27FC236}">
                <a16:creationId xmlns:a16="http://schemas.microsoft.com/office/drawing/2014/main" id="{7D38C5C6-CB76-428B-9D14-4DD57E62E92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065846" y="1395854"/>
            <a:ext cx="5535310" cy="2033248"/>
          </a:xfrm>
          <a:prstGeom prst="rect">
            <a:avLst/>
          </a:prstGeom>
        </p:spPr>
      </p:pic>
      <p:pic>
        <p:nvPicPr>
          <p:cNvPr id="5" name="Picture 4" descr="Diagram&#10;&#10;Description automatically generated">
            <a:extLst>
              <a:ext uri="{FF2B5EF4-FFF2-40B4-BE49-F238E27FC236}">
                <a16:creationId xmlns:a16="http://schemas.microsoft.com/office/drawing/2014/main" id="{63DEBD0B-559B-4377-9633-43CFF3035E2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36148" y="4409677"/>
            <a:ext cx="17962104" cy="7719757"/>
          </a:xfrm>
          <a:prstGeom prst="rect">
            <a:avLst/>
          </a:prstGeom>
        </p:spPr>
      </p:pic>
    </p:spTree>
    <p:extLst>
      <p:ext uri="{BB962C8B-B14F-4D97-AF65-F5344CB8AC3E}">
        <p14:creationId xmlns:p14="http://schemas.microsoft.com/office/powerpoint/2010/main" val="731861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80B1300-2358-489A-9502-98F594A24C8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65768" y="114034"/>
            <a:ext cx="9934457" cy="10319513"/>
          </a:xfrm>
          <a:prstGeom prst="rect">
            <a:avLst/>
          </a:prstGeom>
        </p:spPr>
      </p:pic>
      <p:pic>
        <p:nvPicPr>
          <p:cNvPr id="14" name="Picture 13" descr="Background pattern&#10;&#10;Description automatically generated">
            <a:extLst>
              <a:ext uri="{FF2B5EF4-FFF2-40B4-BE49-F238E27FC236}">
                <a16:creationId xmlns:a16="http://schemas.microsoft.com/office/drawing/2014/main" id="{66C9EBFD-ECAA-46C7-99F6-81A6682731D6}"/>
              </a:ext>
            </a:extLst>
          </p:cNvPr>
          <p:cNvPicPr>
            <a:picLocks noChangeAspect="1"/>
          </p:cNvPicPr>
          <p:nvPr/>
        </p:nvPicPr>
        <p:blipFill rotWithShape="1">
          <a:blip r:embed="rId3">
            <a:extLst>
              <a:ext uri="{28A0092B-C50C-407E-A947-70E740481C1C}">
                <a14:useLocalDpi xmlns:a14="http://schemas.microsoft.com/office/drawing/2010/main"/>
              </a:ext>
            </a:extLst>
          </a:blip>
          <a:srcRect l="246" r="1"/>
          <a:stretch/>
        </p:blipFill>
        <p:spPr>
          <a:xfrm>
            <a:off x="0" y="1715"/>
            <a:ext cx="22547636" cy="13714285"/>
          </a:xfrm>
          <a:prstGeom prst="rect">
            <a:avLst/>
          </a:prstGeom>
        </p:spPr>
      </p:pic>
      <p:sp>
        <p:nvSpPr>
          <p:cNvPr id="8" name="The purpose of launching a new IBO is to move people into ACTION -">
            <a:extLst>
              <a:ext uri="{FF2B5EF4-FFF2-40B4-BE49-F238E27FC236}">
                <a16:creationId xmlns:a16="http://schemas.microsoft.com/office/drawing/2014/main" id="{DB0349C3-4C66-4079-BAC9-EFAEA82B167B}"/>
              </a:ext>
            </a:extLst>
          </p:cNvPr>
          <p:cNvSpPr txBox="1"/>
          <p:nvPr/>
        </p:nvSpPr>
        <p:spPr>
          <a:xfrm>
            <a:off x="1325995" y="1357415"/>
            <a:ext cx="11137676" cy="1832168"/>
          </a:xfrm>
          <a:prstGeom prst="rect">
            <a:avLst/>
          </a:prstGeom>
          <a:ln w="12700">
            <a:miter lim="400000"/>
          </a:ln>
          <a:effectLst>
            <a:outerShdw blurRad="50800" dist="38100" dir="5400000" algn="t" rotWithShape="0">
              <a:prstClr val="black">
                <a:alpha val="40000"/>
              </a:prst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8000" b="1" i="0" cap="all" spc="0">
                <a:solidFill>
                  <a:srgbClr val="002856"/>
                </a:solidFill>
              </a:defRPr>
            </a:lvl1pPr>
          </a:lstStyle>
          <a:p>
            <a:pPr algn="l">
              <a:lnSpc>
                <a:spcPts val="6500"/>
              </a:lnSpc>
            </a:pPr>
            <a:r>
              <a:rPr lang="en-US" dirty="0">
                <a:solidFill>
                  <a:schemeClr val="bg1"/>
                </a:solidFill>
                <a:latin typeface="+mj-lt"/>
                <a:cs typeface="Helvetica" panose="020B0604020202020204" pitchFamily="34" charset="0"/>
              </a:rPr>
              <a:t>NEW </a:t>
            </a:r>
            <a:r>
              <a:rPr lang="en-US" dirty="0">
                <a:solidFill>
                  <a:srgbClr val="BD9947"/>
                </a:solidFill>
                <a:latin typeface="+mj-lt"/>
                <a:cs typeface="Helvetica" panose="020B0604020202020204" pitchFamily="34" charset="0"/>
              </a:rPr>
              <a:t>ETL IN 30 DAYS BONUS</a:t>
            </a:r>
            <a:r>
              <a:rPr lang="en-US" dirty="0">
                <a:solidFill>
                  <a:srgbClr val="2F65A4"/>
                </a:solidFill>
                <a:latin typeface="+mj-lt"/>
                <a:cs typeface="Helvetica" panose="020B0604020202020204" pitchFamily="34" charset="0"/>
              </a:rPr>
              <a:t>*</a:t>
            </a:r>
            <a:r>
              <a:rPr lang="en-US" dirty="0">
                <a:solidFill>
                  <a:schemeClr val="bg1"/>
                </a:solidFill>
                <a:latin typeface="+mj-lt"/>
                <a:cs typeface="Helvetica" panose="020B0604020202020204" pitchFamily="34" charset="0"/>
              </a:rPr>
              <a:t> POTENTIAL</a:t>
            </a:r>
          </a:p>
        </p:txBody>
      </p:sp>
      <p:sp>
        <p:nvSpPr>
          <p:cNvPr id="19" name="TextBox 18">
            <a:extLst>
              <a:ext uri="{FF2B5EF4-FFF2-40B4-BE49-F238E27FC236}">
                <a16:creationId xmlns:a16="http://schemas.microsoft.com/office/drawing/2014/main" id="{5AF7E58F-6450-4E87-80A1-7E155B795EBD}"/>
              </a:ext>
            </a:extLst>
          </p:cNvPr>
          <p:cNvSpPr txBox="1"/>
          <p:nvPr/>
        </p:nvSpPr>
        <p:spPr>
          <a:xfrm>
            <a:off x="11521684" y="12819855"/>
            <a:ext cx="8358368" cy="5250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bg1"/>
                </a:solidFill>
                <a:latin typeface="Helvetica" panose="020B0604020202020204" pitchFamily="34" charset="0"/>
                <a:cs typeface="Helvetica" panose="020B0604020202020204" pitchFamily="34" charset="0"/>
              </a:rPr>
              <a:t>*Refer to the ACN Compensation Plan for complete details.</a:t>
            </a:r>
          </a:p>
        </p:txBody>
      </p:sp>
      <p:pic>
        <p:nvPicPr>
          <p:cNvPr id="28" name="Graphic 27">
            <a:extLst>
              <a:ext uri="{FF2B5EF4-FFF2-40B4-BE49-F238E27FC236}">
                <a16:creationId xmlns:a16="http://schemas.microsoft.com/office/drawing/2014/main" id="{F0691B8E-CE37-4668-A83E-22FC36FE11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40828" y="2566009"/>
            <a:ext cx="11916526" cy="10931691"/>
          </a:xfrm>
          <a:prstGeom prst="rect">
            <a:avLst/>
          </a:prstGeom>
        </p:spPr>
      </p:pic>
      <p:sp>
        <p:nvSpPr>
          <p:cNvPr id="4" name="TextBox 3">
            <a:extLst>
              <a:ext uri="{FF2B5EF4-FFF2-40B4-BE49-F238E27FC236}">
                <a16:creationId xmlns:a16="http://schemas.microsoft.com/office/drawing/2014/main" id="{688A3556-5F9B-4C14-8D11-3A7E086D414C}"/>
              </a:ext>
            </a:extLst>
          </p:cNvPr>
          <p:cNvSpPr txBox="1"/>
          <p:nvPr/>
        </p:nvSpPr>
        <p:spPr>
          <a:xfrm>
            <a:off x="1324467" y="4032259"/>
            <a:ext cx="7032723" cy="4393895"/>
          </a:xfrm>
          <a:prstGeom prst="rect">
            <a:avLst/>
          </a:prstGeom>
          <a:noFill/>
        </p:spPr>
        <p:txBody>
          <a:bodyPr wrap="square" lIns="91440" tIns="45720" rIns="91440" bIns="45720" rtlCol="0" anchor="t">
            <a:spAutoFit/>
          </a:bodyPr>
          <a:lstStyle/>
          <a:p>
            <a:pPr algn="l">
              <a:lnSpc>
                <a:spcPct val="100000"/>
              </a:lnSpc>
              <a:tabLst>
                <a:tab pos="14511338" algn="l"/>
              </a:tabLst>
            </a:pPr>
            <a:r>
              <a:rPr lang="en-US" sz="3600" dirty="0">
                <a:solidFill>
                  <a:schemeClr val="bg1"/>
                </a:solidFill>
              </a:rPr>
              <a:t>New IBOs with a start date in June who personally acquire more customers in their first 30 days and earn the higher monthly personal customer bonuses when combined with the NEW ETL in 30 days </a:t>
            </a:r>
          </a:p>
          <a:p>
            <a:pPr algn="l">
              <a:lnSpc>
                <a:spcPct val="100000"/>
              </a:lnSpc>
              <a:tabLst>
                <a:tab pos="14511338" algn="l"/>
              </a:tabLst>
            </a:pPr>
            <a:r>
              <a:rPr lang="en-US" sz="3600" dirty="0">
                <a:solidFill>
                  <a:schemeClr val="bg1"/>
                </a:solidFill>
                <a:cs typeface="Helvetica" panose="020B0604020202020204" pitchFamily="34" charset="0"/>
              </a:rPr>
              <a:t>Fast Start Bonus in June </a:t>
            </a:r>
            <a:r>
              <a:rPr lang="en-US" sz="3600" dirty="0">
                <a:solidFill>
                  <a:schemeClr val="bg1"/>
                </a:solidFill>
              </a:rPr>
              <a:t>can earn:</a:t>
            </a:r>
          </a:p>
          <a:p>
            <a:endParaRPr lang="en-US" sz="2000" dirty="0">
              <a:solidFill>
                <a:schemeClr val="bg1"/>
              </a:solidFill>
            </a:endParaRPr>
          </a:p>
        </p:txBody>
      </p:sp>
      <p:sp>
        <p:nvSpPr>
          <p:cNvPr id="10" name="Rectangle 9">
            <a:extLst>
              <a:ext uri="{FF2B5EF4-FFF2-40B4-BE49-F238E27FC236}">
                <a16:creationId xmlns:a16="http://schemas.microsoft.com/office/drawing/2014/main" id="{C08DCFD3-EE2B-43AF-9C43-46ECD9CB2332}"/>
              </a:ext>
            </a:extLst>
          </p:cNvPr>
          <p:cNvSpPr/>
          <p:nvPr/>
        </p:nvSpPr>
        <p:spPr>
          <a:xfrm>
            <a:off x="1325995" y="9304675"/>
            <a:ext cx="6586156" cy="2800767"/>
          </a:xfrm>
          <a:prstGeom prst="rect">
            <a:avLst/>
          </a:prstGeom>
        </p:spPr>
        <p:txBody>
          <a:bodyPr wrap="square">
            <a:spAutoFit/>
          </a:bodyPr>
          <a:lstStyle/>
          <a:p>
            <a:pPr algn="l">
              <a:lnSpc>
                <a:spcPct val="100000"/>
              </a:lnSpc>
            </a:pPr>
            <a:r>
              <a:rPr lang="en-US" sz="4400" b="1" dirty="0">
                <a:solidFill>
                  <a:srgbClr val="BD9947"/>
                </a:solidFill>
                <a:latin typeface="+mj-lt"/>
              </a:rPr>
              <a:t>Qualify as an ETL in </a:t>
            </a:r>
          </a:p>
          <a:p>
            <a:pPr algn="l">
              <a:lnSpc>
                <a:spcPct val="100000"/>
              </a:lnSpc>
            </a:pPr>
            <a:r>
              <a:rPr lang="en-US" sz="4400" b="1" dirty="0">
                <a:solidFill>
                  <a:srgbClr val="BD9947"/>
                </a:solidFill>
                <a:latin typeface="+mj-lt"/>
              </a:rPr>
              <a:t>30 Days with at least </a:t>
            </a:r>
          </a:p>
          <a:p>
            <a:pPr algn="l">
              <a:lnSpc>
                <a:spcPct val="100000"/>
              </a:lnSpc>
            </a:pPr>
            <a:r>
              <a:rPr lang="en-US" sz="4400" b="1" dirty="0">
                <a:solidFill>
                  <a:schemeClr val="bg1"/>
                </a:solidFill>
                <a:latin typeface="+mj-lt"/>
              </a:rPr>
              <a:t>15 downline </a:t>
            </a:r>
          </a:p>
          <a:p>
            <a:pPr algn="l">
              <a:lnSpc>
                <a:spcPct val="100000"/>
              </a:lnSpc>
            </a:pPr>
            <a:r>
              <a:rPr lang="en-US" sz="4400" b="1" dirty="0">
                <a:solidFill>
                  <a:schemeClr val="bg1"/>
                </a:solidFill>
                <a:latin typeface="+mj-lt"/>
              </a:rPr>
              <a:t>customer points.</a:t>
            </a:r>
            <a:endParaRPr lang="en-US" sz="4400" b="1" dirty="0">
              <a:solidFill>
                <a:schemeClr val="bg1"/>
              </a:solidFill>
              <a:latin typeface="+mj-lt"/>
              <a:cs typeface="Helvetica" panose="020B0604020202020204" pitchFamily="34" charset="0"/>
            </a:endParaRPr>
          </a:p>
        </p:txBody>
      </p:sp>
      <p:pic>
        <p:nvPicPr>
          <p:cNvPr id="30" name="Picture 29" descr="Icon&#10;&#10;Description automatically generated">
            <a:extLst>
              <a:ext uri="{FF2B5EF4-FFF2-40B4-BE49-F238E27FC236}">
                <a16:creationId xmlns:a16="http://schemas.microsoft.com/office/drawing/2014/main" id="{E9108C15-05A5-453B-B844-5E0BA485A18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513800" y="12772729"/>
            <a:ext cx="2167264" cy="57935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66E435C3-3531-4805-B7BF-29038E3B208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696292" y="415279"/>
            <a:ext cx="1802279" cy="1679502"/>
          </a:xfrm>
          <a:prstGeom prst="rect">
            <a:avLst/>
          </a:prstGeom>
        </p:spPr>
      </p:pic>
      <p:pic>
        <p:nvPicPr>
          <p:cNvPr id="17" name="Picture 16">
            <a:extLst>
              <a:ext uri="{FF2B5EF4-FFF2-40B4-BE49-F238E27FC236}">
                <a16:creationId xmlns:a16="http://schemas.microsoft.com/office/drawing/2014/main" id="{CF252714-52A8-44A0-B94D-A25F471F681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065846" y="1395854"/>
            <a:ext cx="5535310" cy="2033248"/>
          </a:xfrm>
          <a:prstGeom prst="rect">
            <a:avLst/>
          </a:prstGeom>
        </p:spPr>
      </p:pic>
      <p:pic>
        <p:nvPicPr>
          <p:cNvPr id="5" name="Picture 4">
            <a:extLst>
              <a:ext uri="{FF2B5EF4-FFF2-40B4-BE49-F238E27FC236}">
                <a16:creationId xmlns:a16="http://schemas.microsoft.com/office/drawing/2014/main" id="{AAE669E5-2065-419F-A0F7-FE49F5181E6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48134" y="4451152"/>
            <a:ext cx="16757355" cy="7957664"/>
          </a:xfrm>
          <a:prstGeom prst="rect">
            <a:avLst/>
          </a:prstGeom>
        </p:spPr>
      </p:pic>
    </p:spTree>
    <p:extLst>
      <p:ext uri="{BB962C8B-B14F-4D97-AF65-F5344CB8AC3E}">
        <p14:creationId xmlns:p14="http://schemas.microsoft.com/office/powerpoint/2010/main" val="18302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alpha val="51000"/>
          </a:schemeClr>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A090E0B-46E5-455D-BC15-9128B65121CB}"/>
              </a:ext>
            </a:extLst>
          </p:cNvPr>
          <p:cNvPicPr>
            <a:picLocks noChangeAspect="1"/>
          </p:cNvPicPr>
          <p:nvPr/>
        </p:nvPicPr>
        <p:blipFill rotWithShape="1">
          <a:blip r:embed="rId2">
            <a:alphaModFix amt="52000"/>
            <a:extLst>
              <a:ext uri="{28A0092B-C50C-407E-A947-70E740481C1C}">
                <a14:useLocalDpi xmlns:a14="http://schemas.microsoft.com/office/drawing/2010/main"/>
              </a:ext>
            </a:extLst>
          </a:blip>
          <a:srcRect t="16020" r="4501"/>
          <a:stretch/>
        </p:blipFill>
        <p:spPr>
          <a:xfrm>
            <a:off x="2687133" y="0"/>
            <a:ext cx="21669535" cy="11059683"/>
          </a:xfrm>
          <a:prstGeom prst="rect">
            <a:avLst/>
          </a:prstGeom>
        </p:spPr>
      </p:pic>
      <p:sp>
        <p:nvSpPr>
          <p:cNvPr id="2" name="Rectangle 1">
            <a:extLst>
              <a:ext uri="{FF2B5EF4-FFF2-40B4-BE49-F238E27FC236}">
                <a16:creationId xmlns:a16="http://schemas.microsoft.com/office/drawing/2014/main" id="{480FFF2D-B6DE-417A-A702-B9FC5A37BBD3}"/>
              </a:ext>
            </a:extLst>
          </p:cNvPr>
          <p:cNvSpPr/>
          <p:nvPr/>
        </p:nvSpPr>
        <p:spPr>
          <a:xfrm>
            <a:off x="1098769" y="2364655"/>
            <a:ext cx="9947254" cy="3000609"/>
          </a:xfrm>
          <a:prstGeom prst="rect">
            <a:avLst/>
          </a:prstGeom>
          <a:solidFill>
            <a:schemeClr val="bg1"/>
          </a:solidFill>
          <a:ln w="12700" cap="flat">
            <a:solidFill>
              <a:srgbClr val="BD9947"/>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1" name="Rectangle 30">
            <a:extLst>
              <a:ext uri="{FF2B5EF4-FFF2-40B4-BE49-F238E27FC236}">
                <a16:creationId xmlns:a16="http://schemas.microsoft.com/office/drawing/2014/main" id="{D258BA9B-906F-4340-BC69-6E54D8F2983E}"/>
              </a:ext>
            </a:extLst>
          </p:cNvPr>
          <p:cNvSpPr/>
          <p:nvPr/>
        </p:nvSpPr>
        <p:spPr>
          <a:xfrm>
            <a:off x="12257194" y="4207234"/>
            <a:ext cx="9947254" cy="3000609"/>
          </a:xfrm>
          <a:prstGeom prst="rect">
            <a:avLst/>
          </a:prstGeom>
          <a:solidFill>
            <a:schemeClr val="bg1"/>
          </a:solidFill>
          <a:ln w="12700" cap="flat">
            <a:solidFill>
              <a:srgbClr val="BD9947"/>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2" name="Rectangle 31">
            <a:extLst>
              <a:ext uri="{FF2B5EF4-FFF2-40B4-BE49-F238E27FC236}">
                <a16:creationId xmlns:a16="http://schemas.microsoft.com/office/drawing/2014/main" id="{D4FFF84F-F704-4C6B-B46B-B5A89D65BAB5}"/>
              </a:ext>
            </a:extLst>
          </p:cNvPr>
          <p:cNvSpPr/>
          <p:nvPr/>
        </p:nvSpPr>
        <p:spPr>
          <a:xfrm>
            <a:off x="12344400" y="8759602"/>
            <a:ext cx="9947254" cy="3000609"/>
          </a:xfrm>
          <a:prstGeom prst="rect">
            <a:avLst/>
          </a:prstGeom>
          <a:solidFill>
            <a:schemeClr val="bg1"/>
          </a:solidFill>
          <a:ln w="12700" cap="flat">
            <a:solidFill>
              <a:srgbClr val="BD9947"/>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3" name="Rectangle 32">
            <a:extLst>
              <a:ext uri="{FF2B5EF4-FFF2-40B4-BE49-F238E27FC236}">
                <a16:creationId xmlns:a16="http://schemas.microsoft.com/office/drawing/2014/main" id="{4579A3FE-72FE-4320-98B2-86B157752FB5}"/>
              </a:ext>
            </a:extLst>
          </p:cNvPr>
          <p:cNvSpPr/>
          <p:nvPr/>
        </p:nvSpPr>
        <p:spPr>
          <a:xfrm>
            <a:off x="1157655" y="8776709"/>
            <a:ext cx="9947254" cy="3000609"/>
          </a:xfrm>
          <a:prstGeom prst="rect">
            <a:avLst/>
          </a:prstGeom>
          <a:solidFill>
            <a:schemeClr val="bg1"/>
          </a:solidFill>
          <a:ln w="12700" cap="flat">
            <a:solidFill>
              <a:srgbClr val="BD9947"/>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The purpose of launching a new IBO is to move people into ACTION -">
            <a:extLst>
              <a:ext uri="{FF2B5EF4-FFF2-40B4-BE49-F238E27FC236}">
                <a16:creationId xmlns:a16="http://schemas.microsoft.com/office/drawing/2014/main" id="{362F39A8-D2A7-4EBC-A8E8-BA6C9A480A2F}"/>
              </a:ext>
            </a:extLst>
          </p:cNvPr>
          <p:cNvSpPr txBox="1"/>
          <p:nvPr/>
        </p:nvSpPr>
        <p:spPr>
          <a:xfrm>
            <a:off x="6052191" y="586349"/>
            <a:ext cx="12410005" cy="951222"/>
          </a:xfrm>
          <a:prstGeom prst="rect">
            <a:avLst/>
          </a:prstGeom>
          <a:ln w="12700">
            <a:miter lim="400000"/>
          </a:ln>
          <a:effectLst>
            <a:outerShdw blurRad="50800" dist="38100" dir="5400000" algn="t" rotWithShape="0">
              <a:prstClr val="black">
                <a:alpha val="40000"/>
              </a:prst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8000" b="1" i="0" cap="all" spc="0">
                <a:solidFill>
                  <a:srgbClr val="002856"/>
                </a:solidFill>
              </a:defRPr>
            </a:lvl1pPr>
          </a:lstStyle>
          <a:p>
            <a:pPr>
              <a:lnSpc>
                <a:spcPts val="6500"/>
              </a:lnSpc>
              <a:tabLst>
                <a:tab pos="692150" algn="l"/>
              </a:tabLst>
            </a:pPr>
            <a:r>
              <a:rPr lang="en-US" sz="6600" dirty="0">
                <a:solidFill>
                  <a:schemeClr val="bg1"/>
                </a:solidFill>
                <a:latin typeface="+mj-lt"/>
                <a:cs typeface="Helvetica" panose="020B0604020202020204" pitchFamily="34" charset="0"/>
              </a:rPr>
              <a:t>Powerful Referral programs</a:t>
            </a:r>
          </a:p>
        </p:txBody>
      </p:sp>
      <p:pic>
        <p:nvPicPr>
          <p:cNvPr id="8" name="Picture 4" descr="Logo">
            <a:extLst>
              <a:ext uri="{FF2B5EF4-FFF2-40B4-BE49-F238E27FC236}">
                <a16:creationId xmlns:a16="http://schemas.microsoft.com/office/drawing/2014/main" id="{9139D1EC-262A-4791-8033-EA828490EA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212795" y="9602354"/>
            <a:ext cx="2290214" cy="13212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XOOM Energy">
            <a:extLst>
              <a:ext uri="{FF2B5EF4-FFF2-40B4-BE49-F238E27FC236}">
                <a16:creationId xmlns:a16="http://schemas.microsoft.com/office/drawing/2014/main" id="{C464A93D-5A6E-47B9-AE79-DCC69642325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85924" y="9544109"/>
            <a:ext cx="4376823" cy="936154"/>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8" descr="IDSeal Logo - Click to go to Home Page">
            <a:extLst>
              <a:ext uri="{FF2B5EF4-FFF2-40B4-BE49-F238E27FC236}">
                <a16:creationId xmlns:a16="http://schemas.microsoft.com/office/drawing/2014/main" id="{2E3C231A-F66C-4724-8471-68650AA43C88}"/>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2">
                  <a:lumMod val="10000"/>
                </a:schemeClr>
              </a:solidFill>
              <a:latin typeface="+mj-lt"/>
            </a:endParaRPr>
          </a:p>
        </p:txBody>
      </p:sp>
      <p:pic>
        <p:nvPicPr>
          <p:cNvPr id="11" name="Picture 12" descr="IDSeal – Give them nothing to steal, with IDSeal.">
            <a:extLst>
              <a:ext uri="{FF2B5EF4-FFF2-40B4-BE49-F238E27FC236}">
                <a16:creationId xmlns:a16="http://schemas.microsoft.com/office/drawing/2014/main" id="{A1727B41-2407-43BA-821D-E3A314F4903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92093" y="3283068"/>
            <a:ext cx="3206350" cy="7415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32CDBBA-7A70-4A95-A79E-5B2322342B0C}"/>
              </a:ext>
            </a:extLst>
          </p:cNvPr>
          <p:cNvSpPr txBox="1"/>
          <p:nvPr/>
        </p:nvSpPr>
        <p:spPr>
          <a:xfrm>
            <a:off x="5092765" y="2947361"/>
            <a:ext cx="5273955" cy="2154436"/>
          </a:xfrm>
          <a:prstGeom prst="rect">
            <a:avLst/>
          </a:prstGeom>
          <a:noFill/>
        </p:spPr>
        <p:txBody>
          <a:bodyPr wrap="square" lIns="91440" tIns="45720" rIns="91440" bIns="45720" rtlCol="0" anchor="t">
            <a:spAutoFit/>
          </a:bodyPr>
          <a:lstStyle/>
          <a:p>
            <a:pPr algn="l">
              <a:lnSpc>
                <a:spcPct val="100000"/>
              </a:lnSpc>
            </a:pPr>
            <a:r>
              <a:rPr lang="en-US" sz="3600" b="1" dirty="0"/>
              <a:t>Refer a Friend</a:t>
            </a:r>
            <a:r>
              <a:rPr lang="en-US" sz="3600" b="1" dirty="0">
                <a:solidFill>
                  <a:srgbClr val="2F65A4"/>
                </a:solidFill>
              </a:rPr>
              <a:t>*</a:t>
            </a:r>
            <a:br>
              <a:rPr lang="en-US" sz="3200" b="1" dirty="0">
                <a:solidFill>
                  <a:schemeClr val="bg2">
                    <a:lumMod val="10000"/>
                  </a:schemeClr>
                </a:solidFill>
                <a:latin typeface="+mj-lt"/>
                <a:cs typeface="Helvetica"/>
              </a:rPr>
            </a:br>
            <a:r>
              <a:rPr lang="en-US" sz="2800" dirty="0">
                <a:solidFill>
                  <a:srgbClr val="01030F"/>
                </a:solidFill>
                <a:latin typeface="+mj-lt"/>
              </a:rPr>
              <a:t>Receive a BONUS equivalent to the cost of your Quarterly or Annual </a:t>
            </a:r>
            <a:r>
              <a:rPr lang="en-US" sz="2800" dirty="0" err="1">
                <a:solidFill>
                  <a:srgbClr val="01030F"/>
                </a:solidFill>
                <a:latin typeface="+mj-lt"/>
              </a:rPr>
              <a:t>IDSeal</a:t>
            </a:r>
            <a:r>
              <a:rPr lang="en-US" sz="2800" dirty="0">
                <a:solidFill>
                  <a:srgbClr val="01030F"/>
                </a:solidFill>
                <a:latin typeface="+mj-lt"/>
              </a:rPr>
              <a:t> Subscription</a:t>
            </a:r>
            <a:endParaRPr lang="en-US" sz="2800" dirty="0">
              <a:solidFill>
                <a:srgbClr val="01030F"/>
              </a:solidFill>
              <a:latin typeface="+mj-lt"/>
              <a:cs typeface="Helvetica"/>
            </a:endParaRPr>
          </a:p>
          <a:p>
            <a:pPr algn="l">
              <a:lnSpc>
                <a:spcPct val="100000"/>
              </a:lnSpc>
            </a:pPr>
            <a:r>
              <a:rPr lang="en-US" sz="800" b="1" dirty="0">
                <a:solidFill>
                  <a:schemeClr val="bg2">
                    <a:lumMod val="10000"/>
                  </a:schemeClr>
                </a:solidFill>
                <a:latin typeface="+mj-lt"/>
                <a:cs typeface="Helvetica"/>
              </a:rPr>
              <a:t> </a:t>
            </a:r>
          </a:p>
          <a:p>
            <a:pPr algn="l">
              <a:lnSpc>
                <a:spcPct val="100000"/>
              </a:lnSpc>
            </a:pPr>
            <a:r>
              <a:rPr lang="en-US" sz="600" b="1" dirty="0">
                <a:solidFill>
                  <a:schemeClr val="bg2">
                    <a:lumMod val="10000"/>
                  </a:schemeClr>
                </a:solidFill>
                <a:latin typeface="+mj-lt"/>
                <a:cs typeface="Helvetica" panose="020B0604020202020204" pitchFamily="34" charset="0"/>
              </a:rPr>
              <a:t>z</a:t>
            </a:r>
          </a:p>
        </p:txBody>
      </p:sp>
      <p:sp>
        <p:nvSpPr>
          <p:cNvPr id="13" name="TextBox 12">
            <a:extLst>
              <a:ext uri="{FF2B5EF4-FFF2-40B4-BE49-F238E27FC236}">
                <a16:creationId xmlns:a16="http://schemas.microsoft.com/office/drawing/2014/main" id="{AC08B0C3-ABA5-4EF8-8BFC-EDCFE46124DF}"/>
              </a:ext>
            </a:extLst>
          </p:cNvPr>
          <p:cNvSpPr txBox="1"/>
          <p:nvPr/>
        </p:nvSpPr>
        <p:spPr>
          <a:xfrm>
            <a:off x="1127038" y="1553109"/>
            <a:ext cx="8887600" cy="707886"/>
          </a:xfrm>
          <a:prstGeom prst="rect">
            <a:avLst/>
          </a:prstGeom>
          <a:noFill/>
        </p:spPr>
        <p:txBody>
          <a:bodyPr wrap="square" lIns="91440" tIns="45720" rIns="91440" bIns="45720" rtlCol="0" anchor="t">
            <a:spAutoFit/>
          </a:bodyPr>
          <a:lstStyle/>
          <a:p>
            <a:pPr algn="l">
              <a:lnSpc>
                <a:spcPct val="100000"/>
              </a:lnSpc>
            </a:pPr>
            <a:r>
              <a:rPr lang="en-US" sz="4000" b="1" dirty="0">
                <a:solidFill>
                  <a:schemeClr val="bg1"/>
                </a:solidFill>
                <a:latin typeface="+mj-lt"/>
                <a:cs typeface="Helvetica"/>
              </a:rPr>
              <a:t>IBO Only Referral Program</a:t>
            </a:r>
            <a:endParaRPr lang="en-US" sz="3700" dirty="0">
              <a:solidFill>
                <a:schemeClr val="bg1"/>
              </a:solidFill>
              <a:latin typeface="+mj-lt"/>
            </a:endParaRPr>
          </a:p>
        </p:txBody>
      </p:sp>
      <p:sp>
        <p:nvSpPr>
          <p:cNvPr id="14" name="TextBox 13">
            <a:extLst>
              <a:ext uri="{FF2B5EF4-FFF2-40B4-BE49-F238E27FC236}">
                <a16:creationId xmlns:a16="http://schemas.microsoft.com/office/drawing/2014/main" id="{C0E1C63D-4CC2-4E01-80B9-A6EE1CCFB9D1}"/>
              </a:ext>
            </a:extLst>
          </p:cNvPr>
          <p:cNvSpPr txBox="1"/>
          <p:nvPr/>
        </p:nvSpPr>
        <p:spPr>
          <a:xfrm>
            <a:off x="12192000" y="3068252"/>
            <a:ext cx="10942423" cy="707886"/>
          </a:xfrm>
          <a:prstGeom prst="rect">
            <a:avLst/>
          </a:prstGeom>
          <a:noFill/>
        </p:spPr>
        <p:txBody>
          <a:bodyPr wrap="square" lIns="91440" tIns="45720" rIns="91440" bIns="45720" rtlCol="0" anchor="t">
            <a:spAutoFit/>
          </a:bodyPr>
          <a:lstStyle/>
          <a:p>
            <a:pPr algn="l">
              <a:lnSpc>
                <a:spcPct val="100000"/>
              </a:lnSpc>
            </a:pPr>
            <a:r>
              <a:rPr lang="en-US" sz="4000" b="1" dirty="0">
                <a:solidFill>
                  <a:schemeClr val="bg1"/>
                </a:solidFill>
                <a:latin typeface="+mj-lt"/>
                <a:cs typeface="Helvetica"/>
              </a:rPr>
              <a:t>IBO Only Referral Program</a:t>
            </a:r>
            <a:endParaRPr lang="en-US" sz="3700" dirty="0">
              <a:solidFill>
                <a:schemeClr val="bg1"/>
              </a:solidFill>
              <a:latin typeface="+mj-lt"/>
            </a:endParaRPr>
          </a:p>
        </p:txBody>
      </p:sp>
      <p:sp>
        <p:nvSpPr>
          <p:cNvPr id="15" name="TextBox 14">
            <a:extLst>
              <a:ext uri="{FF2B5EF4-FFF2-40B4-BE49-F238E27FC236}">
                <a16:creationId xmlns:a16="http://schemas.microsoft.com/office/drawing/2014/main" id="{1B698015-5121-472F-A1FE-45BAE9C458B3}"/>
              </a:ext>
            </a:extLst>
          </p:cNvPr>
          <p:cNvSpPr txBox="1"/>
          <p:nvPr/>
        </p:nvSpPr>
        <p:spPr>
          <a:xfrm>
            <a:off x="5353841" y="9081426"/>
            <a:ext cx="5681433" cy="2646878"/>
          </a:xfrm>
          <a:prstGeom prst="rect">
            <a:avLst/>
          </a:prstGeom>
          <a:noFill/>
        </p:spPr>
        <p:txBody>
          <a:bodyPr wrap="square" lIns="91440" tIns="45720" rIns="91440" bIns="45720" rtlCol="0" anchor="t">
            <a:spAutoFit/>
          </a:bodyPr>
          <a:lstStyle/>
          <a:p>
            <a:pPr algn="l">
              <a:lnSpc>
                <a:spcPct val="100000"/>
              </a:lnSpc>
            </a:pPr>
            <a:r>
              <a:rPr lang="en-US" sz="4000" b="1" dirty="0" err="1"/>
              <a:t>PowerUP</a:t>
            </a:r>
            <a:r>
              <a:rPr lang="en-US" sz="4000" b="1" dirty="0">
                <a:solidFill>
                  <a:srgbClr val="2F65A4"/>
                </a:solidFill>
              </a:rPr>
              <a:t>*</a:t>
            </a:r>
            <a:br>
              <a:rPr lang="en-US" sz="3200" b="1" dirty="0">
                <a:solidFill>
                  <a:schemeClr val="bg2">
                    <a:lumMod val="10000"/>
                  </a:schemeClr>
                </a:solidFill>
                <a:latin typeface="+mj-lt"/>
                <a:cs typeface="Helvetica"/>
              </a:rPr>
            </a:br>
            <a:r>
              <a:rPr lang="en-US" sz="2800" dirty="0">
                <a:solidFill>
                  <a:schemeClr val="bg2">
                    <a:lumMod val="10000"/>
                  </a:schemeClr>
                </a:solidFill>
                <a:latin typeface="+mj-lt"/>
                <a:cs typeface="Helvetica"/>
              </a:rPr>
              <a:t>Refer 12+ Residential Natural Gas or 12+ Residential Electricity customers and receive a BONUS equal to the average commodity charges.</a:t>
            </a:r>
          </a:p>
          <a:p>
            <a:pPr algn="l">
              <a:lnSpc>
                <a:spcPct val="100000"/>
              </a:lnSpc>
            </a:pPr>
            <a:r>
              <a:rPr lang="en-US" sz="800" b="1" dirty="0">
                <a:solidFill>
                  <a:schemeClr val="bg2">
                    <a:lumMod val="10000"/>
                  </a:schemeClr>
                </a:solidFill>
                <a:latin typeface="+mj-lt"/>
                <a:cs typeface="Helvetica"/>
              </a:rPr>
              <a:t> </a:t>
            </a:r>
          </a:p>
          <a:p>
            <a:pPr algn="l">
              <a:lnSpc>
                <a:spcPct val="100000"/>
              </a:lnSpc>
            </a:pPr>
            <a:endParaRPr lang="en-US" sz="600" b="1" dirty="0">
              <a:solidFill>
                <a:schemeClr val="bg2">
                  <a:lumMod val="10000"/>
                </a:schemeClr>
              </a:solidFill>
              <a:latin typeface="+mj-lt"/>
              <a:cs typeface="Helvetica" panose="020B0604020202020204" pitchFamily="34" charset="0"/>
            </a:endParaRPr>
          </a:p>
        </p:txBody>
      </p:sp>
      <p:sp>
        <p:nvSpPr>
          <p:cNvPr id="16" name="TextBox 15">
            <a:extLst>
              <a:ext uri="{FF2B5EF4-FFF2-40B4-BE49-F238E27FC236}">
                <a16:creationId xmlns:a16="http://schemas.microsoft.com/office/drawing/2014/main" id="{6C686B32-E2E6-4B90-A274-665921533140}"/>
              </a:ext>
            </a:extLst>
          </p:cNvPr>
          <p:cNvSpPr txBox="1"/>
          <p:nvPr/>
        </p:nvSpPr>
        <p:spPr>
          <a:xfrm>
            <a:off x="15995992" y="8887564"/>
            <a:ext cx="5192153" cy="2631490"/>
          </a:xfrm>
          <a:prstGeom prst="rect">
            <a:avLst/>
          </a:prstGeom>
          <a:noFill/>
        </p:spPr>
        <p:txBody>
          <a:bodyPr wrap="square" lIns="91440" tIns="45720" rIns="91440" bIns="45720" rtlCol="0" anchor="t">
            <a:spAutoFit/>
          </a:bodyPr>
          <a:lstStyle/>
          <a:p>
            <a:pPr algn="l">
              <a:lnSpc>
                <a:spcPct val="100000"/>
              </a:lnSpc>
            </a:pPr>
            <a:r>
              <a:rPr lang="en-US" sz="4000" b="1" dirty="0"/>
              <a:t>Refer a Friend</a:t>
            </a:r>
            <a:r>
              <a:rPr lang="en-US" sz="4000" b="1" dirty="0">
                <a:solidFill>
                  <a:srgbClr val="2F65A4"/>
                </a:solidFill>
              </a:rPr>
              <a:t>*</a:t>
            </a:r>
            <a:br>
              <a:rPr lang="en-US" sz="3200" b="1" dirty="0">
                <a:solidFill>
                  <a:schemeClr val="bg2">
                    <a:lumMod val="10000"/>
                  </a:schemeClr>
                </a:solidFill>
                <a:latin typeface="+mj-lt"/>
                <a:cs typeface="Helvetica"/>
              </a:rPr>
            </a:br>
            <a:r>
              <a:rPr lang="en-US" sz="3000" dirty="0">
                <a:solidFill>
                  <a:schemeClr val="bg2">
                    <a:lumMod val="10000"/>
                  </a:schemeClr>
                </a:solidFill>
                <a:latin typeface="+mj-lt"/>
                <a:cs typeface="Helvetica" panose="020B0604020202020204" pitchFamily="34" charset="0"/>
              </a:rPr>
              <a:t>Earn a FREE service for every 5 Flash Services Internet or Internet + Home Phone customers.* </a:t>
            </a:r>
            <a:r>
              <a:rPr lang="en-US" sz="800" b="1" dirty="0">
                <a:solidFill>
                  <a:schemeClr val="bg2">
                    <a:lumMod val="10000"/>
                  </a:schemeClr>
                </a:solidFill>
                <a:latin typeface="+mj-lt"/>
                <a:cs typeface="Helvetica"/>
              </a:rPr>
              <a:t> </a:t>
            </a:r>
          </a:p>
          <a:p>
            <a:pPr algn="l">
              <a:lnSpc>
                <a:spcPct val="100000"/>
              </a:lnSpc>
            </a:pPr>
            <a:endParaRPr lang="en-US" sz="600" b="1" dirty="0">
              <a:solidFill>
                <a:schemeClr val="bg2">
                  <a:lumMod val="10000"/>
                </a:schemeClr>
              </a:solidFill>
              <a:latin typeface="+mj-lt"/>
              <a:cs typeface="Helvetica" panose="020B0604020202020204" pitchFamily="34" charset="0"/>
            </a:endParaRPr>
          </a:p>
        </p:txBody>
      </p:sp>
      <p:sp>
        <p:nvSpPr>
          <p:cNvPr id="17" name="TextBox 16">
            <a:extLst>
              <a:ext uri="{FF2B5EF4-FFF2-40B4-BE49-F238E27FC236}">
                <a16:creationId xmlns:a16="http://schemas.microsoft.com/office/drawing/2014/main" id="{657B7170-848A-429D-A53E-ABCB3DD6F8D6}"/>
              </a:ext>
            </a:extLst>
          </p:cNvPr>
          <p:cNvSpPr txBox="1"/>
          <p:nvPr/>
        </p:nvSpPr>
        <p:spPr>
          <a:xfrm>
            <a:off x="1075118" y="12090578"/>
            <a:ext cx="18037635" cy="707886"/>
          </a:xfrm>
          <a:prstGeom prst="rect">
            <a:avLst/>
          </a:prstGeom>
          <a:noFill/>
        </p:spPr>
        <p:txBody>
          <a:bodyPr wrap="square" lIns="91440" tIns="45720" rIns="91440" bIns="45720" rtlCol="0" anchor="t">
            <a:spAutoFit/>
          </a:bodyPr>
          <a:lstStyle/>
          <a:p>
            <a:pPr algn="l">
              <a:lnSpc>
                <a:spcPct val="100000"/>
              </a:lnSpc>
            </a:pPr>
            <a:r>
              <a:rPr lang="en-US" sz="4000" b="1" dirty="0">
                <a:solidFill>
                  <a:schemeClr val="bg1"/>
                </a:solidFill>
                <a:latin typeface="+mj-lt"/>
                <a:cs typeface="Helvetica"/>
              </a:rPr>
              <a:t>BONUSES</a:t>
            </a:r>
            <a:r>
              <a:rPr lang="en-US" sz="4000" b="1" dirty="0">
                <a:solidFill>
                  <a:srgbClr val="2F65A4"/>
                </a:solidFill>
                <a:latin typeface="+mj-lt"/>
                <a:cs typeface="Helvetica"/>
              </a:rPr>
              <a:t>*</a:t>
            </a:r>
            <a:r>
              <a:rPr lang="en-US" sz="4000" b="1" dirty="0">
                <a:solidFill>
                  <a:schemeClr val="bg1"/>
                </a:solidFill>
                <a:latin typeface="+mj-lt"/>
                <a:cs typeface="Helvetica"/>
              </a:rPr>
              <a:t> and FREE</a:t>
            </a:r>
            <a:r>
              <a:rPr lang="en-US" sz="4000" b="1" dirty="0">
                <a:solidFill>
                  <a:srgbClr val="2F65A4"/>
                </a:solidFill>
                <a:latin typeface="+mj-lt"/>
                <a:cs typeface="Helvetica"/>
              </a:rPr>
              <a:t>*</a:t>
            </a:r>
            <a:r>
              <a:rPr lang="en-US" sz="4000" b="1" dirty="0">
                <a:solidFill>
                  <a:schemeClr val="bg1"/>
                </a:solidFill>
                <a:latin typeface="+mj-lt"/>
                <a:cs typeface="Helvetica"/>
              </a:rPr>
              <a:t> </a:t>
            </a:r>
            <a:r>
              <a:rPr lang="en-US" sz="4000" b="1" dirty="0">
                <a:solidFill>
                  <a:srgbClr val="BD9947"/>
                </a:solidFill>
                <a:latin typeface="+mj-lt"/>
                <a:cs typeface="Helvetica"/>
              </a:rPr>
              <a:t>service earned monthly as long as your customers stay. </a:t>
            </a:r>
            <a:endParaRPr lang="en-US" sz="4000" dirty="0">
              <a:solidFill>
                <a:srgbClr val="BD9947"/>
              </a:solidFill>
              <a:latin typeface="+mj-lt"/>
            </a:endParaRPr>
          </a:p>
        </p:txBody>
      </p:sp>
      <p:sp>
        <p:nvSpPr>
          <p:cNvPr id="18" name="TextBox 17">
            <a:extLst>
              <a:ext uri="{FF2B5EF4-FFF2-40B4-BE49-F238E27FC236}">
                <a16:creationId xmlns:a16="http://schemas.microsoft.com/office/drawing/2014/main" id="{E3561CC8-796F-4938-97F4-20B9EED84C1C}"/>
              </a:ext>
            </a:extLst>
          </p:cNvPr>
          <p:cNvSpPr txBox="1"/>
          <p:nvPr/>
        </p:nvSpPr>
        <p:spPr>
          <a:xfrm>
            <a:off x="1051545" y="12781036"/>
            <a:ext cx="15479373" cy="461665"/>
          </a:xfrm>
          <a:prstGeom prst="rect">
            <a:avLst/>
          </a:prstGeom>
          <a:noFill/>
        </p:spPr>
        <p:txBody>
          <a:bodyPr wrap="square" lIns="91440" tIns="45720" rIns="91440" bIns="45720" rtlCol="0" anchor="t">
            <a:spAutoFit/>
          </a:bodyPr>
          <a:lstStyle/>
          <a:p>
            <a:pPr algn="l">
              <a:lnSpc>
                <a:spcPct val="100000"/>
              </a:lnSpc>
            </a:pPr>
            <a:r>
              <a:rPr lang="en-US" sz="2400" dirty="0">
                <a:solidFill>
                  <a:schemeClr val="bg1"/>
                </a:solidFill>
                <a:latin typeface="+mj-lt"/>
                <a:cs typeface="Helvetica"/>
              </a:rPr>
              <a:t>* Refer to acncompass.com and the product-specific program for terms and conditions and complete details. </a:t>
            </a:r>
            <a:endParaRPr lang="en-US" sz="2400" dirty="0">
              <a:solidFill>
                <a:schemeClr val="bg1"/>
              </a:solidFill>
              <a:latin typeface="+mj-lt"/>
            </a:endParaRPr>
          </a:p>
        </p:txBody>
      </p:sp>
      <p:sp>
        <p:nvSpPr>
          <p:cNvPr id="19" name="TextBox 18">
            <a:extLst>
              <a:ext uri="{FF2B5EF4-FFF2-40B4-BE49-F238E27FC236}">
                <a16:creationId xmlns:a16="http://schemas.microsoft.com/office/drawing/2014/main" id="{A3475D7D-A789-493D-987C-F343B6B1563F}"/>
              </a:ext>
            </a:extLst>
          </p:cNvPr>
          <p:cNvSpPr txBox="1"/>
          <p:nvPr/>
        </p:nvSpPr>
        <p:spPr>
          <a:xfrm>
            <a:off x="15959363" y="4661097"/>
            <a:ext cx="5386326" cy="2092881"/>
          </a:xfrm>
          <a:prstGeom prst="rect">
            <a:avLst/>
          </a:prstGeom>
          <a:noFill/>
        </p:spPr>
        <p:txBody>
          <a:bodyPr wrap="square" lIns="91440" tIns="45720" rIns="91440" bIns="45720" rtlCol="0" anchor="t">
            <a:spAutoFit/>
          </a:bodyPr>
          <a:lstStyle/>
          <a:p>
            <a:pPr algn="l">
              <a:lnSpc>
                <a:spcPct val="100000"/>
              </a:lnSpc>
            </a:pPr>
            <a:r>
              <a:rPr lang="en-US" sz="4000" b="1" dirty="0"/>
              <a:t>Refer a Friend</a:t>
            </a:r>
            <a:r>
              <a:rPr lang="en-US" sz="4000" b="1" dirty="0">
                <a:solidFill>
                  <a:srgbClr val="2F65A4"/>
                </a:solidFill>
              </a:rPr>
              <a:t>*</a:t>
            </a:r>
            <a:br>
              <a:rPr lang="en-US" sz="3200" b="1" dirty="0">
                <a:solidFill>
                  <a:schemeClr val="bg2">
                    <a:lumMod val="10000"/>
                  </a:schemeClr>
                </a:solidFill>
                <a:latin typeface="+mj-lt"/>
                <a:cs typeface="Helvetica"/>
              </a:rPr>
            </a:br>
            <a:r>
              <a:rPr lang="en-US" sz="2800" dirty="0">
                <a:solidFill>
                  <a:schemeClr val="bg2">
                    <a:lumMod val="10000"/>
                  </a:schemeClr>
                </a:solidFill>
                <a:latin typeface="+mj-lt"/>
                <a:cs typeface="Helvetica" panose="020B0604020202020204" pitchFamily="34" charset="0"/>
              </a:rPr>
              <a:t>Earn a FREE line of service on your personal account for every 5 Flash Mobile accounts acquired.*</a:t>
            </a:r>
            <a:r>
              <a:rPr lang="en-US" sz="2800" b="1" dirty="0">
                <a:solidFill>
                  <a:schemeClr val="bg2">
                    <a:lumMod val="10000"/>
                  </a:schemeClr>
                </a:solidFill>
                <a:latin typeface="+mj-lt"/>
                <a:cs typeface="Helvetica" panose="020B0604020202020204" pitchFamily="34" charset="0"/>
              </a:rPr>
              <a:t> </a:t>
            </a:r>
          </a:p>
          <a:p>
            <a:pPr algn="l">
              <a:lnSpc>
                <a:spcPct val="100000"/>
              </a:lnSpc>
            </a:pPr>
            <a:endParaRPr lang="en-US" sz="600" b="1" dirty="0">
              <a:solidFill>
                <a:schemeClr val="bg2">
                  <a:lumMod val="10000"/>
                </a:schemeClr>
              </a:solidFill>
              <a:latin typeface="+mj-lt"/>
              <a:cs typeface="Helvetica" panose="020B0604020202020204" pitchFamily="34" charset="0"/>
            </a:endParaRPr>
          </a:p>
        </p:txBody>
      </p:sp>
      <p:sp>
        <p:nvSpPr>
          <p:cNvPr id="26" name="TextBox 25">
            <a:extLst>
              <a:ext uri="{FF2B5EF4-FFF2-40B4-BE49-F238E27FC236}">
                <a16:creationId xmlns:a16="http://schemas.microsoft.com/office/drawing/2014/main" id="{F21049DF-51A6-44F8-AA66-7396399DDBF6}"/>
              </a:ext>
            </a:extLst>
          </p:cNvPr>
          <p:cNvSpPr txBox="1"/>
          <p:nvPr/>
        </p:nvSpPr>
        <p:spPr>
          <a:xfrm>
            <a:off x="12320551" y="7656405"/>
            <a:ext cx="10942423" cy="1182375"/>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l">
              <a:lnSpc>
                <a:spcPct val="100000"/>
              </a:lnSpc>
            </a:pPr>
            <a:r>
              <a:rPr lang="en-US" sz="4000" b="1" dirty="0">
                <a:solidFill>
                  <a:schemeClr val="bg1"/>
                </a:solidFill>
                <a:latin typeface="+mj-lt"/>
                <a:cs typeface="Helvetica"/>
              </a:rPr>
              <a:t>IBO &amp; Customer Referral Programs</a:t>
            </a:r>
            <a:endParaRPr lang="en-US" sz="4000" b="1" dirty="0">
              <a:solidFill>
                <a:schemeClr val="bg1"/>
              </a:solidFill>
              <a:latin typeface="+mj-lt"/>
              <a:cs typeface="Helvetica" panose="020B0604020202020204" pitchFamily="34" charset="0"/>
            </a:endParaRPr>
          </a:p>
          <a:p>
            <a:endParaRPr lang="en-US" sz="3700" dirty="0">
              <a:solidFill>
                <a:schemeClr val="bg1"/>
              </a:solidFill>
              <a:latin typeface="+mj-lt"/>
            </a:endParaRPr>
          </a:p>
        </p:txBody>
      </p:sp>
      <p:sp>
        <p:nvSpPr>
          <p:cNvPr id="22" name="Rectangle 21">
            <a:extLst>
              <a:ext uri="{FF2B5EF4-FFF2-40B4-BE49-F238E27FC236}">
                <a16:creationId xmlns:a16="http://schemas.microsoft.com/office/drawing/2014/main" id="{794368EF-F72D-4E2C-AEA0-AB58C29EC7F8}"/>
              </a:ext>
            </a:extLst>
          </p:cNvPr>
          <p:cNvSpPr/>
          <p:nvPr/>
        </p:nvSpPr>
        <p:spPr>
          <a:xfrm>
            <a:off x="2179552" y="4105281"/>
            <a:ext cx="2611765" cy="515910"/>
          </a:xfrm>
          <a:prstGeom prst="rect">
            <a:avLst/>
          </a:prstGeom>
        </p:spPr>
        <p:txBody>
          <a:bodyPr wrap="square">
            <a:spAutoFit/>
          </a:bodyPr>
          <a:lstStyle/>
          <a:p>
            <a:pPr algn="l"/>
            <a:r>
              <a:rPr lang="en-US" sz="2000" dirty="0">
                <a:solidFill>
                  <a:schemeClr val="bg2">
                    <a:lumMod val="10000"/>
                  </a:schemeClr>
                </a:solidFill>
                <a:latin typeface="+mj-lt"/>
              </a:rPr>
              <a:t>United States Only</a:t>
            </a:r>
          </a:p>
        </p:txBody>
      </p:sp>
      <p:pic>
        <p:nvPicPr>
          <p:cNvPr id="24" name="Picture 23">
            <a:extLst>
              <a:ext uri="{FF2B5EF4-FFF2-40B4-BE49-F238E27FC236}">
                <a16:creationId xmlns:a16="http://schemas.microsoft.com/office/drawing/2014/main" id="{3600E771-FAA8-4D0E-9C25-A2F8ECEFC5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168807" y="4967070"/>
            <a:ext cx="2270597" cy="1415656"/>
          </a:xfrm>
          <a:prstGeom prst="rect">
            <a:avLst/>
          </a:prstGeom>
        </p:spPr>
      </p:pic>
      <p:pic>
        <p:nvPicPr>
          <p:cNvPr id="40" name="Picture 39" descr="A black and white logo&#10;&#10;Description automatically generated with medium confidence">
            <a:extLst>
              <a:ext uri="{FF2B5EF4-FFF2-40B4-BE49-F238E27FC236}">
                <a16:creationId xmlns:a16="http://schemas.microsoft.com/office/drawing/2014/main" id="{F9E132A6-8776-49C1-9ABA-FD28D2863D7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490227" y="12681458"/>
            <a:ext cx="2167264" cy="816242"/>
          </a:xfrm>
          <a:prstGeom prst="rect">
            <a:avLst/>
          </a:prstGeom>
        </p:spPr>
      </p:pic>
      <p:sp>
        <p:nvSpPr>
          <p:cNvPr id="29" name="Rectangle 28">
            <a:extLst>
              <a:ext uri="{FF2B5EF4-FFF2-40B4-BE49-F238E27FC236}">
                <a16:creationId xmlns:a16="http://schemas.microsoft.com/office/drawing/2014/main" id="{1E246F49-6E4B-4F33-847E-C57082B8D00D}"/>
              </a:ext>
            </a:extLst>
          </p:cNvPr>
          <p:cNvSpPr/>
          <p:nvPr/>
        </p:nvSpPr>
        <p:spPr>
          <a:xfrm>
            <a:off x="1116698" y="5551228"/>
            <a:ext cx="9947254" cy="3000609"/>
          </a:xfrm>
          <a:prstGeom prst="rect">
            <a:avLst/>
          </a:prstGeom>
          <a:solidFill>
            <a:schemeClr val="bg1"/>
          </a:solidFill>
          <a:ln w="12700" cap="flat">
            <a:solidFill>
              <a:srgbClr val="BD9947"/>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4" name="TextBox 33">
            <a:extLst>
              <a:ext uri="{FF2B5EF4-FFF2-40B4-BE49-F238E27FC236}">
                <a16:creationId xmlns:a16="http://schemas.microsoft.com/office/drawing/2014/main" id="{B4BA9A73-6B15-4561-971E-358085B723D1}"/>
              </a:ext>
            </a:extLst>
          </p:cNvPr>
          <p:cNvSpPr txBox="1"/>
          <p:nvPr/>
        </p:nvSpPr>
        <p:spPr>
          <a:xfrm>
            <a:off x="5102993" y="6042652"/>
            <a:ext cx="5273955" cy="2154436"/>
          </a:xfrm>
          <a:prstGeom prst="rect">
            <a:avLst/>
          </a:prstGeom>
          <a:noFill/>
        </p:spPr>
        <p:txBody>
          <a:bodyPr wrap="square" lIns="91440" tIns="45720" rIns="91440" bIns="45720" rtlCol="0" anchor="t">
            <a:spAutoFit/>
          </a:bodyPr>
          <a:lstStyle/>
          <a:p>
            <a:pPr algn="l">
              <a:lnSpc>
                <a:spcPct val="100000"/>
              </a:lnSpc>
            </a:pPr>
            <a:r>
              <a:rPr lang="en-US" sz="3600" b="1" dirty="0"/>
              <a:t>Refer a Friend</a:t>
            </a:r>
            <a:r>
              <a:rPr lang="en-US" sz="3600" b="1" dirty="0">
                <a:solidFill>
                  <a:srgbClr val="2F65A4"/>
                </a:solidFill>
              </a:rPr>
              <a:t>*</a:t>
            </a:r>
            <a:br>
              <a:rPr lang="en-US" sz="3200" b="1" dirty="0">
                <a:solidFill>
                  <a:schemeClr val="bg2">
                    <a:lumMod val="10000"/>
                  </a:schemeClr>
                </a:solidFill>
                <a:latin typeface="+mj-lt"/>
                <a:cs typeface="Helvetica"/>
              </a:rPr>
            </a:br>
            <a:r>
              <a:rPr lang="en-US" sz="2800" dirty="0">
                <a:solidFill>
                  <a:srgbClr val="000B17"/>
                </a:solidFill>
                <a:latin typeface="+mj-lt"/>
              </a:rPr>
              <a:t>Receive a CREDIT equivalent to the cost of your Quarterly or Annual </a:t>
            </a:r>
            <a:r>
              <a:rPr lang="en-US" sz="2800" dirty="0" err="1">
                <a:solidFill>
                  <a:srgbClr val="000B17"/>
                </a:solidFill>
                <a:latin typeface="+mj-lt"/>
              </a:rPr>
              <a:t>IDSeal</a:t>
            </a:r>
            <a:r>
              <a:rPr lang="en-US" sz="2800" dirty="0">
                <a:solidFill>
                  <a:srgbClr val="000B17"/>
                </a:solidFill>
                <a:latin typeface="+mj-lt"/>
              </a:rPr>
              <a:t> Titan Subscription</a:t>
            </a:r>
            <a:endParaRPr lang="en-US" sz="2800" dirty="0">
              <a:solidFill>
                <a:srgbClr val="000B17"/>
              </a:solidFill>
              <a:latin typeface="+mj-lt"/>
              <a:cs typeface="Helvetica"/>
            </a:endParaRPr>
          </a:p>
          <a:p>
            <a:pPr algn="l">
              <a:lnSpc>
                <a:spcPct val="100000"/>
              </a:lnSpc>
            </a:pPr>
            <a:r>
              <a:rPr lang="en-US" sz="800" b="1" dirty="0">
                <a:solidFill>
                  <a:schemeClr val="bg2">
                    <a:lumMod val="10000"/>
                  </a:schemeClr>
                </a:solidFill>
                <a:latin typeface="+mj-lt"/>
                <a:cs typeface="Helvetica"/>
              </a:rPr>
              <a:t> </a:t>
            </a:r>
          </a:p>
          <a:p>
            <a:pPr algn="l">
              <a:lnSpc>
                <a:spcPct val="100000"/>
              </a:lnSpc>
            </a:pPr>
            <a:r>
              <a:rPr lang="en-US" sz="600" b="1" dirty="0">
                <a:solidFill>
                  <a:schemeClr val="bg2">
                    <a:lumMod val="10000"/>
                  </a:schemeClr>
                </a:solidFill>
                <a:latin typeface="+mj-lt"/>
                <a:cs typeface="Helvetica" panose="020B0604020202020204" pitchFamily="34" charset="0"/>
              </a:rPr>
              <a:t>z</a:t>
            </a:r>
          </a:p>
        </p:txBody>
      </p:sp>
      <p:sp>
        <p:nvSpPr>
          <p:cNvPr id="35" name="Rectangle 34">
            <a:extLst>
              <a:ext uri="{FF2B5EF4-FFF2-40B4-BE49-F238E27FC236}">
                <a16:creationId xmlns:a16="http://schemas.microsoft.com/office/drawing/2014/main" id="{FC6AFB73-A8D4-446F-B799-14AD02AA9DB3}"/>
              </a:ext>
            </a:extLst>
          </p:cNvPr>
          <p:cNvSpPr/>
          <p:nvPr/>
        </p:nvSpPr>
        <p:spPr>
          <a:xfrm>
            <a:off x="2540511" y="7221699"/>
            <a:ext cx="2611765" cy="515910"/>
          </a:xfrm>
          <a:prstGeom prst="rect">
            <a:avLst/>
          </a:prstGeom>
        </p:spPr>
        <p:txBody>
          <a:bodyPr wrap="square">
            <a:spAutoFit/>
          </a:bodyPr>
          <a:lstStyle/>
          <a:p>
            <a:pPr algn="l"/>
            <a:r>
              <a:rPr lang="en-US" sz="2000" dirty="0">
                <a:solidFill>
                  <a:schemeClr val="bg2">
                    <a:lumMod val="10000"/>
                  </a:schemeClr>
                </a:solidFill>
                <a:latin typeface="+mj-lt"/>
              </a:rPr>
              <a:t>Canada Only</a:t>
            </a:r>
          </a:p>
        </p:txBody>
      </p:sp>
      <p:pic>
        <p:nvPicPr>
          <p:cNvPr id="6" name="Picture 5" descr="Logo&#10;&#10;Description automatically generated">
            <a:extLst>
              <a:ext uri="{FF2B5EF4-FFF2-40B4-BE49-F238E27FC236}">
                <a16:creationId xmlns:a16="http://schemas.microsoft.com/office/drawing/2014/main" id="{5C0401C0-10DA-46CD-ABF8-2E0494A1D86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20888" y="6066351"/>
            <a:ext cx="3548759" cy="1774380"/>
          </a:xfrm>
          <a:prstGeom prst="rect">
            <a:avLst/>
          </a:prstGeom>
        </p:spPr>
      </p:pic>
    </p:spTree>
    <p:extLst>
      <p:ext uri="{BB962C8B-B14F-4D97-AF65-F5344CB8AC3E}">
        <p14:creationId xmlns:p14="http://schemas.microsoft.com/office/powerpoint/2010/main" val="3985991583"/>
      </p:ext>
    </p:extLst>
  </p:cSld>
  <p:clrMapOvr>
    <a:masterClrMapping/>
  </p:clrMapOvr>
</p:sld>
</file>

<file path=ppt/theme/theme1.xml><?xml version="1.0" encoding="utf-8"?>
<a:theme xmlns:a="http://schemas.openxmlformats.org/drawingml/2006/main" name="White">
  <a:themeElements>
    <a:clrScheme name="Custom 1">
      <a:dk1>
        <a:srgbClr val="5E5E5E"/>
      </a:dk1>
      <a:lt1>
        <a:srgbClr val="FFFFFF"/>
      </a:lt1>
      <a:dk2>
        <a:srgbClr val="5E5E5E"/>
      </a:dk2>
      <a:lt2>
        <a:srgbClr val="D6D5D5"/>
      </a:lt2>
      <a:accent1>
        <a:srgbClr val="002956"/>
      </a:accent1>
      <a:accent2>
        <a:srgbClr val="5FCBC9"/>
      </a:accent2>
      <a:accent3>
        <a:srgbClr val="949BA2"/>
      </a:accent3>
      <a:accent4>
        <a:srgbClr val="367CCA"/>
      </a:accent4>
      <a:accent5>
        <a:srgbClr val="FE661B"/>
      </a:accent5>
      <a:accent6>
        <a:srgbClr val="6FB31C"/>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437E"/>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bril Fatface"/>
        <a:ea typeface="Abril Fatface"/>
        <a:cs typeface="Abril Fatface"/>
      </a:majorFont>
      <a:minorFont>
        <a:latin typeface="Myriad Pro"/>
        <a:ea typeface="Myriad Pro"/>
        <a:cs typeface="Myriad Pro"/>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437E"/>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16219</TotalTime>
  <Words>762</Words>
  <Application>Microsoft Office PowerPoint</Application>
  <PresentationFormat>Custom</PresentationFormat>
  <Paragraphs>155</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Helvetica</vt:lpstr>
      <vt:lpstr>Helvetica Bold Oblique</vt:lpstr>
      <vt:lpstr>Helvetica Neue</vt:lpstr>
      <vt:lpstr>Helvetica Neue Light</vt:lpstr>
      <vt:lpstr>Helvetica Neue Medium</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Bindu Sadder</dc:creator>
  <cp:lastModifiedBy>Bindu Sadder</cp:lastModifiedBy>
  <cp:revision>821</cp:revision>
  <dcterms:modified xsi:type="dcterms:W3CDTF">2022-06-10T17:45:12Z</dcterms:modified>
</cp:coreProperties>
</file>