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310" r:id="rId3"/>
    <p:sldId id="264" r:id="rId4"/>
    <p:sldId id="309" r:id="rId5"/>
    <p:sldId id="260" r:id="rId6"/>
    <p:sldId id="283" r:id="rId7"/>
    <p:sldId id="311" r:id="rId8"/>
    <p:sldId id="267" r:id="rId9"/>
    <p:sldId id="3265" r:id="rId10"/>
    <p:sldId id="270" r:id="rId11"/>
    <p:sldId id="3267" r:id="rId12"/>
    <p:sldId id="275" r:id="rId13"/>
    <p:sldId id="3266" r:id="rId14"/>
    <p:sldId id="292" r:id="rId15"/>
    <p:sldId id="294" r:id="rId16"/>
    <p:sldId id="3268" r:id="rId17"/>
    <p:sldId id="3270" r:id="rId18"/>
    <p:sldId id="276" r:id="rId19"/>
    <p:sldId id="280" r:id="rId20"/>
    <p:sldId id="281"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15:guide id="1" orient="horz" pos="4344" userDrawn="1">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essa Brunette" initials="VB" lastIdx="9" clrIdx="0">
    <p:extLst>
      <p:ext uri="{19B8F6BF-5375-455C-9EA6-DF929625EA0E}">
        <p15:presenceInfo xmlns:p15="http://schemas.microsoft.com/office/powerpoint/2012/main" userId="S-1-5-21-798866306-3157060849-1821505722-24924" providerId="AD"/>
      </p:ext>
    </p:extLst>
  </p:cmAuthor>
  <p:cmAuthor id="2" name="Melina Medeiros" initials="MM" lastIdx="6" clrIdx="1">
    <p:extLst>
      <p:ext uri="{19B8F6BF-5375-455C-9EA6-DF929625EA0E}">
        <p15:presenceInfo xmlns:p15="http://schemas.microsoft.com/office/powerpoint/2012/main" userId="797016bc7e43ea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903"/>
    <a:srgbClr val="9E28B5"/>
    <a:srgbClr val="7F19A8"/>
    <a:srgbClr val="0197CB"/>
    <a:srgbClr val="0194D3"/>
    <a:srgbClr val="007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76217" autoAdjust="0"/>
  </p:normalViewPr>
  <p:slideViewPr>
    <p:cSldViewPr snapToGrid="0" snapToObjects="1">
      <p:cViewPr varScale="1">
        <p:scale>
          <a:sx n="49" d="100"/>
          <a:sy n="49" d="100"/>
        </p:scale>
        <p:origin x="348" y="42"/>
      </p:cViewPr>
      <p:guideLst>
        <p:guide orient="horz" pos="4344"/>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du Sadder" userId="d00f3dde-d3a0-4805-9800-a59da6d64775" providerId="ADAL" clId="{FB295CAA-4D22-4366-8834-06B6C6719A51}"/>
    <pc:docChg chg="undo custSel modSld">
      <pc:chgData name="Bindu Sadder" userId="d00f3dde-d3a0-4805-9800-a59da6d64775" providerId="ADAL" clId="{FB295CAA-4D22-4366-8834-06B6C6719A51}" dt="2022-11-01T18:05:27.682" v="17" actId="20577"/>
      <pc:docMkLst>
        <pc:docMk/>
      </pc:docMkLst>
      <pc:sldChg chg="modSp mod">
        <pc:chgData name="Bindu Sadder" userId="d00f3dde-d3a0-4805-9800-a59da6d64775" providerId="ADAL" clId="{FB295CAA-4D22-4366-8834-06B6C6719A51}" dt="2022-11-01T17:27:34.668" v="8" actId="1076"/>
        <pc:sldMkLst>
          <pc:docMk/>
          <pc:sldMk cId="356865196" sldId="260"/>
        </pc:sldMkLst>
        <pc:spChg chg="mod">
          <ac:chgData name="Bindu Sadder" userId="d00f3dde-d3a0-4805-9800-a59da6d64775" providerId="ADAL" clId="{FB295CAA-4D22-4366-8834-06B6C6719A51}" dt="2022-11-01T17:27:34.668" v="8" actId="1076"/>
          <ac:spMkLst>
            <pc:docMk/>
            <pc:sldMk cId="356865196" sldId="260"/>
            <ac:spMk id="4" creationId="{6AC41E61-8AFC-4911-95FE-9D924B7C97D5}"/>
          </ac:spMkLst>
        </pc:spChg>
      </pc:sldChg>
      <pc:sldChg chg="modSp mod modNotesTx">
        <pc:chgData name="Bindu Sadder" userId="d00f3dde-d3a0-4805-9800-a59da6d64775" providerId="ADAL" clId="{FB295CAA-4D22-4366-8834-06B6C6719A51}" dt="2022-11-01T17:27:06.793" v="6" actId="2711"/>
        <pc:sldMkLst>
          <pc:docMk/>
          <pc:sldMk cId="4179324723" sldId="264"/>
        </pc:sldMkLst>
        <pc:spChg chg="mod">
          <ac:chgData name="Bindu Sadder" userId="d00f3dde-d3a0-4805-9800-a59da6d64775" providerId="ADAL" clId="{FB295CAA-4D22-4366-8834-06B6C6719A51}" dt="2022-11-01T17:26:34.583" v="5" actId="1076"/>
          <ac:spMkLst>
            <pc:docMk/>
            <pc:sldMk cId="4179324723" sldId="264"/>
            <ac:spMk id="16" creationId="{9BF59714-B39D-48B5-9AEF-AFABFD351709}"/>
          </ac:spMkLst>
        </pc:spChg>
        <pc:spChg chg="mod">
          <ac:chgData name="Bindu Sadder" userId="d00f3dde-d3a0-4805-9800-a59da6d64775" providerId="ADAL" clId="{FB295CAA-4D22-4366-8834-06B6C6719A51}" dt="2022-11-01T17:27:06.793" v="6" actId="2711"/>
          <ac:spMkLst>
            <pc:docMk/>
            <pc:sldMk cId="4179324723" sldId="264"/>
            <ac:spMk id="19" creationId="{536D083F-B6CF-4EE8-A7AF-CB8A9B9D57DB}"/>
          </ac:spMkLst>
        </pc:spChg>
      </pc:sldChg>
      <pc:sldChg chg="modSp mod">
        <pc:chgData name="Bindu Sadder" userId="d00f3dde-d3a0-4805-9800-a59da6d64775" providerId="ADAL" clId="{FB295CAA-4D22-4366-8834-06B6C6719A51}" dt="2022-11-01T18:05:27.682" v="17" actId="20577"/>
        <pc:sldMkLst>
          <pc:docMk/>
          <pc:sldMk cId="0" sldId="270"/>
        </pc:sldMkLst>
        <pc:spChg chg="mod">
          <ac:chgData name="Bindu Sadder" userId="d00f3dde-d3a0-4805-9800-a59da6d64775" providerId="ADAL" clId="{FB295CAA-4D22-4366-8834-06B6C6719A51}" dt="2022-11-01T18:05:27.682" v="17" actId="20577"/>
          <ac:spMkLst>
            <pc:docMk/>
            <pc:sldMk cId="0" sldId="270"/>
            <ac:spMk id="153" creationId="{00000000-0000-0000-0000-000000000000}"/>
          </ac:spMkLst>
        </pc:spChg>
      </pc:sldChg>
      <pc:sldChg chg="delSp modSp mod">
        <pc:chgData name="Bindu Sadder" userId="d00f3dde-d3a0-4805-9800-a59da6d64775" providerId="ADAL" clId="{FB295CAA-4D22-4366-8834-06B6C6719A51}" dt="2022-11-01T17:27:49.049" v="14" actId="478"/>
        <pc:sldMkLst>
          <pc:docMk/>
          <pc:sldMk cId="2253588015" sldId="283"/>
        </pc:sldMkLst>
        <pc:spChg chg="del mod">
          <ac:chgData name="Bindu Sadder" userId="d00f3dde-d3a0-4805-9800-a59da6d64775" providerId="ADAL" clId="{FB295CAA-4D22-4366-8834-06B6C6719A51}" dt="2022-11-01T17:27:49.049" v="14" actId="478"/>
          <ac:spMkLst>
            <pc:docMk/>
            <pc:sldMk cId="2253588015" sldId="283"/>
            <ac:spMk id="27" creationId="{7D4BECB0-71FB-4DD3-9E86-29C90049F548}"/>
          </ac:spMkLst>
        </pc:spChg>
      </pc:sldChg>
      <pc:sldChg chg="modSp mod modNotesTx">
        <pc:chgData name="Bindu Sadder" userId="d00f3dde-d3a0-4805-9800-a59da6d64775" providerId="ADAL" clId="{FB295CAA-4D22-4366-8834-06B6C6719A51}" dt="2022-11-01T17:27:29.700" v="7" actId="1076"/>
        <pc:sldMkLst>
          <pc:docMk/>
          <pc:sldMk cId="698595765" sldId="309"/>
        </pc:sldMkLst>
        <pc:spChg chg="mod">
          <ac:chgData name="Bindu Sadder" userId="d00f3dde-d3a0-4805-9800-a59da6d64775" providerId="ADAL" clId="{FB295CAA-4D22-4366-8834-06B6C6719A51}" dt="2022-11-01T17:27:29.700" v="7" actId="1076"/>
          <ac:spMkLst>
            <pc:docMk/>
            <pc:sldMk cId="698595765" sldId="309"/>
            <ac:spMk id="28" creationId="{98C66A40-E250-4AE0-B4C3-63F298625696}"/>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10-31T15:45:19.969" idx="2">
    <p:pos x="15250" y="8251"/>
    <p:text>All translations done. Format of slide needs to match EN.</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0" name="Shape 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676005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48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54E85-9B76-4A0F-A785-A89C773E7DB0}" type="slidenum">
              <a:rPr lang="en-US" smtClean="0"/>
              <a:t>3</a:t>
            </a:fld>
            <a:endParaRPr lang="en-US"/>
          </a:p>
        </p:txBody>
      </p:sp>
    </p:spTree>
    <p:extLst>
      <p:ext uri="{BB962C8B-B14F-4D97-AF65-F5344CB8AC3E}">
        <p14:creationId xmlns:p14="http://schemas.microsoft.com/office/powerpoint/2010/main" val="73507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84D1FC-AD2F-425E-9BE5-C838B9096A43}" type="slidenum">
              <a:rPr lang="en-US" smtClean="0"/>
              <a:t>4</a:t>
            </a:fld>
            <a:endParaRPr lang="en-US" dirty="0"/>
          </a:p>
        </p:txBody>
      </p:sp>
    </p:spTree>
    <p:extLst>
      <p:ext uri="{BB962C8B-B14F-4D97-AF65-F5344CB8AC3E}">
        <p14:creationId xmlns:p14="http://schemas.microsoft.com/office/powerpoint/2010/main" val="83993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24554E85-9B76-4A0F-A785-A89C773E7DB0}" type="slidenum">
              <a:rPr lang="en-US" smtClean="0"/>
              <a:t>5</a:t>
            </a:fld>
            <a:endParaRPr lang="en-US"/>
          </a:p>
        </p:txBody>
      </p:sp>
    </p:spTree>
    <p:extLst>
      <p:ext uri="{BB962C8B-B14F-4D97-AF65-F5344CB8AC3E}">
        <p14:creationId xmlns:p14="http://schemas.microsoft.com/office/powerpoint/2010/main" val="165621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074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701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21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3968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1778000" y="2298700"/>
            <a:ext cx="20828000" cy="4648200"/>
          </a:xfrm>
          <a:prstGeom prst="rect">
            <a:avLst/>
          </a:prstGeom>
        </p:spPr>
        <p:txBody>
          <a:bodyPr anchor="b"/>
          <a:lstStyle>
            <a:lvl1pPr algn="ctr"/>
          </a:lstStyle>
          <a:p>
            <a:r>
              <a:t>Title Text</a:t>
            </a:r>
          </a:p>
        </p:txBody>
      </p:sp>
      <p:sp>
        <p:nvSpPr>
          <p:cNvPr id="17" name="Body Level One…"/>
          <p:cNvSpPr txBox="1">
            <a:spLocks noGrp="1"/>
          </p:cNvSpPr>
          <p:nvPr>
            <p:ph type="body" sz="quarter" idx="1"/>
          </p:nvPr>
        </p:nvSpPr>
        <p:spPr>
          <a:xfrm>
            <a:off x="1778000" y="7073900"/>
            <a:ext cx="20828000" cy="1587500"/>
          </a:xfrm>
          <a:prstGeom prst="rect">
            <a:avLst/>
          </a:prstGeom>
        </p:spPr>
        <p:txBody>
          <a:bodyPr/>
          <a:lstStyle>
            <a:lvl1pPr marL="0" indent="0" algn="ctr">
              <a:spcBef>
                <a:spcPts val="0"/>
              </a:spcBef>
              <a:buSzTx/>
              <a:buNone/>
              <a:defRPr sz="4400" spc="-132"/>
            </a:lvl1pPr>
            <a:lvl2pPr marL="0" indent="0" algn="ctr">
              <a:spcBef>
                <a:spcPts val="0"/>
              </a:spcBef>
              <a:buSzTx/>
              <a:buNone/>
              <a:defRPr sz="4400" spc="-132"/>
            </a:lvl2pPr>
            <a:lvl3pPr marL="0" indent="0" algn="ctr">
              <a:spcBef>
                <a:spcPts val="0"/>
              </a:spcBef>
              <a:buSzTx/>
              <a:buNone/>
              <a:defRPr sz="4400" spc="-132"/>
            </a:lvl3pPr>
            <a:lvl4pPr marL="0" indent="0" algn="ctr">
              <a:spcBef>
                <a:spcPts val="0"/>
              </a:spcBef>
              <a:buSzTx/>
              <a:buNone/>
              <a:defRPr sz="4400" spc="-132"/>
            </a:lvl4pPr>
            <a:lvl5pPr marL="0" indent="0" algn="ctr">
              <a:spcBef>
                <a:spcPts val="0"/>
              </a:spcBef>
              <a:buSzTx/>
              <a:buNone/>
              <a:defRPr sz="4400" spc="-132"/>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pic>
        <p:nvPicPr>
          <p:cNvPr id="9" name="Picture 2" descr="Grey and White Abstract Wallpapers - Top Free Grey and White Abstract  Backgrounds - WallpaperAccess">
            <a:extLst>
              <a:ext uri="{FF2B5EF4-FFF2-40B4-BE49-F238E27FC236}">
                <a16:creationId xmlns:a16="http://schemas.microsoft.com/office/drawing/2014/main" id="{744115BB-4B5B-584D-AA22-54F8A972EE36}"/>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635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bg>
      <p:bgRef idx="1001">
        <a:schemeClr val="bg1"/>
      </p:bgRef>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6" name="Picture 2" descr="Grey and White Abstract Wallpapers - Top Free Grey and White Abstract  Backgrounds - WallpaperAccess">
            <a:extLst>
              <a:ext uri="{FF2B5EF4-FFF2-40B4-BE49-F238E27FC236}">
                <a16:creationId xmlns:a16="http://schemas.microsoft.com/office/drawing/2014/main" id="{EEC93353-BBB6-8A4B-ADA4-D6D8A6D116D2}"/>
              </a:ext>
            </a:extLst>
          </p:cNvPr>
          <p:cNvPicPr>
            <a:picLocks noChangeAspect="1" noChangeArrowheads="1"/>
          </p:cNvPicPr>
          <p:nvPr userDrawn="1"/>
        </p:nvPicPr>
        <p:blipFill>
          <a:blip r:embed="rId2">
            <a:alphaModFix amt="11000"/>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E173-73B6-4913-A963-B83E3C45D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B75B4-9C38-4C9B-965F-9582658808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5FC49-0A28-41F6-9EEC-59630DE8A65B}"/>
              </a:ext>
            </a:extLst>
          </p:cNvPr>
          <p:cNvSpPr>
            <a:spLocks noGrp="1"/>
          </p:cNvSpPr>
          <p:nvPr>
            <p:ph type="dt" sz="half" idx="10"/>
          </p:nvPr>
        </p:nvSpPr>
        <p:spPr/>
        <p:txBody>
          <a:bodyPr/>
          <a:lstStyle/>
          <a:p>
            <a:fld id="{BED7D945-370B-4FA0-8750-DCF79515CEF2}" type="datetime1">
              <a:rPr lang="en-US" smtClean="0"/>
              <a:t>11/1/2022</a:t>
            </a:fld>
            <a:endParaRPr lang="en-US"/>
          </a:p>
        </p:txBody>
      </p:sp>
      <p:sp>
        <p:nvSpPr>
          <p:cNvPr id="5" name="Footer Placeholder 4">
            <a:extLst>
              <a:ext uri="{FF2B5EF4-FFF2-40B4-BE49-F238E27FC236}">
                <a16:creationId xmlns:a16="http://schemas.microsoft.com/office/drawing/2014/main" id="{47A95998-CC42-4EEC-9355-60A05CA68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CEB68-4B4F-40A4-B7FF-488C8E056A21}"/>
              </a:ext>
            </a:extLst>
          </p:cNvPr>
          <p:cNvSpPr>
            <a:spLocks noGrp="1"/>
          </p:cNvSpPr>
          <p:nvPr>
            <p:ph type="sldNum" sz="quarter" idx="12"/>
          </p:nvPr>
        </p:nvSpPr>
        <p:spPr>
          <a:xfrm>
            <a:off x="11941192" y="13081000"/>
            <a:ext cx="488916" cy="471924"/>
          </a:xfrm>
        </p:spPr>
        <p:txBody>
          <a:bodyPr/>
          <a:lstStyle/>
          <a:p>
            <a:fld id="{D23F07DD-FE7B-4AD0-B937-2F99CA946E54}" type="slidenum">
              <a:rPr lang="en-US" smtClean="0"/>
              <a:t>‹#›</a:t>
            </a:fld>
            <a:endParaRPr lang="en-US"/>
          </a:p>
        </p:txBody>
      </p:sp>
    </p:spTree>
    <p:extLst>
      <p:ext uri="{BB962C8B-B14F-4D97-AF65-F5344CB8AC3E}">
        <p14:creationId xmlns:p14="http://schemas.microsoft.com/office/powerpoint/2010/main" val="126519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p:nvPr/>
        </p:nvSpPr>
        <p:spPr>
          <a:xfrm>
            <a:off x="-25402" y="13068300"/>
            <a:ext cx="24434804" cy="767162"/>
          </a:xfrm>
          <a:prstGeom prst="rect">
            <a:avLst/>
          </a:prstGeom>
          <a:solidFill>
            <a:srgbClr val="5079BC"/>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endParaRPr dirty="0"/>
          </a:p>
        </p:txBody>
      </p:sp>
      <p:pic>
        <p:nvPicPr>
          <p:cNvPr id="6" name="image3.png" descr="image3.png"/>
          <p:cNvPicPr>
            <a:picLocks noChangeAspect="1"/>
          </p:cNvPicPr>
          <p:nvPr/>
        </p:nvPicPr>
        <p:blipFill>
          <a:blip r:embed="rId5"/>
          <a:stretch>
            <a:fillRect/>
          </a:stretch>
        </p:blipFill>
        <p:spPr>
          <a:xfrm>
            <a:off x="22057704" y="12337516"/>
            <a:ext cx="1609195" cy="419634"/>
          </a:xfrm>
          <a:prstGeom prst="rect">
            <a:avLst/>
          </a:prstGeom>
          <a:ln w="12700">
            <a:miter lim="400000"/>
          </a:ln>
        </p:spPr>
      </p:pic>
      <p:sp>
        <p:nvSpPr>
          <p:cNvPr id="7"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8"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atin typeface="Helvetica Light"/>
                <a:ea typeface="Helvetica Light"/>
                <a:cs typeface="Helvetica Light"/>
                <a:sym typeface="Helvetica Light"/>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1pPr>
      <a:lvl2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2pPr>
      <a:lvl3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3pPr>
      <a:lvl4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4pPr>
      <a:lvl5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5pPr>
      <a:lvl6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6pPr>
      <a:lvl7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7pPr>
      <a:lvl8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8pPr>
      <a:lvl9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3" descr="A picture containing text, businesscard, vector graphics, clipart&#10;&#10;Description automatically generated">
            <a:extLst>
              <a:ext uri="{FF2B5EF4-FFF2-40B4-BE49-F238E27FC236}">
                <a16:creationId xmlns:a16="http://schemas.microsoft.com/office/drawing/2014/main" id="{CC3D5145-860A-A738-C5E0-E569484378A2}"/>
              </a:ext>
            </a:extLst>
          </p:cNvPr>
          <p:cNvPicPr>
            <a:picLocks noChangeAspect="1"/>
          </p:cNvPicPr>
          <p:nvPr/>
        </p:nvPicPr>
        <p:blipFill rotWithShape="1">
          <a:blip r:embed="rId2">
            <a:extLst>
              <a:ext uri="{28A0092B-C50C-407E-A947-70E740481C1C}">
                <a14:useLocalDpi xmlns:a14="http://schemas.microsoft.com/office/drawing/2010/main" val="0"/>
              </a:ext>
            </a:extLst>
          </a:blip>
          <a:srcRect l="8179" t="3154" r="9112" b="3874"/>
          <a:stretch/>
        </p:blipFill>
        <p:spPr>
          <a:xfrm>
            <a:off x="0" y="336"/>
            <a:ext cx="24398420" cy="13715664"/>
          </a:xfrm>
          <a:prstGeom prst="rect">
            <a:avLst/>
          </a:prstGeom>
        </p:spPr>
      </p:pic>
      <p:sp>
        <p:nvSpPr>
          <p:cNvPr id="88" name="Shape 52">
            <a:extLst>
              <a:ext uri="{FF2B5EF4-FFF2-40B4-BE49-F238E27FC236}">
                <a16:creationId xmlns:a16="http://schemas.microsoft.com/office/drawing/2014/main" id="{FD7D1C1F-95D4-A4D3-9CF6-ED966A765D77}"/>
              </a:ext>
            </a:extLst>
          </p:cNvPr>
          <p:cNvSpPr txBox="1">
            <a:spLocks/>
          </p:cNvSpPr>
          <p:nvPr/>
        </p:nvSpPr>
        <p:spPr>
          <a:xfrm>
            <a:off x="7458721" y="7387109"/>
            <a:ext cx="9480978" cy="1303734"/>
          </a:xfrm>
          <a:prstGeom prst="rect">
            <a:avLst/>
          </a:prstGeom>
          <a:ln w="12700">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xmlns="" val="1"/>
            </a:ext>
          </a:extLst>
        </p:spPr>
        <p:txBody>
          <a:bodyPr lIns="50800" tIns="50800" rIns="50800" bIns="50800" anchor="b">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400" baseline="0">
                <a:ln>
                  <a:noFill/>
                </a:ln>
                <a:solidFill>
                  <a:srgbClr val="53585F"/>
                </a:solidFill>
                <a:uFillTx/>
                <a:latin typeface="Arial"/>
                <a:ea typeface="Arial"/>
                <a:cs typeface="Arial"/>
                <a:sym typeface="Arial"/>
              </a:defRPr>
            </a:lvl1pPr>
            <a:lvl2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2pPr>
            <a:lvl3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3pPr>
            <a:lvl4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4pPr>
            <a:lvl5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5pPr>
            <a:lvl6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6pPr>
            <a:lvl7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7pPr>
            <a:lvl8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8pPr>
            <a:lvl9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9pPr>
          </a:lstStyle>
          <a:p>
            <a:pPr hangingPunct="1"/>
            <a:r>
              <a:rPr lang="en-US" sz="6000" b="1" spc="-150" dirty="0" err="1">
                <a:solidFill>
                  <a:srgbClr val="102B54"/>
                </a:solidFill>
                <a:latin typeface="+mj-lt"/>
              </a:rPr>
              <a:t>Produits</a:t>
            </a:r>
            <a:r>
              <a:rPr lang="en-US" sz="6000" b="1" spc="-150" dirty="0">
                <a:solidFill>
                  <a:srgbClr val="102B54"/>
                </a:solidFill>
                <a:latin typeface="+mj-lt"/>
              </a:rPr>
              <a:t> </a:t>
            </a:r>
          </a:p>
          <a:p>
            <a:pPr hangingPunct="1"/>
            <a:r>
              <a:rPr lang="en-US" sz="6000" b="1" spc="-150" dirty="0" err="1">
                <a:solidFill>
                  <a:srgbClr val="102B54"/>
                </a:solidFill>
                <a:latin typeface="+mj-lt"/>
              </a:rPr>
              <a:t>canadiens</a:t>
            </a:r>
            <a:r>
              <a:rPr lang="en-US" sz="6000" b="1" spc="-150" dirty="0">
                <a:solidFill>
                  <a:srgbClr val="102B54"/>
                </a:solidFill>
                <a:latin typeface="+mj-lt"/>
              </a:rPr>
              <a:t> </a:t>
            </a:r>
          </a:p>
        </p:txBody>
      </p:sp>
      <p:pic>
        <p:nvPicPr>
          <p:cNvPr id="89" name="Picture 5" descr="A picture containing text, clipart&#10;&#10;Description automatically generated">
            <a:extLst>
              <a:ext uri="{FF2B5EF4-FFF2-40B4-BE49-F238E27FC236}">
                <a16:creationId xmlns:a16="http://schemas.microsoft.com/office/drawing/2014/main" id="{78ACED90-3743-2D9A-5BD9-381308B8A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750" y="5824445"/>
            <a:ext cx="2356499" cy="623407"/>
          </a:xfrm>
          <a:prstGeom prst="rect">
            <a:avLst/>
          </a:prstGeom>
        </p:spPr>
      </p:pic>
      <p:pic>
        <p:nvPicPr>
          <p:cNvPr id="2" name="Picture 1">
            <a:extLst>
              <a:ext uri="{FF2B5EF4-FFF2-40B4-BE49-F238E27FC236}">
                <a16:creationId xmlns:a16="http://schemas.microsoft.com/office/drawing/2014/main" id="{CD566567-5169-A744-8BDC-15FE5B8E5D55}"/>
              </a:ext>
            </a:extLst>
          </p:cNvPr>
          <p:cNvPicPr>
            <a:picLocks noChangeAspect="1"/>
          </p:cNvPicPr>
          <p:nvPr/>
        </p:nvPicPr>
        <p:blipFill>
          <a:blip r:embed="rId4"/>
          <a:stretch>
            <a:fillRect/>
          </a:stretch>
        </p:blipFill>
        <p:spPr>
          <a:xfrm>
            <a:off x="21416649" y="3082522"/>
            <a:ext cx="2038774" cy="1975062"/>
          </a:xfrm>
          <a:prstGeom prst="rect">
            <a:avLst/>
          </a:prstGeom>
        </p:spPr>
      </p:pic>
      <p:sp>
        <p:nvSpPr>
          <p:cNvPr id="67" name="Rectangle 66">
            <a:extLst>
              <a:ext uri="{FF2B5EF4-FFF2-40B4-BE49-F238E27FC236}">
                <a16:creationId xmlns:a16="http://schemas.microsoft.com/office/drawing/2014/main" id="{5D9221C2-2E93-E087-9614-40AF5E4FF010}"/>
              </a:ext>
            </a:extLst>
          </p:cNvPr>
          <p:cNvSpPr/>
          <p:nvPr/>
        </p:nvSpPr>
        <p:spPr>
          <a:xfrm>
            <a:off x="16070944" y="2200059"/>
            <a:ext cx="8327476" cy="10058400"/>
          </a:xfrm>
          <a:prstGeom prst="rect">
            <a:avLst/>
          </a:prstGeom>
          <a:solidFill>
            <a:srgbClr val="102B5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effectLst/>
              <a:uFillTx/>
              <a:latin typeface="+mj-lt"/>
              <a:ea typeface="+mj-ea"/>
              <a:cs typeface="+mj-cs"/>
              <a:sym typeface="Helvetica Neue"/>
            </a:endParaRPr>
          </a:p>
        </p:txBody>
      </p:sp>
      <p:sp>
        <p:nvSpPr>
          <p:cNvPr id="68" name="Shape 54">
            <a:extLst>
              <a:ext uri="{FF2B5EF4-FFF2-40B4-BE49-F238E27FC236}">
                <a16:creationId xmlns:a16="http://schemas.microsoft.com/office/drawing/2014/main" id="{D85EA6BA-9C18-5F86-54DE-1A7F5B43F8B2}"/>
              </a:ext>
            </a:extLst>
          </p:cNvPr>
          <p:cNvSpPr txBox="1"/>
          <p:nvPr/>
        </p:nvSpPr>
        <p:spPr>
          <a:xfrm>
            <a:off x="16686056" y="2306496"/>
            <a:ext cx="8466195" cy="978024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l" defTabSz="457200">
              <a:lnSpc>
                <a:spcPts val="8000"/>
              </a:lnSpc>
              <a:spcBef>
                <a:spcPts val="1800"/>
              </a:spcBef>
              <a:defRPr sz="4300" spc="-129">
                <a:solidFill>
                  <a:srgbClr val="53585F"/>
                </a:solidFill>
                <a:latin typeface="Arial"/>
                <a:ea typeface="Arial"/>
                <a:cs typeface="Arial"/>
                <a:sym typeface="Arial"/>
              </a:defRPr>
            </a:pPr>
            <a:r>
              <a:rPr lang="en-US" sz="3600" spc="-129" dirty="0">
                <a:solidFill>
                  <a:schemeClr val="bg1"/>
                </a:solidFill>
                <a:latin typeface="+mn-lt"/>
                <a:ea typeface="Arial"/>
                <a:cs typeface="Arial"/>
                <a:sym typeface="Arial"/>
              </a:rPr>
              <a:t>Services </a:t>
            </a:r>
            <a:r>
              <a:rPr lang="en-US" sz="3600" spc="-129" dirty="0" err="1">
                <a:solidFill>
                  <a:schemeClr val="bg1"/>
                </a:solidFill>
                <a:latin typeface="+mn-lt"/>
                <a:ea typeface="Arial"/>
                <a:cs typeface="Arial"/>
                <a:sym typeface="Arial"/>
              </a:rPr>
              <a:t>combinés</a:t>
            </a:r>
            <a:r>
              <a:rPr lang="en-US" sz="3600" spc="-129" dirty="0">
                <a:solidFill>
                  <a:schemeClr val="bg1"/>
                </a:solidFill>
                <a:latin typeface="+mn-lt"/>
                <a:ea typeface="Arial"/>
                <a:cs typeface="Arial"/>
                <a:sym typeface="Arial"/>
              </a:rPr>
              <a:t> </a:t>
            </a:r>
          </a:p>
          <a:p>
            <a:pPr algn="l" defTabSz="457200">
              <a:lnSpc>
                <a:spcPts val="8000"/>
              </a:lnSpc>
              <a:spcBef>
                <a:spcPts val="1800"/>
              </a:spcBef>
              <a:defRPr sz="4300" spc="-129">
                <a:solidFill>
                  <a:srgbClr val="53585F"/>
                </a:solidFill>
                <a:latin typeface="Arial"/>
                <a:ea typeface="Arial"/>
                <a:cs typeface="Arial"/>
                <a:sym typeface="Arial"/>
              </a:defRPr>
            </a:pPr>
            <a:r>
              <a:rPr lang="en-US" sz="3600" spc="-129" dirty="0">
                <a:solidFill>
                  <a:schemeClr val="bg1"/>
                </a:solidFill>
                <a:latin typeface="+mn-lt"/>
                <a:ea typeface="Arial"/>
                <a:cs typeface="Arial"/>
                <a:sym typeface="Arial"/>
              </a:rPr>
              <a:t>Internet haute </a:t>
            </a:r>
            <a:r>
              <a:rPr lang="en-US" sz="3600" spc="-129" dirty="0" err="1">
                <a:solidFill>
                  <a:schemeClr val="bg1"/>
                </a:solidFill>
                <a:latin typeface="+mn-lt"/>
                <a:ea typeface="Arial"/>
                <a:cs typeface="Arial"/>
                <a:sym typeface="Arial"/>
              </a:rPr>
              <a:t>vitesse</a:t>
            </a:r>
            <a:endParaRPr lang="en-US" sz="3600" spc="-129" dirty="0">
              <a:solidFill>
                <a:schemeClr val="bg1"/>
              </a:solidFill>
              <a:latin typeface="+mn-lt"/>
              <a:ea typeface="Arial"/>
              <a:cs typeface="Arial"/>
              <a:sym typeface="Arial"/>
            </a:endParaRPr>
          </a:p>
          <a:p>
            <a:pPr algn="l" defTabSz="457200">
              <a:lnSpc>
                <a:spcPts val="8000"/>
              </a:lnSpc>
              <a:spcBef>
                <a:spcPts val="1800"/>
              </a:spcBef>
              <a:defRPr sz="4300" spc="-129">
                <a:solidFill>
                  <a:srgbClr val="53585F"/>
                </a:solidFill>
                <a:latin typeface="Arial"/>
                <a:ea typeface="Arial"/>
                <a:cs typeface="Arial"/>
                <a:sym typeface="Arial"/>
              </a:defRPr>
            </a:pPr>
            <a:r>
              <a:rPr lang="en-US" sz="3600" spc="-129" dirty="0" err="1">
                <a:solidFill>
                  <a:schemeClr val="bg1"/>
                </a:solidFill>
                <a:latin typeface="+mn-lt"/>
                <a:ea typeface="Arial"/>
                <a:cs typeface="Arial"/>
                <a:sym typeface="Arial"/>
              </a:rPr>
              <a:t>Téléphonie</a:t>
            </a:r>
            <a:r>
              <a:rPr lang="en-US" sz="3600" spc="-129" dirty="0">
                <a:solidFill>
                  <a:schemeClr val="bg1"/>
                </a:solidFill>
                <a:latin typeface="+mn-lt"/>
                <a:ea typeface="Arial"/>
                <a:cs typeface="Arial"/>
                <a:sym typeface="Arial"/>
              </a:rPr>
              <a:t> </a:t>
            </a:r>
            <a:r>
              <a:rPr lang="en-US" sz="3600" spc="-129" dirty="0" err="1">
                <a:solidFill>
                  <a:schemeClr val="bg1"/>
                </a:solidFill>
                <a:latin typeface="+mn-lt"/>
                <a:ea typeface="Arial"/>
                <a:cs typeface="Arial"/>
                <a:sym typeface="Arial"/>
              </a:rPr>
              <a:t>résidentielle</a:t>
            </a:r>
            <a:endParaRPr lang="en-US" sz="3600" spc="-129" dirty="0">
              <a:solidFill>
                <a:schemeClr val="bg1"/>
              </a:solidFill>
              <a:latin typeface="+mn-lt"/>
              <a:ea typeface="Arial"/>
              <a:cs typeface="Arial"/>
              <a:sym typeface="Arial"/>
            </a:endParaRPr>
          </a:p>
          <a:p>
            <a:pPr algn="l" defTabSz="457200">
              <a:lnSpc>
                <a:spcPts val="8000"/>
              </a:lnSpc>
              <a:spcBef>
                <a:spcPts val="1800"/>
              </a:spcBef>
              <a:defRPr sz="4300" spc="-129">
                <a:solidFill>
                  <a:srgbClr val="53585F"/>
                </a:solidFill>
                <a:latin typeface="Arial"/>
                <a:ea typeface="Arial"/>
                <a:cs typeface="Arial"/>
                <a:sym typeface="Arial"/>
              </a:defRPr>
            </a:pPr>
            <a:r>
              <a:rPr lang="en-US" sz="3600" spc="-129" dirty="0" err="1">
                <a:solidFill>
                  <a:schemeClr val="bg1"/>
                </a:solidFill>
                <a:latin typeface="+mn-lt"/>
                <a:ea typeface="Arial"/>
                <a:cs typeface="Arial"/>
                <a:sym typeface="Arial"/>
              </a:rPr>
              <a:t>Téléphonie</a:t>
            </a:r>
            <a:r>
              <a:rPr lang="en-US" sz="3600" spc="-129" dirty="0">
                <a:solidFill>
                  <a:schemeClr val="bg1"/>
                </a:solidFill>
                <a:latin typeface="+mn-lt"/>
                <a:ea typeface="Arial"/>
                <a:cs typeface="Arial"/>
                <a:sym typeface="Arial"/>
              </a:rPr>
              <a:t> mobile</a:t>
            </a:r>
          </a:p>
          <a:p>
            <a:pPr algn="l" defTabSz="457200">
              <a:lnSpc>
                <a:spcPts val="8000"/>
              </a:lnSpc>
              <a:spcBef>
                <a:spcPts val="1800"/>
              </a:spcBef>
              <a:defRPr sz="4300" spc="-129">
                <a:solidFill>
                  <a:srgbClr val="53585F"/>
                </a:solidFill>
                <a:latin typeface="Arial"/>
                <a:ea typeface="Arial"/>
                <a:cs typeface="Arial"/>
                <a:sym typeface="Arial"/>
              </a:defRPr>
            </a:pPr>
            <a:r>
              <a:rPr lang="fr-CA" sz="3600" dirty="0">
                <a:solidFill>
                  <a:schemeClr val="bg1"/>
                </a:solidFill>
              </a:rPr>
              <a:t>Énergie</a:t>
            </a:r>
            <a:endParaRPr lang="fr-CA" sz="3600" dirty="0">
              <a:solidFill>
                <a:schemeClr val="bg1"/>
              </a:solidFill>
              <a:latin typeface="+mn-lt"/>
            </a:endParaRPr>
          </a:p>
          <a:p>
            <a:pPr algn="l" defTabSz="457200">
              <a:lnSpc>
                <a:spcPts val="8000"/>
              </a:lnSpc>
              <a:spcBef>
                <a:spcPts val="1800"/>
              </a:spcBef>
              <a:defRPr sz="4300" spc="-129">
                <a:solidFill>
                  <a:srgbClr val="53585F"/>
                </a:solidFill>
                <a:latin typeface="Arial"/>
                <a:ea typeface="Arial"/>
                <a:cs typeface="Arial"/>
                <a:sym typeface="Arial"/>
              </a:defRPr>
            </a:pPr>
            <a:r>
              <a:rPr sz="3600" dirty="0">
                <a:solidFill>
                  <a:schemeClr val="bg1"/>
                </a:solidFill>
                <a:latin typeface="+mn-lt"/>
              </a:rPr>
              <a:t>S</a:t>
            </a:r>
            <a:r>
              <a:rPr lang="fr-FR" sz="3600" dirty="0">
                <a:solidFill>
                  <a:schemeClr val="bg1"/>
                </a:solidFill>
                <a:latin typeface="+mn-lt"/>
              </a:rPr>
              <a:t>é</a:t>
            </a:r>
            <a:r>
              <a:rPr sz="3600" dirty="0" err="1">
                <a:solidFill>
                  <a:schemeClr val="bg1"/>
                </a:solidFill>
                <a:latin typeface="+mn-lt"/>
              </a:rPr>
              <a:t>curit</a:t>
            </a:r>
            <a:r>
              <a:rPr lang="fr-FR" sz="3600" dirty="0">
                <a:solidFill>
                  <a:schemeClr val="bg1"/>
                </a:solidFill>
                <a:latin typeface="+mn-lt"/>
              </a:rPr>
              <a:t>é</a:t>
            </a:r>
            <a:r>
              <a:rPr lang="en-US" sz="3600" dirty="0">
                <a:solidFill>
                  <a:schemeClr val="bg1"/>
                </a:solidFill>
                <a:latin typeface="+mn-lt"/>
              </a:rPr>
              <a:t> et </a:t>
            </a:r>
            <a:r>
              <a:rPr lang="en-US" sz="3600" dirty="0" err="1">
                <a:solidFill>
                  <a:schemeClr val="bg1"/>
                </a:solidFill>
                <a:latin typeface="+mn-lt"/>
              </a:rPr>
              <a:t>domotique</a:t>
            </a:r>
            <a:endParaRPr lang="en-US" sz="3600" dirty="0">
              <a:solidFill>
                <a:schemeClr val="bg1"/>
              </a:solidFill>
              <a:latin typeface="+mn-lt"/>
            </a:endParaRPr>
          </a:p>
          <a:p>
            <a:pPr algn="l" defTabSz="457200">
              <a:lnSpc>
                <a:spcPts val="8000"/>
              </a:lnSpc>
              <a:spcBef>
                <a:spcPts val="1800"/>
              </a:spcBef>
              <a:defRPr sz="4300" spc="-129">
                <a:solidFill>
                  <a:srgbClr val="53585F"/>
                </a:solidFill>
                <a:latin typeface="Arial"/>
                <a:ea typeface="Arial"/>
                <a:cs typeface="Arial"/>
                <a:sym typeface="Arial"/>
              </a:defRPr>
            </a:pPr>
            <a:r>
              <a:rPr lang="en-US" sz="3600" dirty="0" err="1">
                <a:solidFill>
                  <a:schemeClr val="bg1"/>
                </a:solidFill>
                <a:latin typeface="+mn-lt"/>
              </a:rPr>
              <a:t>Traitement</a:t>
            </a:r>
            <a:r>
              <a:rPr lang="en-US" sz="3600" dirty="0">
                <a:solidFill>
                  <a:schemeClr val="bg1"/>
                </a:solidFill>
                <a:latin typeface="+mn-lt"/>
              </a:rPr>
              <a:t> de </a:t>
            </a:r>
            <a:r>
              <a:rPr lang="en-US" sz="3600" dirty="0" err="1">
                <a:solidFill>
                  <a:schemeClr val="bg1"/>
                </a:solidFill>
                <a:latin typeface="+mn-lt"/>
              </a:rPr>
              <a:t>paiements</a:t>
            </a:r>
            <a:endParaRPr lang="en-US" sz="3600" dirty="0">
              <a:solidFill>
                <a:schemeClr val="bg1"/>
              </a:solidFill>
              <a:latin typeface="+mn-lt"/>
            </a:endParaRPr>
          </a:p>
          <a:p>
            <a:pPr algn="l" defTabSz="457200">
              <a:lnSpc>
                <a:spcPts val="8000"/>
              </a:lnSpc>
              <a:spcBef>
                <a:spcPts val="1800"/>
              </a:spcBef>
              <a:defRPr sz="4300" spc="-129">
                <a:solidFill>
                  <a:srgbClr val="53585F"/>
                </a:solidFill>
                <a:latin typeface="Arial"/>
                <a:ea typeface="Arial"/>
                <a:cs typeface="Arial"/>
                <a:sym typeface="Arial"/>
              </a:defRPr>
            </a:pPr>
            <a:r>
              <a:rPr lang="fr-FR" sz="3600" dirty="0">
                <a:solidFill>
                  <a:schemeClr val="bg1"/>
                </a:solidFill>
                <a:latin typeface="+mn-lt"/>
                <a:sym typeface="Arial"/>
              </a:rPr>
              <a:t>Protection et confidentialité numérique</a:t>
            </a:r>
            <a:endParaRPr lang="en-US" sz="3600" dirty="0">
              <a:solidFill>
                <a:schemeClr val="bg1"/>
              </a:solidFill>
              <a:latin typeface="+mn-lt"/>
            </a:endParaRPr>
          </a:p>
        </p:txBody>
      </p:sp>
      <p:sp>
        <p:nvSpPr>
          <p:cNvPr id="69" name="Oval 44">
            <a:extLst>
              <a:ext uri="{FF2B5EF4-FFF2-40B4-BE49-F238E27FC236}">
                <a16:creationId xmlns:a16="http://schemas.microsoft.com/office/drawing/2014/main" id="{D7530947-5219-222A-048B-7E0BB42EDA65}"/>
              </a:ext>
            </a:extLst>
          </p:cNvPr>
          <p:cNvSpPr/>
          <p:nvPr/>
        </p:nvSpPr>
        <p:spPr>
          <a:xfrm>
            <a:off x="15388484" y="2262099"/>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70" name="Oval 46">
            <a:extLst>
              <a:ext uri="{FF2B5EF4-FFF2-40B4-BE49-F238E27FC236}">
                <a16:creationId xmlns:a16="http://schemas.microsoft.com/office/drawing/2014/main" id="{840D87AD-36A4-1579-E6D0-45C85666F9F5}"/>
              </a:ext>
            </a:extLst>
          </p:cNvPr>
          <p:cNvSpPr/>
          <p:nvPr/>
        </p:nvSpPr>
        <p:spPr>
          <a:xfrm>
            <a:off x="15377480" y="3476968"/>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71" name="Oval 48">
            <a:extLst>
              <a:ext uri="{FF2B5EF4-FFF2-40B4-BE49-F238E27FC236}">
                <a16:creationId xmlns:a16="http://schemas.microsoft.com/office/drawing/2014/main" id="{B80732E5-946E-2A02-F26D-7B3BFC33A928}"/>
              </a:ext>
            </a:extLst>
          </p:cNvPr>
          <p:cNvSpPr/>
          <p:nvPr/>
        </p:nvSpPr>
        <p:spPr>
          <a:xfrm>
            <a:off x="15364056" y="4752553"/>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72" name="Picture 56">
            <a:extLst>
              <a:ext uri="{FF2B5EF4-FFF2-40B4-BE49-F238E27FC236}">
                <a16:creationId xmlns:a16="http://schemas.microsoft.com/office/drawing/2014/main" id="{44F6306D-1C38-0357-C25B-8D5AC7D57D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09" t="-22462" r="63411"/>
          <a:stretch/>
        </p:blipFill>
        <p:spPr>
          <a:xfrm>
            <a:off x="15420200" y="2306496"/>
            <a:ext cx="1161249" cy="769784"/>
          </a:xfrm>
          <a:prstGeom prst="rect">
            <a:avLst/>
          </a:prstGeom>
        </p:spPr>
      </p:pic>
      <p:sp>
        <p:nvSpPr>
          <p:cNvPr id="73" name="Oval 58">
            <a:extLst>
              <a:ext uri="{FF2B5EF4-FFF2-40B4-BE49-F238E27FC236}">
                <a16:creationId xmlns:a16="http://schemas.microsoft.com/office/drawing/2014/main" id="{4EA6C6D6-4EB9-581B-D319-4ACC007F54F9}"/>
              </a:ext>
            </a:extLst>
          </p:cNvPr>
          <p:cNvSpPr/>
          <p:nvPr/>
        </p:nvSpPr>
        <p:spPr>
          <a:xfrm>
            <a:off x="15352878" y="6015445"/>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74" name="Oval 59">
            <a:extLst>
              <a:ext uri="{FF2B5EF4-FFF2-40B4-BE49-F238E27FC236}">
                <a16:creationId xmlns:a16="http://schemas.microsoft.com/office/drawing/2014/main" id="{E2A8E03A-C2DE-8641-7D68-BC5E7EB02575}"/>
              </a:ext>
            </a:extLst>
          </p:cNvPr>
          <p:cNvSpPr/>
          <p:nvPr/>
        </p:nvSpPr>
        <p:spPr>
          <a:xfrm>
            <a:off x="15389955" y="7320888"/>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75" name="Oval 61">
            <a:extLst>
              <a:ext uri="{FF2B5EF4-FFF2-40B4-BE49-F238E27FC236}">
                <a16:creationId xmlns:a16="http://schemas.microsoft.com/office/drawing/2014/main" id="{07E17385-361D-3BD3-2733-B096EE864C09}"/>
              </a:ext>
            </a:extLst>
          </p:cNvPr>
          <p:cNvSpPr/>
          <p:nvPr/>
        </p:nvSpPr>
        <p:spPr>
          <a:xfrm>
            <a:off x="15434892" y="11131813"/>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76" name="Picture 63">
            <a:extLst>
              <a:ext uri="{FF2B5EF4-FFF2-40B4-BE49-F238E27FC236}">
                <a16:creationId xmlns:a16="http://schemas.microsoft.com/office/drawing/2014/main" id="{558F70E8-364B-E1B6-6736-28AB6DF2EA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87" t="-22462" r="80748"/>
          <a:stretch/>
        </p:blipFill>
        <p:spPr>
          <a:xfrm>
            <a:off x="15448277" y="3528843"/>
            <a:ext cx="961766" cy="769784"/>
          </a:xfrm>
          <a:prstGeom prst="rect">
            <a:avLst/>
          </a:prstGeom>
        </p:spPr>
      </p:pic>
      <p:pic>
        <p:nvPicPr>
          <p:cNvPr id="77" name="Picture 64">
            <a:extLst>
              <a:ext uri="{FF2B5EF4-FFF2-40B4-BE49-F238E27FC236}">
                <a16:creationId xmlns:a16="http://schemas.microsoft.com/office/drawing/2014/main" id="{AECB4359-0159-8017-EF5B-D07150E2FA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77" t="-17547" r="94652" b="-30566"/>
          <a:stretch/>
        </p:blipFill>
        <p:spPr>
          <a:xfrm>
            <a:off x="15507182" y="6026455"/>
            <a:ext cx="837042" cy="1156177"/>
          </a:xfrm>
          <a:prstGeom prst="rect">
            <a:avLst/>
          </a:prstGeom>
        </p:spPr>
      </p:pic>
      <p:pic>
        <p:nvPicPr>
          <p:cNvPr id="79" name="Picture 45">
            <a:extLst>
              <a:ext uri="{FF2B5EF4-FFF2-40B4-BE49-F238E27FC236}">
                <a16:creationId xmlns:a16="http://schemas.microsoft.com/office/drawing/2014/main" id="{3F6CC414-97EA-8449-ECCC-C3F6F8A6AB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834"/>
          <a:stretch/>
        </p:blipFill>
        <p:spPr>
          <a:xfrm>
            <a:off x="15614737" y="11356040"/>
            <a:ext cx="703443" cy="628587"/>
          </a:xfrm>
          <a:prstGeom prst="rect">
            <a:avLst/>
          </a:prstGeom>
        </p:spPr>
      </p:pic>
      <p:sp>
        <p:nvSpPr>
          <p:cNvPr id="80" name="Oval 60">
            <a:extLst>
              <a:ext uri="{FF2B5EF4-FFF2-40B4-BE49-F238E27FC236}">
                <a16:creationId xmlns:a16="http://schemas.microsoft.com/office/drawing/2014/main" id="{05063E2E-3A37-69AE-2EFA-D27571B61B4C}"/>
              </a:ext>
            </a:extLst>
          </p:cNvPr>
          <p:cNvSpPr/>
          <p:nvPr/>
        </p:nvSpPr>
        <p:spPr>
          <a:xfrm>
            <a:off x="15386626" y="8577489"/>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81" name="Picture 66">
            <a:extLst>
              <a:ext uri="{FF2B5EF4-FFF2-40B4-BE49-F238E27FC236}">
                <a16:creationId xmlns:a16="http://schemas.microsoft.com/office/drawing/2014/main" id="{B81EC3BC-9BA3-5599-C0AB-DB098DB593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230" t="-4796" r="22611" b="-16659"/>
          <a:stretch/>
        </p:blipFill>
        <p:spPr>
          <a:xfrm>
            <a:off x="15498174" y="8699975"/>
            <a:ext cx="969112" cy="769784"/>
          </a:xfrm>
          <a:prstGeom prst="rect">
            <a:avLst/>
          </a:prstGeom>
        </p:spPr>
      </p:pic>
      <p:sp>
        <p:nvSpPr>
          <p:cNvPr id="82" name="Oval 61">
            <a:extLst>
              <a:ext uri="{FF2B5EF4-FFF2-40B4-BE49-F238E27FC236}">
                <a16:creationId xmlns:a16="http://schemas.microsoft.com/office/drawing/2014/main" id="{EE840AF2-E957-FE25-1E94-DCFCAE4840AB}"/>
              </a:ext>
            </a:extLst>
          </p:cNvPr>
          <p:cNvSpPr/>
          <p:nvPr/>
        </p:nvSpPr>
        <p:spPr>
          <a:xfrm>
            <a:off x="15426886" y="9875212"/>
            <a:ext cx="1123297" cy="1123297"/>
          </a:xfrm>
          <a:prstGeom prst="ellipse">
            <a:avLst/>
          </a:prstGeom>
          <a:solidFill>
            <a:srgbClr val="102B54"/>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78" name="Picture 67">
            <a:extLst>
              <a:ext uri="{FF2B5EF4-FFF2-40B4-BE49-F238E27FC236}">
                <a16:creationId xmlns:a16="http://schemas.microsoft.com/office/drawing/2014/main" id="{81A34431-1314-9D39-1258-96902F86BF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646" t="1419" r="10195" b="-22874"/>
          <a:stretch/>
        </p:blipFill>
        <p:spPr>
          <a:xfrm>
            <a:off x="15386626" y="9905263"/>
            <a:ext cx="1269126" cy="1008091"/>
          </a:xfrm>
          <a:prstGeom prst="rect">
            <a:avLst/>
          </a:prstGeom>
        </p:spPr>
      </p:pic>
      <p:pic>
        <p:nvPicPr>
          <p:cNvPr id="83" name="Picture 47">
            <a:extLst>
              <a:ext uri="{FF2B5EF4-FFF2-40B4-BE49-F238E27FC236}">
                <a16:creationId xmlns:a16="http://schemas.microsoft.com/office/drawing/2014/main" id="{33D6B750-71C2-BC74-D9C7-0D47A53053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29" r="36205"/>
          <a:stretch/>
        </p:blipFill>
        <p:spPr>
          <a:xfrm>
            <a:off x="15665585" y="7560280"/>
            <a:ext cx="703443" cy="628587"/>
          </a:xfrm>
          <a:prstGeom prst="rect">
            <a:avLst/>
          </a:prstGeom>
        </p:spPr>
      </p:pic>
      <p:pic>
        <p:nvPicPr>
          <p:cNvPr id="84" name="Picture 36">
            <a:extLst>
              <a:ext uri="{FF2B5EF4-FFF2-40B4-BE49-F238E27FC236}">
                <a16:creationId xmlns:a16="http://schemas.microsoft.com/office/drawing/2014/main" id="{6BDE8C20-1EDE-F74B-0ABC-0A145980AE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0315" t="21183" r="63884" b="-7425"/>
          <a:stretch/>
        </p:blipFill>
        <p:spPr>
          <a:xfrm>
            <a:off x="15641942" y="4936708"/>
            <a:ext cx="780412" cy="84657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29"/>
          <p:cNvSpPr txBox="1">
            <a:spLocks noGrp="1"/>
          </p:cNvSpPr>
          <p:nvPr>
            <p:ph type="body" idx="1"/>
          </p:nvPr>
        </p:nvSpPr>
        <p:spPr>
          <a:xfrm>
            <a:off x="2240068" y="3682591"/>
            <a:ext cx="20740582" cy="9207500"/>
          </a:xfrm>
          <a:prstGeom prst="rect">
            <a:avLst/>
          </a:prstGeom>
        </p:spPr>
        <p:txBody>
          <a:bodyPr>
            <a:normAutofit/>
          </a:bodyPr>
          <a:lstStyle/>
          <a:p>
            <a:pPr marL="0" indent="0" defTabSz="457200">
              <a:spcBef>
                <a:spcPts val="4400"/>
              </a:spcBef>
              <a:buClr>
                <a:srgbClr val="8CBC39"/>
              </a:buClr>
              <a:buSzPct val="100000"/>
              <a:buNone/>
              <a:defRPr sz="5100" spc="-200"/>
            </a:pPr>
            <a:r>
              <a:rPr lang="fr-CA" dirty="0"/>
              <a:t>XOOM Energy vous donne le choix – </a:t>
            </a:r>
            <a:r>
              <a:rPr lang="fr-CA" b="1" dirty="0"/>
              <a:t>de forfaits à tarifs fixes ou variables</a:t>
            </a:r>
          </a:p>
          <a:p>
            <a:pPr marL="0" indent="0" defTabSz="457200">
              <a:spcBef>
                <a:spcPts val="4400"/>
              </a:spcBef>
              <a:buClr>
                <a:srgbClr val="8CBC39"/>
              </a:buClr>
              <a:buSzPct val="100000"/>
              <a:buNone/>
              <a:defRPr sz="5100" b="1" spc="-200"/>
            </a:pPr>
            <a:r>
              <a:rPr lang="fr-CA" dirty="0"/>
              <a:t>Stabilité des prix : </a:t>
            </a:r>
            <a:r>
              <a:rPr lang="fr-FR" b="0" dirty="0" err="1"/>
              <a:t>Vérouillez</a:t>
            </a:r>
            <a:r>
              <a:rPr lang="fr-FR" b="0" dirty="0"/>
              <a:t> votre prix avec un forfait à prix fixe et votre prix </a:t>
            </a:r>
            <a:r>
              <a:rPr lang="fr-FR" b="1" dirty="0"/>
              <a:t>ne changera pas pendant la durée de votre contrat ou de passer d'un mois à l'autre avec la liberté de modifier votre plan à tout moment.</a:t>
            </a:r>
            <a:endParaRPr lang="fr-CA" b="1" dirty="0"/>
          </a:p>
          <a:p>
            <a:pPr marL="0" indent="0" defTabSz="457200">
              <a:spcBef>
                <a:spcPts val="4400"/>
              </a:spcBef>
              <a:buClr>
                <a:srgbClr val="8CBC39"/>
              </a:buClr>
              <a:buSzPct val="100000"/>
              <a:buNone/>
              <a:defRPr sz="5100" b="1" spc="-200"/>
            </a:pPr>
            <a:r>
              <a:rPr lang="fr-CA" dirty="0"/>
              <a:t>Même service fiable : </a:t>
            </a:r>
            <a:r>
              <a:rPr lang="fr-CA" b="0" dirty="0"/>
              <a:t>Aucun changement dans la livraison ou la maintenance de votre service de gaz naturel ou d’électricité, qui continuent à être fournis par votre </a:t>
            </a:r>
            <a:r>
              <a:rPr lang="fr-CA" b="0"/>
              <a:t>fournisseur local.</a:t>
            </a:r>
            <a:endParaRPr lang="fr-CA" b="0" dirty="0"/>
          </a:p>
        </p:txBody>
      </p:sp>
      <p:pic>
        <p:nvPicPr>
          <p:cNvPr id="154" name="image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396" y="1534444"/>
            <a:ext cx="5618108" cy="1595542"/>
          </a:xfrm>
          <a:prstGeom prst="rect">
            <a:avLst/>
          </a:prstGeom>
          <a:ln w="12700">
            <a:miter lim="400000"/>
          </a:ln>
        </p:spPr>
      </p:pic>
      <p:pic>
        <p:nvPicPr>
          <p:cNvPr id="2" name="Picture 6" descr="Logo, icon&#10;&#10;Description automatically generated">
            <a:extLst>
              <a:ext uri="{FF2B5EF4-FFF2-40B4-BE49-F238E27FC236}">
                <a16:creationId xmlns:a16="http://schemas.microsoft.com/office/drawing/2014/main" id="{535DAE19-F96E-99BC-B455-B907E0BAEC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737" y="3682591"/>
            <a:ext cx="948978" cy="948978"/>
          </a:xfrm>
          <a:prstGeom prst="rect">
            <a:avLst/>
          </a:prstGeom>
        </p:spPr>
      </p:pic>
      <p:pic>
        <p:nvPicPr>
          <p:cNvPr id="3" name="Picture 7" descr="Logo, icon&#10;&#10;Description automatically generated">
            <a:extLst>
              <a:ext uri="{FF2B5EF4-FFF2-40B4-BE49-F238E27FC236}">
                <a16:creationId xmlns:a16="http://schemas.microsoft.com/office/drawing/2014/main" id="{6A448BB0-4E18-1266-E2E9-7747A5F319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737" y="5184174"/>
            <a:ext cx="948978" cy="948978"/>
          </a:xfrm>
          <a:prstGeom prst="rect">
            <a:avLst/>
          </a:prstGeom>
        </p:spPr>
      </p:pic>
      <p:pic>
        <p:nvPicPr>
          <p:cNvPr id="4" name="Picture 8" descr="Logo, icon&#10;&#10;Description automatically generated">
            <a:extLst>
              <a:ext uri="{FF2B5EF4-FFF2-40B4-BE49-F238E27FC236}">
                <a16:creationId xmlns:a16="http://schemas.microsoft.com/office/drawing/2014/main" id="{6AB86689-C0BE-2912-7FBB-BC8142D65F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414" y="8970651"/>
            <a:ext cx="948978" cy="948978"/>
          </a:xfrm>
          <a:prstGeom prst="rect">
            <a:avLst/>
          </a:prstGeom>
        </p:spPr>
      </p:pic>
      <p:sp>
        <p:nvSpPr>
          <p:cNvPr id="5" name="Oval 14">
            <a:extLst>
              <a:ext uri="{FF2B5EF4-FFF2-40B4-BE49-F238E27FC236}">
                <a16:creationId xmlns:a16="http://schemas.microsoft.com/office/drawing/2014/main" id="{340FBF5D-68CC-3430-3284-61881A300416}"/>
              </a:ext>
            </a:extLst>
          </p:cNvPr>
          <p:cNvSpPr/>
          <p:nvPr/>
        </p:nvSpPr>
        <p:spPr>
          <a:xfrm>
            <a:off x="21297983"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6" name="TextBox 15">
            <a:extLst>
              <a:ext uri="{FF2B5EF4-FFF2-40B4-BE49-F238E27FC236}">
                <a16:creationId xmlns:a16="http://schemas.microsoft.com/office/drawing/2014/main" id="{A321D5E0-CE35-E049-FAE0-EC097855D58E}"/>
              </a:ext>
            </a:extLst>
          </p:cNvPr>
          <p:cNvSpPr txBox="1"/>
          <p:nvPr/>
        </p:nvSpPr>
        <p:spPr>
          <a:xfrm>
            <a:off x="21493063" y="12669313"/>
            <a:ext cx="148758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dirty="0">
                <a:solidFill>
                  <a:srgbClr val="002060"/>
                </a:solidFill>
                <a:latin typeface="+mn-lt"/>
              </a:rPr>
              <a:t>ÉNERGIE</a:t>
            </a:r>
          </a:p>
        </p:txBody>
      </p:sp>
      <p:pic>
        <p:nvPicPr>
          <p:cNvPr id="7" name="Picture 6">
            <a:extLst>
              <a:ext uri="{FF2B5EF4-FFF2-40B4-BE49-F238E27FC236}">
                <a16:creationId xmlns:a16="http://schemas.microsoft.com/office/drawing/2014/main" id="{FED80031-B89E-EDD0-888D-9743D0E839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5629" r="36205"/>
          <a:stretch/>
        </p:blipFill>
        <p:spPr>
          <a:xfrm>
            <a:off x="21661441" y="11151750"/>
            <a:ext cx="1220296" cy="109044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DE351A9A-0592-4FC8-9968-0745F1ED3B88}"/>
              </a:ext>
            </a:extLst>
          </p:cNvPr>
          <p:cNvPicPr>
            <a:picLocks noChangeAspect="1"/>
          </p:cNvPicPr>
          <p:nvPr/>
        </p:nvPicPr>
        <p:blipFill rotWithShape="1">
          <a:blip r:embed="rId3">
            <a:extLst>
              <a:ext uri="{28A0092B-C50C-407E-A947-70E740481C1C}">
                <a14:useLocalDpi xmlns:a14="http://schemas.microsoft.com/office/drawing/2010/main" val="0"/>
              </a:ext>
            </a:extLst>
          </a:blip>
          <a:srcRect l="1730" r="6936"/>
          <a:stretch/>
        </p:blipFill>
        <p:spPr>
          <a:xfrm>
            <a:off x="-21918" y="3580083"/>
            <a:ext cx="24453745" cy="9594190"/>
          </a:xfrm>
          <a:prstGeom prst="rect">
            <a:avLst/>
          </a:prstGeom>
        </p:spPr>
      </p:pic>
      <p:sp>
        <p:nvSpPr>
          <p:cNvPr id="11" name="Rectangle 10">
            <a:extLst>
              <a:ext uri="{FF2B5EF4-FFF2-40B4-BE49-F238E27FC236}">
                <a16:creationId xmlns:a16="http://schemas.microsoft.com/office/drawing/2014/main" id="{8D9764D9-02B2-486B-B01A-A29FA35D5C34}"/>
              </a:ext>
            </a:extLst>
          </p:cNvPr>
          <p:cNvSpPr/>
          <p:nvPr/>
        </p:nvSpPr>
        <p:spPr>
          <a:xfrm>
            <a:off x="-19077" y="-36649"/>
            <a:ext cx="24453745" cy="338328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effectLst/>
              <a:uFillTx/>
              <a:latin typeface="+mj-lt"/>
              <a:ea typeface="+mj-ea"/>
              <a:cs typeface="+mj-cs"/>
              <a:sym typeface="Helvetica Neue"/>
            </a:endParaRPr>
          </a:p>
        </p:txBody>
      </p:sp>
      <p:sp>
        <p:nvSpPr>
          <p:cNvPr id="12" name="Rectangle 11">
            <a:extLst>
              <a:ext uri="{FF2B5EF4-FFF2-40B4-BE49-F238E27FC236}">
                <a16:creationId xmlns:a16="http://schemas.microsoft.com/office/drawing/2014/main" id="{200B5842-5EC1-465C-9ECF-38C5D6171027}"/>
              </a:ext>
            </a:extLst>
          </p:cNvPr>
          <p:cNvSpPr/>
          <p:nvPr/>
        </p:nvSpPr>
        <p:spPr>
          <a:xfrm>
            <a:off x="11978902" y="-36649"/>
            <a:ext cx="12472252" cy="3474720"/>
          </a:xfrm>
          <a:prstGeom prst="rect">
            <a:avLst/>
          </a:prstGeom>
          <a:solidFill>
            <a:srgbClr val="102B5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sp>
        <p:nvSpPr>
          <p:cNvPr id="13" name="Rectangle 12">
            <a:extLst>
              <a:ext uri="{FF2B5EF4-FFF2-40B4-BE49-F238E27FC236}">
                <a16:creationId xmlns:a16="http://schemas.microsoft.com/office/drawing/2014/main" id="{489E1116-72F7-4657-A9B0-159BDD0DAD5B}"/>
              </a:ext>
            </a:extLst>
          </p:cNvPr>
          <p:cNvSpPr/>
          <p:nvPr/>
        </p:nvSpPr>
        <p:spPr>
          <a:xfrm>
            <a:off x="11982065" y="3337920"/>
            <a:ext cx="12469089" cy="226279"/>
          </a:xfrm>
          <a:prstGeom prst="rect">
            <a:avLst/>
          </a:prstGeom>
          <a:solidFill>
            <a:srgbClr val="5078BD"/>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14" name="Picture 81" descr="Picture 81">
            <a:extLst>
              <a:ext uri="{FF2B5EF4-FFF2-40B4-BE49-F238E27FC236}">
                <a16:creationId xmlns:a16="http://schemas.microsoft.com/office/drawing/2014/main" id="{BB4FC3AA-E983-49F6-9E63-7113642CBF3B}"/>
              </a:ext>
            </a:extLst>
          </p:cNvPr>
          <p:cNvPicPr>
            <a:picLocks noChangeAspect="1"/>
          </p:cNvPicPr>
          <p:nvPr/>
        </p:nvPicPr>
        <p:blipFill>
          <a:blip r:embed="rId4"/>
          <a:srcRect l="8235" t="20008" r="8213" b="52758"/>
          <a:stretch>
            <a:fillRect/>
          </a:stretch>
        </p:blipFill>
        <p:spPr>
          <a:xfrm rot="10800000" flipH="1">
            <a:off x="-19076" y="1354160"/>
            <a:ext cx="12001141" cy="4757037"/>
          </a:xfrm>
          <a:prstGeom prst="rect">
            <a:avLst/>
          </a:prstGeom>
          <a:ln w="12700">
            <a:miter lim="400000"/>
          </a:ln>
        </p:spPr>
      </p:pic>
      <p:sp>
        <p:nvSpPr>
          <p:cNvPr id="15" name="Shape 102">
            <a:extLst>
              <a:ext uri="{FF2B5EF4-FFF2-40B4-BE49-F238E27FC236}">
                <a16:creationId xmlns:a16="http://schemas.microsoft.com/office/drawing/2014/main" id="{0D0903BC-A9E0-41C4-A68C-766B94CF50F4}"/>
              </a:ext>
            </a:extLst>
          </p:cNvPr>
          <p:cNvSpPr txBox="1"/>
          <p:nvPr/>
        </p:nvSpPr>
        <p:spPr>
          <a:xfrm>
            <a:off x="12730149" y="545108"/>
            <a:ext cx="10010409" cy="2133918"/>
          </a:xfrm>
          <a:prstGeom prst="rect">
            <a:avLst/>
          </a:prstGeom>
          <a:ln w="12700">
            <a:miter lim="400000"/>
          </a:ln>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2500" spc="-375">
                <a:solidFill>
                  <a:srgbClr val="FFFFFF"/>
                </a:solidFill>
                <a:latin typeface="Helvetica Light"/>
                <a:ea typeface="Helvetica Light"/>
                <a:cs typeface="Helvetica Light"/>
                <a:sym typeface="Helvetica Light"/>
              </a:defRPr>
            </a:lvl1pPr>
          </a:lstStyle>
          <a:p>
            <a:pPr algn="l"/>
            <a:r>
              <a:rPr lang="en-US" sz="6600" b="1" spc="0" dirty="0">
                <a:solidFill>
                  <a:schemeClr val="bg1"/>
                </a:solidFill>
                <a:latin typeface="+mj-lt"/>
                <a:cs typeface="Arial" panose="020B0604020202020204" pitchFamily="34" charset="0"/>
              </a:rPr>
              <a:t>SIMPLE. INTELLIGENT. SÉCURITAIRE.</a:t>
            </a:r>
          </a:p>
        </p:txBody>
      </p:sp>
      <p:pic>
        <p:nvPicPr>
          <p:cNvPr id="5" name="Picture 4" descr="Text&#10;&#10;Description automatically generated">
            <a:extLst>
              <a:ext uri="{FF2B5EF4-FFF2-40B4-BE49-F238E27FC236}">
                <a16:creationId xmlns:a16="http://schemas.microsoft.com/office/drawing/2014/main" id="{9B90BB9F-71C6-4CEB-893A-1F01D0579F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4964"/>
          <a:stretch/>
        </p:blipFill>
        <p:spPr>
          <a:xfrm>
            <a:off x="2587326" y="1242092"/>
            <a:ext cx="6043718" cy="1124120"/>
          </a:xfrm>
          <a:prstGeom prst="rect">
            <a:avLst/>
          </a:prstGeom>
        </p:spPr>
      </p:pic>
      <p:pic>
        <p:nvPicPr>
          <p:cNvPr id="2" name="Picture 1">
            <a:extLst>
              <a:ext uri="{FF2B5EF4-FFF2-40B4-BE49-F238E27FC236}">
                <a16:creationId xmlns:a16="http://schemas.microsoft.com/office/drawing/2014/main" id="{86248881-9FBD-4D96-BD0B-7EB66F2FDA04}"/>
              </a:ext>
            </a:extLst>
          </p:cNvPr>
          <p:cNvPicPr>
            <a:picLocks noChangeAspect="1"/>
          </p:cNvPicPr>
          <p:nvPr/>
        </p:nvPicPr>
        <p:blipFill>
          <a:blip r:embed="rId6"/>
          <a:stretch>
            <a:fillRect/>
          </a:stretch>
        </p:blipFill>
        <p:spPr>
          <a:xfrm>
            <a:off x="549281" y="8538940"/>
            <a:ext cx="9045080" cy="4132746"/>
          </a:xfrm>
          <a:prstGeom prst="rect">
            <a:avLst/>
          </a:prstGeom>
        </p:spPr>
      </p:pic>
      <p:sp>
        <p:nvSpPr>
          <p:cNvPr id="6" name="Oval 5">
            <a:extLst>
              <a:ext uri="{FF2B5EF4-FFF2-40B4-BE49-F238E27FC236}">
                <a16:creationId xmlns:a16="http://schemas.microsoft.com/office/drawing/2014/main" id="{590780E3-9901-48FB-9A5B-89870D1944DB}"/>
              </a:ext>
            </a:extLst>
          </p:cNvPr>
          <p:cNvSpPr/>
          <p:nvPr/>
        </p:nvSpPr>
        <p:spPr>
          <a:xfrm>
            <a:off x="11229107" y="11113093"/>
            <a:ext cx="1925786" cy="1925786"/>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7" name="TextBox 6">
            <a:extLst>
              <a:ext uri="{FF2B5EF4-FFF2-40B4-BE49-F238E27FC236}">
                <a16:creationId xmlns:a16="http://schemas.microsoft.com/office/drawing/2014/main" id="{D92C09BC-A7C2-48C6-9E81-BDF403AB7308}"/>
              </a:ext>
            </a:extLst>
          </p:cNvPr>
          <p:cNvSpPr txBox="1"/>
          <p:nvPr/>
        </p:nvSpPr>
        <p:spPr>
          <a:xfrm>
            <a:off x="1" y="13174273"/>
            <a:ext cx="24384000" cy="533479"/>
          </a:xfrm>
          <a:prstGeom prst="rect">
            <a:avLst/>
          </a:prstGeom>
          <a:solidFill>
            <a:srgbClr val="102B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mn-lt"/>
              </a:rPr>
              <a:t>SÉCURITÉ ET DOMOTIQUE</a:t>
            </a:r>
          </a:p>
        </p:txBody>
      </p:sp>
      <p:pic>
        <p:nvPicPr>
          <p:cNvPr id="10" name="Picture 9">
            <a:extLst>
              <a:ext uri="{FF2B5EF4-FFF2-40B4-BE49-F238E27FC236}">
                <a16:creationId xmlns:a16="http://schemas.microsoft.com/office/drawing/2014/main" id="{7EFDF2D6-7246-4F0B-9F24-EF06FE8AFD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230" t="-4796" r="22611" b="-16659"/>
          <a:stretch/>
        </p:blipFill>
        <p:spPr>
          <a:xfrm>
            <a:off x="11546523" y="11504488"/>
            <a:ext cx="1290954" cy="1025429"/>
          </a:xfrm>
          <a:prstGeom prst="rect">
            <a:avLst/>
          </a:prstGeom>
        </p:spPr>
      </p:pic>
    </p:spTree>
    <p:extLst>
      <p:ext uri="{BB962C8B-B14F-4D97-AF65-F5344CB8AC3E}">
        <p14:creationId xmlns:p14="http://schemas.microsoft.com/office/powerpoint/2010/main" val="67519907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C00781-DDC1-C240-80C2-C7FF1F11C8EA}"/>
              </a:ext>
            </a:extLst>
          </p:cNvPr>
          <p:cNvSpPr/>
          <p:nvPr/>
        </p:nvSpPr>
        <p:spPr>
          <a:xfrm>
            <a:off x="0" y="4243754"/>
            <a:ext cx="24384000" cy="9472246"/>
          </a:xfrm>
          <a:prstGeom prst="rect">
            <a:avLst/>
          </a:prstGeom>
          <a:solidFill>
            <a:schemeClr val="bg1">
              <a:lumMod val="85000"/>
            </a:schemeClr>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10" name="Shape 157">
            <a:extLst>
              <a:ext uri="{FF2B5EF4-FFF2-40B4-BE49-F238E27FC236}">
                <a16:creationId xmlns:a16="http://schemas.microsoft.com/office/drawing/2014/main" id="{8E0920F9-B190-564C-B906-80DE57AECC44}"/>
              </a:ext>
            </a:extLst>
          </p:cNvPr>
          <p:cNvSpPr txBox="1">
            <a:spLocks noGrp="1"/>
          </p:cNvSpPr>
          <p:nvPr>
            <p:ph type="body" idx="1"/>
          </p:nvPr>
        </p:nvSpPr>
        <p:spPr>
          <a:xfrm>
            <a:off x="3449308" y="4657386"/>
            <a:ext cx="18886993" cy="8507810"/>
          </a:xfrm>
          <a:prstGeom prst="rect">
            <a:avLst/>
          </a:prstGeom>
        </p:spPr>
        <p:txBody>
          <a:bodyPr>
            <a:normAutofit fontScale="92500" lnSpcReduction="20000"/>
          </a:bodyPr>
          <a:lstStyle/>
          <a:p>
            <a:pPr marL="0" indent="0" defTabSz="361734">
              <a:lnSpc>
                <a:spcPct val="150000"/>
              </a:lnSpc>
              <a:spcBef>
                <a:spcPts val="3400"/>
              </a:spcBef>
              <a:buSzPct val="100000"/>
              <a:buNone/>
              <a:defRPr sz="4140" spc="-124"/>
            </a:pPr>
            <a:r>
              <a:rPr lang="fr-FR" spc="0" dirty="0">
                <a:solidFill>
                  <a:srgbClr val="22271F"/>
                </a:solidFill>
              </a:rPr>
              <a:t>Disponible dans toutes les provinces du Canada</a:t>
            </a:r>
          </a:p>
          <a:p>
            <a:pPr marL="0" indent="0" defTabSz="361734">
              <a:lnSpc>
                <a:spcPct val="150000"/>
              </a:lnSpc>
              <a:spcBef>
                <a:spcPts val="3400"/>
              </a:spcBef>
              <a:buSzPct val="100000"/>
              <a:buNone/>
              <a:defRPr sz="4140" spc="-124"/>
            </a:pPr>
            <a:r>
              <a:rPr lang="fr-FR" spc="0" dirty="0">
                <a:solidFill>
                  <a:srgbClr val="22271F"/>
                </a:solidFill>
              </a:rPr>
              <a:t>La plus grande entreprise privée de Sécurité résidentielle au Canada</a:t>
            </a:r>
          </a:p>
          <a:p>
            <a:pPr marL="0" indent="0" defTabSz="361734">
              <a:lnSpc>
                <a:spcPct val="150000"/>
              </a:lnSpc>
              <a:spcBef>
                <a:spcPts val="3400"/>
              </a:spcBef>
              <a:buSzPct val="100000"/>
              <a:buNone/>
              <a:defRPr sz="4140" spc="-124"/>
            </a:pPr>
            <a:r>
              <a:rPr lang="fr-FR" spc="0" dirty="0">
                <a:solidFill>
                  <a:srgbClr val="22271F"/>
                </a:solidFill>
              </a:rPr>
              <a:t>Service de commande ACN dédié en anglais ou en français - 800-804-8417</a:t>
            </a:r>
          </a:p>
          <a:p>
            <a:pPr marL="0" indent="0" defTabSz="361734">
              <a:lnSpc>
                <a:spcPct val="150000"/>
              </a:lnSpc>
              <a:spcBef>
                <a:spcPts val="3400"/>
              </a:spcBef>
              <a:buSzPct val="100000"/>
              <a:buNone/>
              <a:defRPr sz="4140" spc="-124"/>
            </a:pPr>
            <a:r>
              <a:rPr lang="fr-FR" spc="0" dirty="0">
                <a:solidFill>
                  <a:srgbClr val="22271F"/>
                </a:solidFill>
              </a:rPr>
              <a:t>Option sans contrat ou financement sans intérêt de 60 mois</a:t>
            </a:r>
          </a:p>
          <a:p>
            <a:pPr marL="0" indent="0" defTabSz="361734">
              <a:lnSpc>
                <a:spcPct val="150000"/>
              </a:lnSpc>
              <a:spcBef>
                <a:spcPts val="3400"/>
              </a:spcBef>
              <a:buSzPct val="100000"/>
              <a:buNone/>
              <a:defRPr sz="4140" spc="-124"/>
            </a:pPr>
            <a:r>
              <a:rPr lang="fr-FR" b="1" spc="0" dirty="0">
                <a:solidFill>
                  <a:srgbClr val="22271F"/>
                </a:solidFill>
              </a:rPr>
              <a:t>Domotique sans fil</a:t>
            </a:r>
            <a:r>
              <a:rPr lang="fr-FR" spc="0" dirty="0">
                <a:solidFill>
                  <a:srgbClr val="22271F"/>
                </a:solidFill>
              </a:rPr>
              <a:t> pour gérer le système à distance à partir d’un téléphone intelligent ou d'un appareil compatible Web</a:t>
            </a:r>
          </a:p>
          <a:p>
            <a:pPr marL="0" indent="0" defTabSz="361734">
              <a:lnSpc>
                <a:spcPct val="150000"/>
              </a:lnSpc>
              <a:spcBef>
                <a:spcPts val="3400"/>
              </a:spcBef>
              <a:buSzPct val="100000"/>
              <a:buNone/>
              <a:defRPr sz="4140" spc="-124"/>
            </a:pPr>
            <a:r>
              <a:rPr lang="fr-FR" spc="0" dirty="0">
                <a:solidFill>
                  <a:srgbClr val="22271F"/>
                </a:solidFill>
              </a:rPr>
              <a:t>Sonnette intégrée, caméras intérieures et extérieures, éclairage, serrures, </a:t>
            </a:r>
            <a:br>
              <a:rPr lang="fr-FR" spc="0" dirty="0">
                <a:solidFill>
                  <a:srgbClr val="22271F"/>
                </a:solidFill>
              </a:rPr>
            </a:br>
            <a:r>
              <a:rPr lang="fr-FR" spc="0" dirty="0">
                <a:solidFill>
                  <a:srgbClr val="22271F"/>
                </a:solidFill>
              </a:rPr>
              <a:t>thermostats et protection du véhicule</a:t>
            </a:r>
            <a:endParaRPr lang="en-US" b="0" spc="0" dirty="0">
              <a:solidFill>
                <a:srgbClr val="22271F"/>
              </a:solidFill>
            </a:endParaRPr>
          </a:p>
        </p:txBody>
      </p:sp>
      <p:pic>
        <p:nvPicPr>
          <p:cNvPr id="2" name="Picture 7" descr="Logo, icon&#10;&#10;Description automatically generated">
            <a:extLst>
              <a:ext uri="{FF2B5EF4-FFF2-40B4-BE49-F238E27FC236}">
                <a16:creationId xmlns:a16="http://schemas.microsoft.com/office/drawing/2014/main" id="{FF9BDA62-3017-6B08-5B30-C0B0DFE07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858" y="4677060"/>
            <a:ext cx="948978" cy="948978"/>
          </a:xfrm>
          <a:prstGeom prst="rect">
            <a:avLst/>
          </a:prstGeom>
        </p:spPr>
      </p:pic>
      <p:pic>
        <p:nvPicPr>
          <p:cNvPr id="3" name="Picture 8" descr="Logo, icon&#10;&#10;Description automatically generated">
            <a:extLst>
              <a:ext uri="{FF2B5EF4-FFF2-40B4-BE49-F238E27FC236}">
                <a16:creationId xmlns:a16="http://schemas.microsoft.com/office/drawing/2014/main" id="{E9458145-1A90-CC2F-6BF0-09DC9A6425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858" y="5856236"/>
            <a:ext cx="948978" cy="948978"/>
          </a:xfrm>
          <a:prstGeom prst="rect">
            <a:avLst/>
          </a:prstGeom>
        </p:spPr>
      </p:pic>
      <p:pic>
        <p:nvPicPr>
          <p:cNvPr id="4" name="Picture 10" descr="Logo, icon&#10;&#10;Description automatically generated">
            <a:extLst>
              <a:ext uri="{FF2B5EF4-FFF2-40B4-BE49-F238E27FC236}">
                <a16:creationId xmlns:a16="http://schemas.microsoft.com/office/drawing/2014/main" id="{CA7B683E-F4C9-9F33-6EFA-C10A836B2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699" y="7122946"/>
            <a:ext cx="948978" cy="948978"/>
          </a:xfrm>
          <a:prstGeom prst="rect">
            <a:avLst/>
          </a:prstGeom>
        </p:spPr>
      </p:pic>
      <p:pic>
        <p:nvPicPr>
          <p:cNvPr id="5" name="Picture 11" descr="Logo, icon&#10;&#10;Description automatically generated">
            <a:extLst>
              <a:ext uri="{FF2B5EF4-FFF2-40B4-BE49-F238E27FC236}">
                <a16:creationId xmlns:a16="http://schemas.microsoft.com/office/drawing/2014/main" id="{04A4F457-52B1-0E85-5A6C-839488BD7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858" y="8302122"/>
            <a:ext cx="948978" cy="948978"/>
          </a:xfrm>
          <a:prstGeom prst="rect">
            <a:avLst/>
          </a:prstGeom>
        </p:spPr>
      </p:pic>
      <p:pic>
        <p:nvPicPr>
          <p:cNvPr id="6" name="Picture 12" descr="Logo, icon&#10;&#10;Description automatically generated">
            <a:extLst>
              <a:ext uri="{FF2B5EF4-FFF2-40B4-BE49-F238E27FC236}">
                <a16:creationId xmlns:a16="http://schemas.microsoft.com/office/drawing/2014/main" id="{9F3AFF0F-00A4-BF3B-183B-5A29C014E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699" y="9527650"/>
            <a:ext cx="948978" cy="948978"/>
          </a:xfrm>
          <a:prstGeom prst="rect">
            <a:avLst/>
          </a:prstGeom>
        </p:spPr>
      </p:pic>
      <p:pic>
        <p:nvPicPr>
          <p:cNvPr id="8" name="Picture 13" descr="Logo, icon&#10;&#10;Description automatically generated">
            <a:extLst>
              <a:ext uri="{FF2B5EF4-FFF2-40B4-BE49-F238E27FC236}">
                <a16:creationId xmlns:a16="http://schemas.microsoft.com/office/drawing/2014/main" id="{13E97A2B-D92D-7A5C-5727-4D1C973ED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020" y="11589326"/>
            <a:ext cx="948978" cy="948978"/>
          </a:xfrm>
          <a:prstGeom prst="rect">
            <a:avLst/>
          </a:prstGeom>
        </p:spPr>
      </p:pic>
      <p:pic>
        <p:nvPicPr>
          <p:cNvPr id="11" name="Picture 4" descr="Text&#10;&#10;Description automatically generated">
            <a:extLst>
              <a:ext uri="{FF2B5EF4-FFF2-40B4-BE49-F238E27FC236}">
                <a16:creationId xmlns:a16="http://schemas.microsoft.com/office/drawing/2014/main" id="{80C61445-436D-BB7E-9933-31AEB64A56B8}"/>
              </a:ext>
            </a:extLst>
          </p:cNvPr>
          <p:cNvPicPr>
            <a:picLocks noChangeAspect="1"/>
          </p:cNvPicPr>
          <p:nvPr/>
        </p:nvPicPr>
        <p:blipFill rotWithShape="1">
          <a:blip r:embed="rId3">
            <a:extLst>
              <a:ext uri="{28A0092B-C50C-407E-A947-70E740481C1C}">
                <a14:useLocalDpi xmlns:a14="http://schemas.microsoft.com/office/drawing/2010/main" val="0"/>
              </a:ext>
            </a:extLst>
          </a:blip>
          <a:srcRect b="37737"/>
          <a:stretch/>
        </p:blipFill>
        <p:spPr>
          <a:xfrm>
            <a:off x="1573210" y="2050260"/>
            <a:ext cx="6958771" cy="1239115"/>
          </a:xfrm>
          <a:prstGeom prst="rect">
            <a:avLst/>
          </a:prstGeom>
        </p:spPr>
      </p:pic>
      <p:sp>
        <p:nvSpPr>
          <p:cNvPr id="12" name="Oval 14">
            <a:extLst>
              <a:ext uri="{FF2B5EF4-FFF2-40B4-BE49-F238E27FC236}">
                <a16:creationId xmlns:a16="http://schemas.microsoft.com/office/drawing/2014/main" id="{047A4997-00BE-CA58-35C6-230BC5883B94}"/>
              </a:ext>
            </a:extLst>
          </p:cNvPr>
          <p:cNvSpPr/>
          <p:nvPr/>
        </p:nvSpPr>
        <p:spPr>
          <a:xfrm>
            <a:off x="21297983"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13" name="TextBox 15">
            <a:extLst>
              <a:ext uri="{FF2B5EF4-FFF2-40B4-BE49-F238E27FC236}">
                <a16:creationId xmlns:a16="http://schemas.microsoft.com/office/drawing/2014/main" id="{C7543AEC-1ED9-5D03-9A2D-867D80EA612B}"/>
              </a:ext>
            </a:extLst>
          </p:cNvPr>
          <p:cNvSpPr txBox="1"/>
          <p:nvPr/>
        </p:nvSpPr>
        <p:spPr>
          <a:xfrm>
            <a:off x="20095302" y="12641672"/>
            <a:ext cx="41181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dirty="0">
                <a:solidFill>
                  <a:srgbClr val="102B54"/>
                </a:solidFill>
                <a:latin typeface="+mn-lt"/>
              </a:rPr>
              <a:t>SÉCURITÉ ET DOMOTIQUE</a:t>
            </a:r>
          </a:p>
        </p:txBody>
      </p:sp>
      <p:pic>
        <p:nvPicPr>
          <p:cNvPr id="14" name="Picture 16">
            <a:extLst>
              <a:ext uri="{FF2B5EF4-FFF2-40B4-BE49-F238E27FC236}">
                <a16:creationId xmlns:a16="http://schemas.microsoft.com/office/drawing/2014/main" id="{6E7380AF-89AD-6D95-DD1E-B5AAF7BFC7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230" t="-4796" r="22611" b="-16659"/>
          <a:stretch/>
        </p:blipFill>
        <p:spPr>
          <a:xfrm>
            <a:off x="21519836" y="11184255"/>
            <a:ext cx="1290954" cy="1025429"/>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E546F4-33B6-43F0-9A5E-BA906519B0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895" b="17171"/>
          <a:stretch/>
        </p:blipFill>
        <p:spPr>
          <a:xfrm>
            <a:off x="3161" y="3438071"/>
            <a:ext cx="24384000" cy="10277929"/>
          </a:xfrm>
          <a:prstGeom prst="rect">
            <a:avLst/>
          </a:prstGeom>
        </p:spPr>
      </p:pic>
      <p:sp>
        <p:nvSpPr>
          <p:cNvPr id="13" name="Rectangle 12">
            <a:extLst>
              <a:ext uri="{FF2B5EF4-FFF2-40B4-BE49-F238E27FC236}">
                <a16:creationId xmlns:a16="http://schemas.microsoft.com/office/drawing/2014/main" id="{E05BEA48-C197-4623-8F57-1EABCC8F4D8D}"/>
              </a:ext>
            </a:extLst>
          </p:cNvPr>
          <p:cNvSpPr/>
          <p:nvPr/>
        </p:nvSpPr>
        <p:spPr>
          <a:xfrm>
            <a:off x="-22303" y="-36649"/>
            <a:ext cx="13095804" cy="34747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pic>
        <p:nvPicPr>
          <p:cNvPr id="10" name="Picture 81" descr="Picture 81">
            <a:extLst>
              <a:ext uri="{FF2B5EF4-FFF2-40B4-BE49-F238E27FC236}">
                <a16:creationId xmlns:a16="http://schemas.microsoft.com/office/drawing/2014/main" id="{C42C4673-6E78-4F1F-A3EE-2A9CF25660BB}"/>
              </a:ext>
            </a:extLst>
          </p:cNvPr>
          <p:cNvPicPr>
            <a:picLocks noChangeAspect="1"/>
          </p:cNvPicPr>
          <p:nvPr/>
        </p:nvPicPr>
        <p:blipFill>
          <a:blip r:embed="rId3"/>
          <a:srcRect l="8235" t="20008" r="8213" b="52758"/>
          <a:stretch>
            <a:fillRect/>
          </a:stretch>
        </p:blipFill>
        <p:spPr>
          <a:xfrm rot="10800000" flipH="1">
            <a:off x="27072" y="1209655"/>
            <a:ext cx="12137855" cy="4733388"/>
          </a:xfrm>
          <a:prstGeom prst="rect">
            <a:avLst/>
          </a:prstGeom>
          <a:ln w="12700">
            <a:miter lim="400000"/>
          </a:ln>
        </p:spPr>
      </p:pic>
      <p:sp>
        <p:nvSpPr>
          <p:cNvPr id="11" name="Rectangle 10">
            <a:extLst>
              <a:ext uri="{FF2B5EF4-FFF2-40B4-BE49-F238E27FC236}">
                <a16:creationId xmlns:a16="http://schemas.microsoft.com/office/drawing/2014/main" id="{3B3243BE-CED1-4DEF-96E5-D52BFCD115E9}"/>
              </a:ext>
            </a:extLst>
          </p:cNvPr>
          <p:cNvSpPr/>
          <p:nvPr/>
        </p:nvSpPr>
        <p:spPr>
          <a:xfrm>
            <a:off x="12192000" y="-36649"/>
            <a:ext cx="12195161" cy="3474720"/>
          </a:xfrm>
          <a:prstGeom prst="rect">
            <a:avLst/>
          </a:prstGeom>
          <a:solidFill>
            <a:srgbClr val="102B5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sp>
        <p:nvSpPr>
          <p:cNvPr id="12" name="Rectangle 11">
            <a:extLst>
              <a:ext uri="{FF2B5EF4-FFF2-40B4-BE49-F238E27FC236}">
                <a16:creationId xmlns:a16="http://schemas.microsoft.com/office/drawing/2014/main" id="{2D8FCAE2-2AE2-483A-A38E-E15E7A045AD1}"/>
              </a:ext>
            </a:extLst>
          </p:cNvPr>
          <p:cNvSpPr/>
          <p:nvPr/>
        </p:nvSpPr>
        <p:spPr>
          <a:xfrm>
            <a:off x="12192000" y="3337920"/>
            <a:ext cx="12191999" cy="234104"/>
          </a:xfrm>
          <a:prstGeom prst="rect">
            <a:avLst/>
          </a:prstGeom>
          <a:solidFill>
            <a:srgbClr val="5078BD"/>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3" name="Picture 2" descr="Logo&#10;&#10;Description automatically generated">
            <a:extLst>
              <a:ext uri="{FF2B5EF4-FFF2-40B4-BE49-F238E27FC236}">
                <a16:creationId xmlns:a16="http://schemas.microsoft.com/office/drawing/2014/main" id="{D7FD3AB8-1BF1-48F7-9E51-43BC353AAB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356" y="992775"/>
            <a:ext cx="4406390" cy="1833957"/>
          </a:xfrm>
          <a:prstGeom prst="rect">
            <a:avLst/>
          </a:prstGeom>
        </p:spPr>
      </p:pic>
      <p:sp>
        <p:nvSpPr>
          <p:cNvPr id="6" name="Shape 153">
            <a:extLst>
              <a:ext uri="{FF2B5EF4-FFF2-40B4-BE49-F238E27FC236}">
                <a16:creationId xmlns:a16="http://schemas.microsoft.com/office/drawing/2014/main" id="{5464C748-C2F5-4295-B712-C4150C40DC89}"/>
              </a:ext>
            </a:extLst>
          </p:cNvPr>
          <p:cNvSpPr txBox="1"/>
          <p:nvPr/>
        </p:nvSpPr>
        <p:spPr>
          <a:xfrm>
            <a:off x="9411469" y="999038"/>
            <a:ext cx="17753059"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12100" b="1" i="1" spc="-363">
                <a:solidFill>
                  <a:srgbClr val="102C53"/>
                </a:solidFill>
                <a:latin typeface="+mn-lt"/>
                <a:ea typeface="+mn-ea"/>
                <a:cs typeface="+mn-cs"/>
                <a:sym typeface="Helvetica"/>
              </a:defRPr>
            </a:pPr>
            <a:r>
              <a:rPr lang="en-US" sz="7200" dirty="0">
                <a:solidFill>
                  <a:schemeClr val="bg1"/>
                </a:solidFill>
              </a:rPr>
              <a:t>Intelligent. Simple. </a:t>
            </a:r>
            <a:r>
              <a:rPr lang="en-US" sz="7200" dirty="0" err="1">
                <a:solidFill>
                  <a:schemeClr val="bg1"/>
                </a:solidFill>
              </a:rPr>
              <a:t>Sécuritaire</a:t>
            </a:r>
            <a:r>
              <a:rPr lang="en-US" sz="7200" dirty="0">
                <a:solidFill>
                  <a:schemeClr val="bg1"/>
                </a:solidFill>
              </a:rPr>
              <a:t>.</a:t>
            </a:r>
            <a:endParaRPr sz="7200" b="0" i="0" dirty="0">
              <a:solidFill>
                <a:schemeClr val="bg1"/>
              </a:solidFill>
              <a:latin typeface="Helvetica Light"/>
              <a:ea typeface="Helvetica Light"/>
              <a:cs typeface="Helvetica Light"/>
              <a:sym typeface="Helvetica Light"/>
            </a:endParaRPr>
          </a:p>
        </p:txBody>
      </p:sp>
      <p:sp>
        <p:nvSpPr>
          <p:cNvPr id="16" name="Oval 15">
            <a:extLst>
              <a:ext uri="{FF2B5EF4-FFF2-40B4-BE49-F238E27FC236}">
                <a16:creationId xmlns:a16="http://schemas.microsoft.com/office/drawing/2014/main" id="{2DDE1A43-58CC-47D2-A6FB-AEAB25540C5F}"/>
              </a:ext>
            </a:extLst>
          </p:cNvPr>
          <p:cNvSpPr/>
          <p:nvPr/>
        </p:nvSpPr>
        <p:spPr>
          <a:xfrm>
            <a:off x="11121779" y="11022977"/>
            <a:ext cx="1925786" cy="1925786"/>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19" name="TextBox 18">
            <a:extLst>
              <a:ext uri="{FF2B5EF4-FFF2-40B4-BE49-F238E27FC236}">
                <a16:creationId xmlns:a16="http://schemas.microsoft.com/office/drawing/2014/main" id="{19A92BD4-80B4-4CEB-9D71-5AE940561396}"/>
              </a:ext>
            </a:extLst>
          </p:cNvPr>
          <p:cNvSpPr txBox="1"/>
          <p:nvPr/>
        </p:nvSpPr>
        <p:spPr>
          <a:xfrm>
            <a:off x="1" y="13174276"/>
            <a:ext cx="24384000" cy="533479"/>
          </a:xfrm>
          <a:prstGeom prst="rect">
            <a:avLst/>
          </a:prstGeom>
          <a:solidFill>
            <a:srgbClr val="102B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i="0" dirty="0">
                <a:solidFill>
                  <a:schemeClr val="bg1"/>
                </a:solidFill>
                <a:effectLst/>
                <a:latin typeface="+mn-lt"/>
              </a:rPr>
              <a:t>TRAITEMENT DE PAIEMENT</a:t>
            </a:r>
            <a:endParaRPr lang="en-US" sz="3600" b="1" dirty="0">
              <a:solidFill>
                <a:schemeClr val="bg1"/>
              </a:solidFill>
              <a:latin typeface="+mn-lt"/>
            </a:endParaRPr>
          </a:p>
        </p:txBody>
      </p:sp>
      <p:pic>
        <p:nvPicPr>
          <p:cNvPr id="2" name="Picture 67">
            <a:extLst>
              <a:ext uri="{FF2B5EF4-FFF2-40B4-BE49-F238E27FC236}">
                <a16:creationId xmlns:a16="http://schemas.microsoft.com/office/drawing/2014/main" id="{E0359127-888C-F925-A67C-B753008802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646" t="1419" r="10195" b="-22874"/>
          <a:stretch/>
        </p:blipFill>
        <p:spPr>
          <a:xfrm>
            <a:off x="11147716" y="11187274"/>
            <a:ext cx="1925785" cy="1529688"/>
          </a:xfrm>
          <a:prstGeom prst="rect">
            <a:avLst/>
          </a:prstGeom>
        </p:spPr>
      </p:pic>
    </p:spTree>
    <p:extLst>
      <p:ext uri="{BB962C8B-B14F-4D97-AF65-F5344CB8AC3E}">
        <p14:creationId xmlns:p14="http://schemas.microsoft.com/office/powerpoint/2010/main" val="4605495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7">
            <a:extLst>
              <a:ext uri="{FF2B5EF4-FFF2-40B4-BE49-F238E27FC236}">
                <a16:creationId xmlns:a16="http://schemas.microsoft.com/office/drawing/2014/main" id="{E00B3BD0-2F54-B44B-8DFE-0990163DA9E3}"/>
              </a:ext>
            </a:extLst>
          </p:cNvPr>
          <p:cNvSpPr txBox="1">
            <a:spLocks/>
          </p:cNvSpPr>
          <p:nvPr/>
        </p:nvSpPr>
        <p:spPr>
          <a:xfrm>
            <a:off x="2780903" y="4664900"/>
            <a:ext cx="18695774" cy="85078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156" baseline="0">
                <a:ln>
                  <a:noFill/>
                </a:ln>
                <a:solidFill>
                  <a:srgbClr val="53585F"/>
                </a:solidFill>
                <a:uFillTx/>
                <a:latin typeface="Arial"/>
                <a:ea typeface="Arial"/>
                <a:cs typeface="Arial"/>
                <a:sym typeface="Arial"/>
              </a:defRPr>
            </a:lvl9pPr>
          </a:lstStyle>
          <a:p>
            <a:pPr marL="0" indent="0" defTabSz="361734" hangingPunct="1">
              <a:spcBef>
                <a:spcPts val="3400"/>
              </a:spcBef>
              <a:buSzPct val="100000"/>
              <a:buNone/>
              <a:defRPr sz="4140" spc="-124"/>
            </a:pPr>
            <a:r>
              <a:rPr lang="fr-FR" sz="4140" spc="0" dirty="0"/>
              <a:t>Variété d'options de solutions de paiement sécurisées et intégrées traditionnelles PDV, en ligne, mobiles et sans argent/sans contact.</a:t>
            </a:r>
          </a:p>
          <a:p>
            <a:pPr marL="0" indent="0" defTabSz="361734" hangingPunct="1">
              <a:spcBef>
                <a:spcPts val="3400"/>
              </a:spcBef>
              <a:buSzPct val="100000"/>
              <a:buNone/>
              <a:defRPr sz="4140" spc="-124"/>
            </a:pPr>
            <a:r>
              <a:rPr lang="fr-FR" sz="4140" spc="0" dirty="0"/>
              <a:t>Plateforme de commerce électronique robuste conçue pour i-Frame, fenêtres modales ou les pages autonomes pour une utilisation adaptée aux mobiles.</a:t>
            </a:r>
          </a:p>
          <a:p>
            <a:pPr marL="0" indent="0" defTabSz="361734" hangingPunct="1">
              <a:spcBef>
                <a:spcPts val="3400"/>
              </a:spcBef>
              <a:buSzPct val="100000"/>
              <a:buNone/>
              <a:defRPr sz="4140" spc="-124"/>
            </a:pPr>
            <a:r>
              <a:rPr lang="fr-FR" sz="4140" spc="0" dirty="0"/>
              <a:t>Des technologies avancées de filtrage des fraudes, d'authentification des consommateurs, de tokenisation et de cryptage protègent les données de paiement sensibles et réduisent le coût de la conformité et de la sécurité PCI DSS.</a:t>
            </a:r>
          </a:p>
          <a:p>
            <a:pPr marL="0" indent="0" defTabSz="361734" hangingPunct="1">
              <a:spcBef>
                <a:spcPts val="3400"/>
              </a:spcBef>
              <a:buSzPct val="100000"/>
              <a:buNone/>
              <a:defRPr sz="4140" spc="-124"/>
            </a:pPr>
            <a:r>
              <a:rPr lang="fr-FR" sz="4140" spc="0" dirty="0"/>
              <a:t>Assistance complète disponible en tout temps. Automatisez votre comptabilité et le traitement de vos paiements grâce aux paiements en ligne intégrés.</a:t>
            </a:r>
            <a:endParaRPr lang="en-US" sz="4140" spc="0" dirty="0"/>
          </a:p>
        </p:txBody>
      </p:sp>
      <p:pic>
        <p:nvPicPr>
          <p:cNvPr id="7" name="Picture 6" descr="Logo&#10;&#10;Description automatically generated">
            <a:extLst>
              <a:ext uri="{FF2B5EF4-FFF2-40B4-BE49-F238E27FC236}">
                <a16:creationId xmlns:a16="http://schemas.microsoft.com/office/drawing/2014/main" id="{B094A82C-951D-8843-97B6-2B616D2ED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7903" y="1449955"/>
            <a:ext cx="5349051" cy="2226296"/>
          </a:xfrm>
          <a:prstGeom prst="rect">
            <a:avLst/>
          </a:prstGeom>
        </p:spPr>
      </p:pic>
      <p:pic>
        <p:nvPicPr>
          <p:cNvPr id="2" name="Graphic 8">
            <a:extLst>
              <a:ext uri="{FF2B5EF4-FFF2-40B4-BE49-F238E27FC236}">
                <a16:creationId xmlns:a16="http://schemas.microsoft.com/office/drawing/2014/main" id="{B2757F97-E7D2-CDB3-383F-EE3C15B6C3D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902" y="6409225"/>
            <a:ext cx="996002" cy="996002"/>
          </a:xfrm>
          <a:prstGeom prst="rect">
            <a:avLst/>
          </a:prstGeom>
        </p:spPr>
      </p:pic>
      <p:pic>
        <p:nvPicPr>
          <p:cNvPr id="3" name="Graphic 9">
            <a:extLst>
              <a:ext uri="{FF2B5EF4-FFF2-40B4-BE49-F238E27FC236}">
                <a16:creationId xmlns:a16="http://schemas.microsoft.com/office/drawing/2014/main" id="{D2E50BD0-1A47-ADDA-5844-B446BCECDF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902" y="8153550"/>
            <a:ext cx="996002" cy="996002"/>
          </a:xfrm>
          <a:prstGeom prst="rect">
            <a:avLst/>
          </a:prstGeom>
        </p:spPr>
      </p:pic>
      <p:pic>
        <p:nvPicPr>
          <p:cNvPr id="4" name="Graphic 10">
            <a:extLst>
              <a:ext uri="{FF2B5EF4-FFF2-40B4-BE49-F238E27FC236}">
                <a16:creationId xmlns:a16="http://schemas.microsoft.com/office/drawing/2014/main" id="{348A5FF5-695F-30A3-D963-B9D5E8A9950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902" y="10286177"/>
            <a:ext cx="996002" cy="996002"/>
          </a:xfrm>
          <a:prstGeom prst="rect">
            <a:avLst/>
          </a:prstGeom>
        </p:spPr>
      </p:pic>
      <p:pic>
        <p:nvPicPr>
          <p:cNvPr id="5" name="Graphic 11">
            <a:extLst>
              <a:ext uri="{FF2B5EF4-FFF2-40B4-BE49-F238E27FC236}">
                <a16:creationId xmlns:a16="http://schemas.microsoft.com/office/drawing/2014/main" id="{CF922BFE-D61B-A2BD-0516-548DE15B4EB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902" y="4664900"/>
            <a:ext cx="996002" cy="996002"/>
          </a:xfrm>
          <a:prstGeom prst="rect">
            <a:avLst/>
          </a:prstGeom>
        </p:spPr>
      </p:pic>
      <p:sp>
        <p:nvSpPr>
          <p:cNvPr id="8" name="Oval 14">
            <a:extLst>
              <a:ext uri="{FF2B5EF4-FFF2-40B4-BE49-F238E27FC236}">
                <a16:creationId xmlns:a16="http://schemas.microsoft.com/office/drawing/2014/main" id="{B47A94CA-4308-1D5F-8622-F5C35EA4AE09}"/>
              </a:ext>
            </a:extLst>
          </p:cNvPr>
          <p:cNvSpPr/>
          <p:nvPr/>
        </p:nvSpPr>
        <p:spPr>
          <a:xfrm>
            <a:off x="21297983"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9" name="TextBox 15">
            <a:extLst>
              <a:ext uri="{FF2B5EF4-FFF2-40B4-BE49-F238E27FC236}">
                <a16:creationId xmlns:a16="http://schemas.microsoft.com/office/drawing/2014/main" id="{47AD6EA0-DABC-4B85-B56C-354BEF99723E}"/>
              </a:ext>
            </a:extLst>
          </p:cNvPr>
          <p:cNvSpPr txBox="1"/>
          <p:nvPr/>
        </p:nvSpPr>
        <p:spPr>
          <a:xfrm>
            <a:off x="19765108" y="12720448"/>
            <a:ext cx="46188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b="0" i="0" dirty="0">
                <a:solidFill>
                  <a:srgbClr val="242424"/>
                </a:solidFill>
                <a:effectLst/>
                <a:latin typeface="+mn-lt"/>
              </a:rPr>
              <a:t>TRAITEMENT DE PAIEMENT</a:t>
            </a:r>
            <a:endParaRPr lang="en-US" sz="6600" dirty="0">
              <a:solidFill>
                <a:srgbClr val="102B54"/>
              </a:solidFill>
              <a:latin typeface="+mn-lt"/>
            </a:endParaRPr>
          </a:p>
        </p:txBody>
      </p:sp>
      <p:pic>
        <p:nvPicPr>
          <p:cNvPr id="12" name="Picture 67">
            <a:extLst>
              <a:ext uri="{FF2B5EF4-FFF2-40B4-BE49-F238E27FC236}">
                <a16:creationId xmlns:a16="http://schemas.microsoft.com/office/drawing/2014/main" id="{99270362-E3B2-F0DB-675A-3BEA6BF014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646" t="1419" r="10195" b="-22874"/>
          <a:stretch/>
        </p:blipFill>
        <p:spPr>
          <a:xfrm>
            <a:off x="21176423" y="10907735"/>
            <a:ext cx="1925785" cy="1529688"/>
          </a:xfrm>
          <a:prstGeom prst="rect">
            <a:avLst/>
          </a:prstGeom>
        </p:spPr>
      </p:pic>
    </p:spTree>
    <p:extLst>
      <p:ext uri="{BB962C8B-B14F-4D97-AF65-F5344CB8AC3E}">
        <p14:creationId xmlns:p14="http://schemas.microsoft.com/office/powerpoint/2010/main" val="248384380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7E252B-38F9-4846-B16E-566122C800B7}"/>
              </a:ext>
            </a:extLst>
          </p:cNvPr>
          <p:cNvSpPr/>
          <p:nvPr/>
        </p:nvSpPr>
        <p:spPr>
          <a:xfrm>
            <a:off x="7133" y="-12421"/>
            <a:ext cx="12192000" cy="34747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grpSp>
        <p:nvGrpSpPr>
          <p:cNvPr id="147" name="Group 122"/>
          <p:cNvGrpSpPr/>
          <p:nvPr/>
        </p:nvGrpSpPr>
        <p:grpSpPr>
          <a:xfrm>
            <a:off x="19327599" y="11328811"/>
            <a:ext cx="3798980" cy="1880468"/>
            <a:chOff x="0" y="0"/>
            <a:chExt cx="3798978" cy="1880467"/>
          </a:xfrm>
        </p:grpSpPr>
        <p:sp>
          <p:nvSpPr>
            <p:cNvPr id="145" name="Shape 120"/>
            <p:cNvSpPr/>
            <p:nvPr/>
          </p:nvSpPr>
          <p:spPr>
            <a:xfrm>
              <a:off x="0" y="-1"/>
              <a:ext cx="3798980" cy="1880468"/>
            </a:xfrm>
            <a:prstGeom prst="rect">
              <a:avLst/>
            </a:prstGeom>
            <a:solidFill>
              <a:srgbClr val="FFFFFF">
                <a:alpha val="87407"/>
              </a:srgbClr>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dirty="0"/>
            </a:p>
          </p:txBody>
        </p:sp>
        <p:pic>
          <p:nvPicPr>
            <p:cNvPr id="146" name="image5.png" descr="image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840" y="366974"/>
              <a:ext cx="3112272" cy="1239278"/>
            </a:xfrm>
            <a:prstGeom prst="rect">
              <a:avLst/>
            </a:prstGeom>
            <a:ln w="12700" cap="flat">
              <a:noFill/>
              <a:miter lim="400000"/>
            </a:ln>
            <a:effectLst/>
          </p:spPr>
        </p:pic>
      </p:grpSp>
      <p:pic>
        <p:nvPicPr>
          <p:cNvPr id="4" name="Picture 3" descr="A picture containing indoor&#10;&#10;Description automatically generated">
            <a:extLst>
              <a:ext uri="{FF2B5EF4-FFF2-40B4-BE49-F238E27FC236}">
                <a16:creationId xmlns:a16="http://schemas.microsoft.com/office/drawing/2014/main" id="{E682FA3C-7ABD-4D14-9BBB-0B4FF76071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290" b="16761"/>
          <a:stretch/>
        </p:blipFill>
        <p:spPr>
          <a:xfrm>
            <a:off x="-7133" y="2820632"/>
            <a:ext cx="24384000" cy="10394199"/>
          </a:xfrm>
          <a:prstGeom prst="rect">
            <a:avLst/>
          </a:prstGeom>
        </p:spPr>
      </p:pic>
      <p:pic>
        <p:nvPicPr>
          <p:cNvPr id="12" name="Picture 81" descr="Picture 81">
            <a:extLst>
              <a:ext uri="{FF2B5EF4-FFF2-40B4-BE49-F238E27FC236}">
                <a16:creationId xmlns:a16="http://schemas.microsoft.com/office/drawing/2014/main" id="{2477C00A-D523-4A87-9622-FD391B8DABC3}"/>
              </a:ext>
            </a:extLst>
          </p:cNvPr>
          <p:cNvPicPr>
            <a:picLocks noChangeAspect="1"/>
          </p:cNvPicPr>
          <p:nvPr/>
        </p:nvPicPr>
        <p:blipFill>
          <a:blip r:embed="rId5"/>
          <a:srcRect l="8235" t="20008" r="8213" b="52758"/>
          <a:stretch>
            <a:fillRect/>
          </a:stretch>
        </p:blipFill>
        <p:spPr>
          <a:xfrm rot="10800000" flipH="1">
            <a:off x="7133" y="1260370"/>
            <a:ext cx="12208276" cy="4733388"/>
          </a:xfrm>
          <a:prstGeom prst="rect">
            <a:avLst/>
          </a:prstGeom>
          <a:ln w="12700">
            <a:miter lim="400000"/>
          </a:ln>
        </p:spPr>
      </p:pic>
      <p:sp>
        <p:nvSpPr>
          <p:cNvPr id="20" name="Rectangle 19">
            <a:extLst>
              <a:ext uri="{FF2B5EF4-FFF2-40B4-BE49-F238E27FC236}">
                <a16:creationId xmlns:a16="http://schemas.microsoft.com/office/drawing/2014/main" id="{D54C715F-D7FD-F44E-B223-700042E20A5F}"/>
              </a:ext>
            </a:extLst>
          </p:cNvPr>
          <p:cNvSpPr/>
          <p:nvPr/>
        </p:nvSpPr>
        <p:spPr>
          <a:xfrm>
            <a:off x="12192000" y="0"/>
            <a:ext cx="12192000" cy="3474720"/>
          </a:xfrm>
          <a:prstGeom prst="rect">
            <a:avLst/>
          </a:prstGeom>
          <a:solidFill>
            <a:srgbClr val="102B5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sp>
        <p:nvSpPr>
          <p:cNvPr id="148" name="Shape 123"/>
          <p:cNvSpPr txBox="1"/>
          <p:nvPr/>
        </p:nvSpPr>
        <p:spPr>
          <a:xfrm>
            <a:off x="12709695" y="1106199"/>
            <a:ext cx="12398777" cy="9612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2500" spc="-375">
                <a:solidFill>
                  <a:srgbClr val="102C53"/>
                </a:solidFill>
                <a:latin typeface="Helvetica Light"/>
                <a:ea typeface="Helvetica Light"/>
                <a:cs typeface="Helvetica Light"/>
                <a:sym typeface="Helvetica Light"/>
              </a:defRPr>
            </a:lvl1pPr>
          </a:lstStyle>
          <a:p>
            <a:pPr algn="l">
              <a:lnSpc>
                <a:spcPts val="6500"/>
              </a:lnSpc>
            </a:pPr>
            <a:r>
              <a:rPr lang="en-US" sz="7200" b="1" spc="0" dirty="0">
                <a:solidFill>
                  <a:schemeClr val="bg1"/>
                </a:solidFill>
                <a:latin typeface="+mn-lt"/>
                <a:cs typeface="Arial" panose="020B0604020202020204" pitchFamily="34" charset="0"/>
              </a:rPr>
              <a:t>Protection des </a:t>
            </a:r>
            <a:r>
              <a:rPr lang="en-US" sz="7200" b="1" spc="0" dirty="0" err="1">
                <a:solidFill>
                  <a:schemeClr val="bg1"/>
                </a:solidFill>
                <a:latin typeface="+mn-lt"/>
                <a:cs typeface="Arial" panose="020B0604020202020204" pitchFamily="34" charset="0"/>
              </a:rPr>
              <a:t>appareils</a:t>
            </a:r>
            <a:endParaRPr lang="en-US" sz="7200" b="1" spc="0" dirty="0">
              <a:solidFill>
                <a:schemeClr val="bg1"/>
              </a:solidFill>
              <a:latin typeface="+mn-lt"/>
              <a:cs typeface="Arial" panose="020B0604020202020204" pitchFamily="34" charset="0"/>
            </a:endParaRPr>
          </a:p>
        </p:txBody>
      </p:sp>
      <p:sp>
        <p:nvSpPr>
          <p:cNvPr id="150" name="Shape 125"/>
          <p:cNvSpPr txBox="1"/>
          <p:nvPr/>
        </p:nvSpPr>
        <p:spPr>
          <a:xfrm>
            <a:off x="12709695" y="1872983"/>
            <a:ext cx="9685344" cy="94897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9300" spc="-279">
                <a:solidFill>
                  <a:srgbClr val="5079BC"/>
                </a:solidFill>
                <a:latin typeface="+mn-lt"/>
                <a:ea typeface="+mn-ea"/>
                <a:cs typeface="+mn-cs"/>
                <a:sym typeface="Helvetica"/>
              </a:defRPr>
            </a:lvl1pPr>
          </a:lstStyle>
          <a:p>
            <a:pPr algn="l"/>
            <a:r>
              <a:rPr lang="fr-FR" sz="5500" spc="0" dirty="0">
                <a:solidFill>
                  <a:srgbClr val="2C94D3"/>
                </a:solidFill>
                <a:cs typeface="Arial" panose="020B0604020202020204" pitchFamily="34" charset="0"/>
                <a:sym typeface="Helvetica Light"/>
              </a:rPr>
              <a:t>Ne leur laissez rien voler</a:t>
            </a:r>
            <a:endParaRPr sz="5500" spc="0" dirty="0">
              <a:solidFill>
                <a:srgbClr val="2C94D3"/>
              </a:solidFill>
              <a:cs typeface="Arial" panose="020B0604020202020204" pitchFamily="34" charset="0"/>
              <a:sym typeface="Helvetica Light"/>
            </a:endParaRPr>
          </a:p>
        </p:txBody>
      </p:sp>
      <p:pic>
        <p:nvPicPr>
          <p:cNvPr id="5" name="Picture 4">
            <a:extLst>
              <a:ext uri="{FF2B5EF4-FFF2-40B4-BE49-F238E27FC236}">
                <a16:creationId xmlns:a16="http://schemas.microsoft.com/office/drawing/2014/main" id="{C5B24BAB-5476-914F-AB8C-3E2E97BAA8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8738" y="1388706"/>
            <a:ext cx="7505061" cy="1250843"/>
          </a:xfrm>
          <a:prstGeom prst="rect">
            <a:avLst/>
          </a:prstGeom>
        </p:spPr>
      </p:pic>
      <p:sp>
        <p:nvSpPr>
          <p:cNvPr id="7" name="Rectangle 6">
            <a:extLst>
              <a:ext uri="{FF2B5EF4-FFF2-40B4-BE49-F238E27FC236}">
                <a16:creationId xmlns:a16="http://schemas.microsoft.com/office/drawing/2014/main" id="{DE5BA4EF-EA3C-1241-9000-A1D2B618862E}"/>
              </a:ext>
            </a:extLst>
          </p:cNvPr>
          <p:cNvSpPr/>
          <p:nvPr/>
        </p:nvSpPr>
        <p:spPr>
          <a:xfrm>
            <a:off x="12192000" y="3337920"/>
            <a:ext cx="12192000" cy="200513"/>
          </a:xfrm>
          <a:prstGeom prst="rect">
            <a:avLst/>
          </a:prstGeom>
          <a:solidFill>
            <a:srgbClr val="5078BD"/>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2" name="Oval 1">
            <a:extLst>
              <a:ext uri="{FF2B5EF4-FFF2-40B4-BE49-F238E27FC236}">
                <a16:creationId xmlns:a16="http://schemas.microsoft.com/office/drawing/2014/main" id="{50A3DA59-EF1B-4C85-91FA-175A9EE26610}"/>
              </a:ext>
            </a:extLst>
          </p:cNvPr>
          <p:cNvSpPr/>
          <p:nvPr/>
        </p:nvSpPr>
        <p:spPr>
          <a:xfrm>
            <a:off x="10977688" y="11128883"/>
            <a:ext cx="1925786" cy="1925786"/>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13" name="Picture 12">
            <a:extLst>
              <a:ext uri="{FF2B5EF4-FFF2-40B4-BE49-F238E27FC236}">
                <a16:creationId xmlns:a16="http://schemas.microsoft.com/office/drawing/2014/main" id="{AC7E2D1D-0A13-440D-9451-D35D12A005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92715"/>
          <a:stretch/>
        </p:blipFill>
        <p:spPr>
          <a:xfrm>
            <a:off x="11381719" y="11585757"/>
            <a:ext cx="1016881" cy="1018580"/>
          </a:xfrm>
          <a:prstGeom prst="rect">
            <a:avLst/>
          </a:prstGeom>
        </p:spPr>
      </p:pic>
      <p:sp>
        <p:nvSpPr>
          <p:cNvPr id="15" name="TextBox 14">
            <a:extLst>
              <a:ext uri="{FF2B5EF4-FFF2-40B4-BE49-F238E27FC236}">
                <a16:creationId xmlns:a16="http://schemas.microsoft.com/office/drawing/2014/main" id="{AE445082-1D1E-4B97-AEBA-2EE2A8CCFBBC}"/>
              </a:ext>
            </a:extLst>
          </p:cNvPr>
          <p:cNvSpPr txBox="1"/>
          <p:nvPr/>
        </p:nvSpPr>
        <p:spPr>
          <a:xfrm>
            <a:off x="1" y="13174273"/>
            <a:ext cx="24384000" cy="533479"/>
          </a:xfrm>
          <a:prstGeom prst="rect">
            <a:avLst/>
          </a:prstGeom>
          <a:solidFill>
            <a:srgbClr val="102B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mn-lt"/>
              </a:rPr>
              <a:t>Protection des </a:t>
            </a:r>
            <a:r>
              <a:rPr lang="en-US" sz="2800" b="1" dirty="0" err="1">
                <a:solidFill>
                  <a:schemeClr val="bg1"/>
                </a:solidFill>
                <a:latin typeface="+mn-lt"/>
              </a:rPr>
              <a:t>appareils</a:t>
            </a:r>
            <a:endParaRPr lang="en-US" sz="2800" b="1" dirty="0">
              <a:solidFill>
                <a:schemeClr val="bg1"/>
              </a:solidFill>
              <a:latin typeface="+mn-lt"/>
            </a:endParaRPr>
          </a:p>
        </p:txBody>
      </p:sp>
    </p:spTree>
    <p:extLst>
      <p:ext uri="{BB962C8B-B14F-4D97-AF65-F5344CB8AC3E}">
        <p14:creationId xmlns:p14="http://schemas.microsoft.com/office/powerpoint/2010/main" val="27084551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29"/>
          <p:cNvSpPr txBox="1">
            <a:spLocks noGrp="1"/>
          </p:cNvSpPr>
          <p:nvPr>
            <p:ph type="body" idx="1"/>
          </p:nvPr>
        </p:nvSpPr>
        <p:spPr>
          <a:xfrm>
            <a:off x="2586881" y="2956693"/>
            <a:ext cx="21108194" cy="8648700"/>
          </a:xfrm>
          <a:prstGeom prst="rect">
            <a:avLst/>
          </a:prstGeom>
        </p:spPr>
        <p:txBody>
          <a:bodyPr>
            <a:normAutofit fontScale="92500" lnSpcReduction="10000"/>
          </a:bodyPr>
          <a:lstStyle/>
          <a:p>
            <a:pPr marL="0" indent="0" defTabSz="457200">
              <a:spcBef>
                <a:spcPts val="4400"/>
              </a:spcBef>
              <a:buClr>
                <a:srgbClr val="31559A"/>
              </a:buClr>
              <a:buSzPct val="100000"/>
              <a:buNone/>
              <a:defRPr sz="5100" spc="-200"/>
            </a:pPr>
            <a:r>
              <a:rPr lang="fr-FR" sz="4700" dirty="0">
                <a:latin typeface="+mn-lt"/>
              </a:rPr>
              <a:t>Sécurisez vos appareils avec les 15 fonctionnalités de sécurité d'</a:t>
            </a:r>
            <a:r>
              <a:rPr lang="fr-FR" sz="4700" dirty="0" err="1">
                <a:latin typeface="+mn-lt"/>
              </a:rPr>
              <a:t>IDSeal</a:t>
            </a:r>
            <a:r>
              <a:rPr lang="fr-FR" sz="4700" dirty="0">
                <a:latin typeface="+mn-lt"/>
              </a:rPr>
              <a:t> Titan, qui incluent le VPN (réseau privé virtuel), l'antivirus, le bloqueur de publicités, le bloqueur de localisation et bien plus encore!</a:t>
            </a:r>
          </a:p>
          <a:p>
            <a:pPr marL="0" indent="0" defTabSz="457200">
              <a:spcBef>
                <a:spcPts val="4400"/>
              </a:spcBef>
              <a:buClr>
                <a:srgbClr val="31559A"/>
              </a:buClr>
              <a:buSzPct val="100000"/>
              <a:buNone/>
              <a:defRPr sz="5100" spc="-200"/>
            </a:pPr>
            <a:r>
              <a:rPr lang="fr-FR" sz="4700" dirty="0">
                <a:latin typeface="+mn-lt"/>
              </a:rPr>
              <a:t>Détectez les identifiants de connexion stockés, les documents contenant des informations sensibles et les logiciels malveillants avec le scanner de documents sensibles, le cryptage de connexion et l'antivirus d'</a:t>
            </a:r>
            <a:r>
              <a:rPr lang="fr-FR" sz="4700" dirty="0" err="1">
                <a:latin typeface="+mn-lt"/>
              </a:rPr>
              <a:t>IDSeal</a:t>
            </a:r>
            <a:r>
              <a:rPr lang="fr-FR" sz="4700" dirty="0">
                <a:latin typeface="+mn-lt"/>
              </a:rPr>
              <a:t> Titan.</a:t>
            </a:r>
          </a:p>
          <a:p>
            <a:pPr marL="0" indent="0" defTabSz="457200">
              <a:spcBef>
                <a:spcPts val="4400"/>
              </a:spcBef>
              <a:buClr>
                <a:srgbClr val="31559A"/>
              </a:buClr>
              <a:buSzPct val="100000"/>
              <a:buNone/>
              <a:defRPr sz="5100" spc="-200"/>
            </a:pPr>
            <a:r>
              <a:rPr lang="fr-FR" sz="4700" dirty="0">
                <a:latin typeface="+mn-lt"/>
              </a:rPr>
              <a:t>Cryptez et stockez les documents sensibles et les identifiants de connexion avec le coffre-fort de documents cryptés d'</a:t>
            </a:r>
            <a:r>
              <a:rPr lang="fr-FR" sz="4700" dirty="0" err="1">
                <a:latin typeface="+mn-lt"/>
              </a:rPr>
              <a:t>IDSeal</a:t>
            </a:r>
            <a:r>
              <a:rPr lang="fr-FR" sz="4700" dirty="0">
                <a:latin typeface="+mn-lt"/>
              </a:rPr>
              <a:t> Titan et le coffre-fort des identifiants de connexion et des mots de passe.</a:t>
            </a:r>
          </a:p>
          <a:p>
            <a:pPr marL="0" indent="0" defTabSz="457200">
              <a:spcBef>
                <a:spcPts val="4400"/>
              </a:spcBef>
              <a:buClr>
                <a:srgbClr val="31559A"/>
              </a:buClr>
              <a:buSzPct val="100000"/>
              <a:buNone/>
              <a:defRPr sz="5100" spc="-200"/>
            </a:pPr>
            <a:r>
              <a:rPr lang="fr-FR" sz="4700" dirty="0" err="1">
                <a:latin typeface="+mn-lt"/>
              </a:rPr>
              <a:t>IDSeal</a:t>
            </a:r>
            <a:r>
              <a:rPr lang="fr-FR" sz="4700" dirty="0">
                <a:latin typeface="+mn-lt"/>
              </a:rPr>
              <a:t> Titan comprend 2 To de sauvegarde dans le Cloud afin que vous puissiez sauvegarder vos données sur un serveur distant sécurisé et restaurer ces données à tout moment.</a:t>
            </a:r>
            <a:r>
              <a:rPr lang="en-US" sz="4700" dirty="0">
                <a:latin typeface="+mn-lt"/>
              </a:rPr>
              <a:t> </a:t>
            </a:r>
          </a:p>
        </p:txBody>
      </p:sp>
      <p:sp>
        <p:nvSpPr>
          <p:cNvPr id="2" name="TextBox 1">
            <a:extLst>
              <a:ext uri="{FF2B5EF4-FFF2-40B4-BE49-F238E27FC236}">
                <a16:creationId xmlns:a16="http://schemas.microsoft.com/office/drawing/2014/main" id="{9782E051-3159-5545-9887-9595412011A3}"/>
              </a:ext>
            </a:extLst>
          </p:cNvPr>
          <p:cNvSpPr txBox="1"/>
          <p:nvPr/>
        </p:nvSpPr>
        <p:spPr>
          <a:xfrm>
            <a:off x="197435" y="11458972"/>
            <a:ext cx="19757754"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Il n'est pas possible d'empêcher tout vol d'identité ou cybercriminalité, ou de surveiller efficacement toutes les activités sur Internet. </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IDSeal</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ne peut pas garantir et ne garantit pas une protection complète contre la cybercriminalité ou le vol d'identité. </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IDSeal</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ne surveille pas les activités de toutes les institutions financières, ni toutes les activités d'une institution financière en particulier. Consultez les </a:t>
            </a:r>
            <a:r>
              <a:rPr lang="fr-FR" sz="2800" i="1" u="sng"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Modalités et conditions générales</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d'</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IDSeal</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pour obtenir des détails spécifiques sur les services </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IDSeal</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a:t>
            </a:r>
          </a:p>
          <a:p>
            <a:pPr algn="l"/>
            <a:endPar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endParaRPr>
          </a:p>
          <a:p>
            <a:pPr algn="l"/>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L'assurance contre le vol d'identité est souscrite et administrée par American Bankers </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Insurance</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a:t>
            </a:r>
            <a:r>
              <a:rPr lang="fr-FR" sz="2800" i="1" baseline="30000" dirty="0" err="1">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Company</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 of Florida, une compagnie Assurant sous police(s) collective(s) ou générale(s). La description fournie dans le Résumé des garanties est un résumé et est destinée à des fins d'information uniquement et n'inclut pas toutes les Modalités, conditions et exclusions des polices décrites. Veuillez vous référer aux politiques réelles pour les Modalités, conditions et exclusions de couverture. La couverture peut ne pas être disponible dans toutes les juridictions. Consultez le </a:t>
            </a:r>
            <a:r>
              <a:rPr lang="fr-FR" sz="2800" i="1" u="sng"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Résumé des avantages</a:t>
            </a:r>
            <a:r>
              <a:rPr lang="fr-FR" sz="2800" i="1" baseline="30000" dirty="0">
                <a:solidFill>
                  <a:srgbClr val="000000">
                    <a:alpha val="66000"/>
                  </a:srgbClr>
                </a:solidFill>
                <a:latin typeface="Lato Medium" panose="020F0502020204030203" pitchFamily="34" charset="0"/>
                <a:ea typeface="Lato Medium" panose="020F0502020204030203" pitchFamily="34" charset="0"/>
                <a:cs typeface="Lato Medium" panose="020F0502020204030203" pitchFamily="34" charset="0"/>
              </a:rPr>
              <a:t>.</a:t>
            </a:r>
            <a:endParaRPr kumimoji="0" lang="en-US" sz="2800" i="1" u="none" strike="noStrike" cap="none" spc="0" normalizeH="0" baseline="0" dirty="0">
              <a:ln>
                <a:noFill/>
              </a:ln>
              <a:solidFill>
                <a:srgbClr val="000000">
                  <a:alpha val="66000"/>
                </a:srgbClr>
              </a:solidFill>
              <a:effectLst/>
              <a:uFillTx/>
              <a:latin typeface="Lato Medium" panose="020F0502020204030203" pitchFamily="34" charset="0"/>
              <a:ea typeface="Lato Medium" panose="020F0502020204030203" pitchFamily="34" charset="0"/>
              <a:cs typeface="Lato Medium" panose="020F0502020204030203" pitchFamily="34" charset="0"/>
              <a:sym typeface="Helvetica Neue"/>
            </a:endParaRPr>
          </a:p>
        </p:txBody>
      </p:sp>
      <p:pic>
        <p:nvPicPr>
          <p:cNvPr id="4" name="Picture 3" descr="Lock with solid fill">
            <a:extLst>
              <a:ext uri="{FF2B5EF4-FFF2-40B4-BE49-F238E27FC236}">
                <a16:creationId xmlns:a16="http://schemas.microsoft.com/office/drawing/2014/main" id="{70B37BB2-B14F-4DE6-BAC3-4628DEA610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10825" y="3063044"/>
            <a:ext cx="948978" cy="948978"/>
          </a:xfrm>
          <a:prstGeom prst="rect">
            <a:avLst/>
          </a:prstGeom>
        </p:spPr>
      </p:pic>
      <p:pic>
        <p:nvPicPr>
          <p:cNvPr id="7" name="Picture 6" descr="Warning outline">
            <a:extLst>
              <a:ext uri="{FF2B5EF4-FFF2-40B4-BE49-F238E27FC236}">
                <a16:creationId xmlns:a16="http://schemas.microsoft.com/office/drawing/2014/main" id="{7359EA85-EA7A-43AD-B4F9-8F3F643D93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03350" y="5298010"/>
            <a:ext cx="948978" cy="948978"/>
          </a:xfrm>
          <a:prstGeom prst="rect">
            <a:avLst/>
          </a:prstGeom>
        </p:spPr>
      </p:pic>
      <p:pic>
        <p:nvPicPr>
          <p:cNvPr id="8" name="Picture 7" descr="Key with solid fill">
            <a:extLst>
              <a:ext uri="{FF2B5EF4-FFF2-40B4-BE49-F238E27FC236}">
                <a16:creationId xmlns:a16="http://schemas.microsoft.com/office/drawing/2014/main" id="{8FF1F1CD-E2E1-4924-8EFA-6436D943C7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03350" y="7572727"/>
            <a:ext cx="948978" cy="948978"/>
          </a:xfrm>
          <a:prstGeom prst="rect">
            <a:avLst/>
          </a:prstGeom>
        </p:spPr>
      </p:pic>
      <p:pic>
        <p:nvPicPr>
          <p:cNvPr id="9" name="Picture 8" descr="Upload with solid fill">
            <a:extLst>
              <a:ext uri="{FF2B5EF4-FFF2-40B4-BE49-F238E27FC236}">
                <a16:creationId xmlns:a16="http://schemas.microsoft.com/office/drawing/2014/main" id="{774E2FD5-A2CB-47A7-9A69-811D2DDAC4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410825" y="9906659"/>
            <a:ext cx="948978" cy="948978"/>
          </a:xfrm>
          <a:prstGeom prst="rect">
            <a:avLst/>
          </a:prstGeom>
        </p:spPr>
      </p:pic>
      <p:sp>
        <p:nvSpPr>
          <p:cNvPr id="13" name="Oval 12">
            <a:extLst>
              <a:ext uri="{FF2B5EF4-FFF2-40B4-BE49-F238E27FC236}">
                <a16:creationId xmlns:a16="http://schemas.microsoft.com/office/drawing/2014/main" id="{D1D0A7A4-FDA4-46B5-A1E4-2A88BF0AB6AE}"/>
              </a:ext>
            </a:extLst>
          </p:cNvPr>
          <p:cNvSpPr/>
          <p:nvPr/>
        </p:nvSpPr>
        <p:spPr>
          <a:xfrm>
            <a:off x="21297983"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14" name="Picture 13" descr="Smart Phone with solid fill">
            <a:extLst>
              <a:ext uri="{FF2B5EF4-FFF2-40B4-BE49-F238E27FC236}">
                <a16:creationId xmlns:a16="http://schemas.microsoft.com/office/drawing/2014/main" id="{6E804E0D-632E-4076-812F-32E4D09456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83" r="83"/>
          <a:stretch/>
        </p:blipFill>
        <p:spPr>
          <a:xfrm>
            <a:off x="21663750" y="11251975"/>
            <a:ext cx="888506" cy="889990"/>
          </a:xfrm>
          <a:prstGeom prst="rect">
            <a:avLst/>
          </a:prstGeom>
        </p:spPr>
      </p:pic>
      <p:sp>
        <p:nvSpPr>
          <p:cNvPr id="6" name="TextBox 5">
            <a:extLst>
              <a:ext uri="{FF2B5EF4-FFF2-40B4-BE49-F238E27FC236}">
                <a16:creationId xmlns:a16="http://schemas.microsoft.com/office/drawing/2014/main" id="{4216791C-E75E-4EBC-9609-7C3920501330}"/>
              </a:ext>
            </a:extLst>
          </p:cNvPr>
          <p:cNvSpPr txBox="1"/>
          <p:nvPr/>
        </p:nvSpPr>
        <p:spPr>
          <a:xfrm>
            <a:off x="19751321" y="12755105"/>
            <a:ext cx="463267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nSpc>
                <a:spcPts val="2000"/>
              </a:lnSpc>
            </a:pPr>
            <a:r>
              <a:rPr lang="en-US" sz="2400" dirty="0">
                <a:solidFill>
                  <a:srgbClr val="102B54"/>
                </a:solidFill>
                <a:latin typeface="+mn-lt"/>
              </a:rPr>
              <a:t>PROTECTION DES APPAREILS</a:t>
            </a:r>
          </a:p>
        </p:txBody>
      </p:sp>
      <p:pic>
        <p:nvPicPr>
          <p:cNvPr id="3" name="Picture 2">
            <a:extLst>
              <a:ext uri="{FF2B5EF4-FFF2-40B4-BE49-F238E27FC236}">
                <a16:creationId xmlns:a16="http://schemas.microsoft.com/office/drawing/2014/main" id="{2B2A7497-ACE2-E0A6-F7F0-AF5516205F6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8738" y="1388706"/>
            <a:ext cx="7505061" cy="1250843"/>
          </a:xfrm>
          <a:prstGeom prst="rect">
            <a:avLst/>
          </a:prstGeom>
        </p:spPr>
      </p:pic>
    </p:spTree>
    <p:extLst>
      <p:ext uri="{BB962C8B-B14F-4D97-AF65-F5344CB8AC3E}">
        <p14:creationId xmlns:p14="http://schemas.microsoft.com/office/powerpoint/2010/main" val="108555753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F0E3C2-5114-45FE-8D8D-F5B3A97AD32C}"/>
              </a:ext>
            </a:extLst>
          </p:cNvPr>
          <p:cNvSpPr/>
          <p:nvPr/>
        </p:nvSpPr>
        <p:spPr>
          <a:xfrm>
            <a:off x="20291557"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14" name="Picture 13">
            <a:extLst>
              <a:ext uri="{FF2B5EF4-FFF2-40B4-BE49-F238E27FC236}">
                <a16:creationId xmlns:a16="http://schemas.microsoft.com/office/drawing/2014/main" id="{B54A4A8F-4D45-0C21-1413-173C51A2E4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834"/>
          <a:stretch/>
        </p:blipFill>
        <p:spPr>
          <a:xfrm>
            <a:off x="20532530" y="11239378"/>
            <a:ext cx="1006426" cy="899329"/>
          </a:xfrm>
          <a:prstGeom prst="rect">
            <a:avLst/>
          </a:prstGeom>
        </p:spPr>
      </p:pic>
      <p:sp>
        <p:nvSpPr>
          <p:cNvPr id="2" name="TextBox 5">
            <a:extLst>
              <a:ext uri="{FF2B5EF4-FFF2-40B4-BE49-F238E27FC236}">
                <a16:creationId xmlns:a16="http://schemas.microsoft.com/office/drawing/2014/main" id="{ECABA752-9E2E-14A1-35F7-990E00F1DBB3}"/>
              </a:ext>
            </a:extLst>
          </p:cNvPr>
          <p:cNvSpPr txBox="1"/>
          <p:nvPr/>
        </p:nvSpPr>
        <p:spPr>
          <a:xfrm>
            <a:off x="18837934" y="12742508"/>
            <a:ext cx="4632679"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nSpc>
                <a:spcPts val="2000"/>
              </a:lnSpc>
            </a:pPr>
            <a:r>
              <a:rPr lang="en-US" sz="2400" dirty="0">
                <a:solidFill>
                  <a:srgbClr val="102B54"/>
                </a:solidFill>
                <a:latin typeface="+mn-lt"/>
              </a:rPr>
              <a:t>PROTECTION DES APPAREILS</a:t>
            </a:r>
          </a:p>
        </p:txBody>
      </p:sp>
      <p:pic>
        <p:nvPicPr>
          <p:cNvPr id="5" name="Picture 4" descr="Graphical user interface, website&#10;&#10;Description automatically generated">
            <a:extLst>
              <a:ext uri="{FF2B5EF4-FFF2-40B4-BE49-F238E27FC236}">
                <a16:creationId xmlns:a16="http://schemas.microsoft.com/office/drawing/2014/main" id="{795F70F2-4E96-ABA6-B349-F89E9E8B5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
            <a:ext cx="17746133" cy="13715920"/>
          </a:xfrm>
          <a:prstGeom prst="rect">
            <a:avLst/>
          </a:prstGeom>
        </p:spPr>
      </p:pic>
    </p:spTree>
    <p:extLst>
      <p:ext uri="{BB962C8B-B14F-4D97-AF65-F5344CB8AC3E}">
        <p14:creationId xmlns:p14="http://schemas.microsoft.com/office/powerpoint/2010/main" val="38705911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25.jpeg" descr="image25.jpe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3" name="Shape 162"/>
          <p:cNvSpPr txBox="1"/>
          <p:nvPr/>
        </p:nvSpPr>
        <p:spPr>
          <a:xfrm>
            <a:off x="14281571" y="5401699"/>
            <a:ext cx="8696581" cy="44114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5600" spc="-168">
                <a:solidFill>
                  <a:srgbClr val="53585F"/>
                </a:solidFill>
                <a:latin typeface="Arial"/>
                <a:ea typeface="Arial"/>
                <a:cs typeface="Arial"/>
                <a:sym typeface="Arial"/>
              </a:defRPr>
            </a:lvl1pPr>
          </a:lstStyle>
          <a:p>
            <a:r>
              <a:rPr lang="fr-FR" dirty="0"/>
              <a:t>Nos clients nous aident à nourrir les enfants et les familles dans le besoin, simplement en s'abonnant  à nos services</a:t>
            </a:r>
            <a:r>
              <a:rPr dirty="0"/>
              <a:t>.</a:t>
            </a:r>
          </a:p>
        </p:txBody>
      </p:sp>
      <p:pic>
        <p:nvPicPr>
          <p:cNvPr id="5" name="Picture 4">
            <a:extLst>
              <a:ext uri="{FF2B5EF4-FFF2-40B4-BE49-F238E27FC236}">
                <a16:creationId xmlns:a16="http://schemas.microsoft.com/office/drawing/2014/main" id="{7297A8BE-D368-B74B-B8B7-8BD8627B6D15}"/>
              </a:ext>
            </a:extLst>
          </p:cNvPr>
          <p:cNvPicPr>
            <a:picLocks noChangeAspect="1"/>
          </p:cNvPicPr>
          <p:nvPr/>
        </p:nvPicPr>
        <p:blipFill>
          <a:blip r:embed="rId3"/>
          <a:stretch>
            <a:fillRect/>
          </a:stretch>
        </p:blipFill>
        <p:spPr>
          <a:xfrm>
            <a:off x="14118094" y="2136192"/>
            <a:ext cx="8380958" cy="399900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computer, desk&#10;&#10;Description automatically generated">
            <a:extLst>
              <a:ext uri="{FF2B5EF4-FFF2-40B4-BE49-F238E27FC236}">
                <a16:creationId xmlns:a16="http://schemas.microsoft.com/office/drawing/2014/main" id="{8B0B3038-84AF-FE4A-9003-B4B236BEF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Shape 208">
            <a:extLst>
              <a:ext uri="{FF2B5EF4-FFF2-40B4-BE49-F238E27FC236}">
                <a16:creationId xmlns:a16="http://schemas.microsoft.com/office/drawing/2014/main" id="{E47E336B-99E1-AA46-834A-752CB2BA72DF}"/>
              </a:ext>
            </a:extLst>
          </p:cNvPr>
          <p:cNvSpPr txBox="1"/>
          <p:nvPr/>
        </p:nvSpPr>
        <p:spPr>
          <a:xfrm>
            <a:off x="6356554" y="4107052"/>
            <a:ext cx="10530349" cy="394979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457200">
              <a:defRPr sz="8500" spc="-255">
                <a:solidFill>
                  <a:srgbClr val="102C53"/>
                </a:solidFill>
                <a:latin typeface="Arial"/>
                <a:ea typeface="Arial"/>
                <a:cs typeface="Arial"/>
                <a:sym typeface="Arial"/>
              </a:defRPr>
            </a:lvl1pPr>
          </a:lstStyle>
          <a:p>
            <a:r>
              <a:rPr lang="fr-CA" sz="7500" b="1" dirty="0">
                <a:latin typeface="Arial" panose="020B0604020202020204" pitchFamily="34" charset="0"/>
                <a:cs typeface="Arial" panose="020B0604020202020204" pitchFamily="34" charset="0"/>
              </a:rPr>
              <a:t>Visitez votre site web personnel </a:t>
            </a:r>
            <a:r>
              <a:rPr lang="en-US" sz="7500" b="1" dirty="0">
                <a:latin typeface="Arial" panose="020B0604020202020204" pitchFamily="34" charset="0"/>
                <a:cs typeface="Arial" panose="020B0604020202020204" pitchFamily="34" charset="0"/>
              </a:rPr>
              <a:t>ACN</a:t>
            </a:r>
          </a:p>
          <a:p>
            <a:r>
              <a:rPr lang="fr-CA" sz="5000" spc="0" dirty="0">
                <a:solidFill>
                  <a:srgbClr val="5078BD"/>
                </a:solidFill>
                <a:latin typeface="Arial" panose="020B0604020202020204" pitchFamily="34" charset="0"/>
                <a:cs typeface="Arial" panose="020B0604020202020204" pitchFamily="34" charset="0"/>
              </a:rPr>
              <a:t>Pour les dernières informations sur les produits et services ACN! </a:t>
            </a:r>
            <a:endParaRPr sz="5000" spc="0" dirty="0">
              <a:solidFill>
                <a:srgbClr val="5078BD"/>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41E4BD3-F325-0B68-FDAA-9C77A348B66C}"/>
              </a:ext>
            </a:extLst>
          </p:cNvPr>
          <p:cNvPicPr>
            <a:picLocks noChangeAspect="1"/>
          </p:cNvPicPr>
          <p:nvPr/>
        </p:nvPicPr>
        <p:blipFill>
          <a:blip r:embed="rId3"/>
          <a:stretch>
            <a:fillRect/>
          </a:stretch>
        </p:blipFill>
        <p:spPr>
          <a:xfrm>
            <a:off x="-1" y="0"/>
            <a:ext cx="24384001" cy="13715999"/>
          </a:xfrm>
          <a:prstGeom prst="rect">
            <a:avLst/>
          </a:prstGeom>
        </p:spPr>
      </p:pic>
      <p:pic>
        <p:nvPicPr>
          <p:cNvPr id="3" name="Picture 2" descr="Diagram&#10;&#10;Description automatically generated">
            <a:extLst>
              <a:ext uri="{FF2B5EF4-FFF2-40B4-BE49-F238E27FC236}">
                <a16:creationId xmlns:a16="http://schemas.microsoft.com/office/drawing/2014/main" id="{A07E48CC-6BB5-CDA0-90E3-7F78CFC3F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517" y="8968153"/>
            <a:ext cx="4023946" cy="4023946"/>
          </a:xfrm>
          <a:prstGeom prst="rect">
            <a:avLst/>
          </a:prstGeom>
        </p:spPr>
      </p:pic>
    </p:spTree>
    <p:extLst>
      <p:ext uri="{BB962C8B-B14F-4D97-AF65-F5344CB8AC3E}">
        <p14:creationId xmlns:p14="http://schemas.microsoft.com/office/powerpoint/2010/main" val="69334145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33.png" descr="image33.png"/>
          <p:cNvPicPr>
            <a:picLocks noChangeAspect="1"/>
          </p:cNvPicPr>
          <p:nvPr/>
        </p:nvPicPr>
        <p:blipFill>
          <a:blip r:embed="rId2"/>
          <a:stretch>
            <a:fillRect/>
          </a:stretch>
        </p:blipFill>
        <p:spPr>
          <a:xfrm>
            <a:off x="4465663" y="4356934"/>
            <a:ext cx="15452674" cy="4028548"/>
          </a:xfrm>
          <a:prstGeom prst="rect">
            <a:avLst/>
          </a:prstGeom>
          <a:ln w="12700">
            <a:miter lim="400000"/>
          </a:ln>
        </p:spPr>
      </p:pic>
      <p:sp>
        <p:nvSpPr>
          <p:cNvPr id="252" name="Shape 211"/>
          <p:cNvSpPr/>
          <p:nvPr/>
        </p:nvSpPr>
        <p:spPr>
          <a:xfrm>
            <a:off x="21259800" y="10718800"/>
            <a:ext cx="2363791" cy="1270000"/>
          </a:xfrm>
          <a:prstGeom prst="rect">
            <a:avLst/>
          </a:prstGeom>
          <a:solidFill>
            <a:srgbClr val="FFFFFF"/>
          </a:solidFill>
          <a:ln w="12700">
            <a:miter lim="400000"/>
          </a:ln>
        </p:spPr>
        <p:txBody>
          <a:bodyPr lIns="50800" tIns="50800" rIns="50800" bIns="50800" anchor="ctr"/>
          <a:lstStyle/>
          <a:p>
            <a:pPr>
              <a:defRPr sz="3200">
                <a:solidFill>
                  <a:srgbClr val="FFFFFF"/>
                </a:solidFill>
                <a:latin typeface="Helvetica Light"/>
                <a:ea typeface="Helvetica Light"/>
                <a:cs typeface="Helvetica Light"/>
                <a:sym typeface="Helvetica Light"/>
              </a:defRPr>
            </a:pP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0AC9FA-81DB-47F8-A8F8-E12A4182CC61}"/>
              </a:ext>
            </a:extLst>
          </p:cNvPr>
          <p:cNvSpPr>
            <a:spLocks noGrp="1"/>
          </p:cNvSpPr>
          <p:nvPr>
            <p:ph idx="1"/>
          </p:nvPr>
        </p:nvSpPr>
        <p:spPr>
          <a:xfrm>
            <a:off x="8858546" y="2492038"/>
            <a:ext cx="14603620" cy="9716951"/>
          </a:xfrm>
        </p:spPr>
        <p:txBody>
          <a:bodyPr>
            <a:noAutofit/>
          </a:bodyPr>
          <a:lstStyle/>
          <a:p>
            <a:pPr marL="548640" indent="-762000" defTabSz="457200">
              <a:spcBef>
                <a:spcPts val="600"/>
              </a:spcBef>
              <a:buClr>
                <a:srgbClr val="EF8903"/>
              </a:buClr>
              <a:buSzPct val="100000"/>
              <a:buFont typeface="Wingdings" panose="05000000000000000000" pitchFamily="2" charset="2"/>
              <a:buChar char="ü"/>
              <a:defRPr sz="5900" spc="-117"/>
            </a:pPr>
            <a:r>
              <a:rPr lang="fr-CA" sz="3600" spc="-117" dirty="0">
                <a:solidFill>
                  <a:schemeClr val="bg2"/>
                </a:solidFill>
                <a:latin typeface="Arial" panose="020B0604020202020204" pitchFamily="34" charset="0"/>
                <a:cs typeface="Arial" panose="020B0604020202020204" pitchFamily="34" charset="0"/>
              </a:rPr>
              <a:t>Les clients font affaire avec une personne connue et de confiance</a:t>
            </a:r>
            <a:endParaRPr lang="fr-CA" sz="3600" dirty="0">
              <a:solidFill>
                <a:schemeClr val="bg2"/>
              </a:solidFill>
              <a:latin typeface="Arial" panose="020B0604020202020204" pitchFamily="34" charset="0"/>
              <a:cs typeface="Arial" panose="020B0604020202020204" pitchFamily="34" charset="0"/>
            </a:endParaRPr>
          </a:p>
          <a:p>
            <a:pPr marL="548640" indent="-762000" defTabSz="457200">
              <a:spcBef>
                <a:spcPts val="600"/>
              </a:spcBef>
              <a:buClr>
                <a:srgbClr val="EF8903"/>
              </a:buClr>
              <a:buSzPct val="100000"/>
              <a:buFont typeface="Wingdings" panose="05000000000000000000" pitchFamily="2" charset="2"/>
              <a:buChar char="ü"/>
              <a:defRPr sz="5900" spc="-117"/>
            </a:pPr>
            <a:r>
              <a:rPr lang="fr-CA" sz="3600" spc="-117" dirty="0">
                <a:solidFill>
                  <a:schemeClr val="bg2"/>
                </a:solidFill>
                <a:latin typeface="Arial" panose="020B0604020202020204" pitchFamily="34" charset="0"/>
                <a:cs typeface="Arial" panose="020B0604020202020204" pitchFamily="34" charset="0"/>
              </a:rPr>
              <a:t>Même réseau fiable que les autres fournisseurs de câbles et DSL</a:t>
            </a:r>
            <a:endParaRPr lang="fr-CA" sz="3600" dirty="0">
              <a:solidFill>
                <a:schemeClr val="bg2"/>
              </a:solidFill>
              <a:latin typeface="Arial" panose="020B0604020202020204" pitchFamily="34" charset="0"/>
              <a:cs typeface="Arial" panose="020B0604020202020204" pitchFamily="34" charset="0"/>
            </a:endParaRPr>
          </a:p>
          <a:p>
            <a:pPr marL="548640" indent="-762000" defTabSz="457200">
              <a:spcBef>
                <a:spcPts val="600"/>
              </a:spcBef>
              <a:buClr>
                <a:srgbClr val="EF8903"/>
              </a:buClr>
              <a:buSzPct val="100000"/>
              <a:buFont typeface="Wingdings" panose="05000000000000000000" pitchFamily="2" charset="2"/>
              <a:buChar char="ü"/>
              <a:defRPr sz="5900" spc="-117"/>
            </a:pPr>
            <a:r>
              <a:rPr lang="fr-CA" sz="3600" spc="-117" dirty="0">
                <a:solidFill>
                  <a:schemeClr val="bg2"/>
                </a:solidFill>
                <a:latin typeface="Arial" panose="020B0604020202020204" pitchFamily="34" charset="0"/>
                <a:cs typeface="Arial" panose="020B0604020202020204" pitchFamily="34" charset="0"/>
              </a:rPr>
              <a:t>Vitesses Internet allant jusqu’à 1 Go.</a:t>
            </a:r>
          </a:p>
          <a:p>
            <a:pPr marL="548640" indent="-762000" defTabSz="457200">
              <a:spcBef>
                <a:spcPts val="600"/>
              </a:spcBef>
              <a:buClr>
                <a:srgbClr val="EF8903"/>
              </a:buClr>
              <a:buSzPct val="100000"/>
              <a:buFont typeface="Wingdings" panose="05000000000000000000" pitchFamily="2" charset="2"/>
              <a:buChar char="ü"/>
              <a:defRPr sz="5900" spc="-117"/>
            </a:pPr>
            <a:r>
              <a:rPr lang="fr-FR" sz="3600" dirty="0">
                <a:solidFill>
                  <a:schemeClr val="bg2"/>
                </a:solidFill>
                <a:latin typeface="Arial" panose="020B0604020202020204" pitchFamily="34" charset="0"/>
                <a:cs typeface="Arial" panose="020B0604020202020204" pitchFamily="34" charset="0"/>
              </a:rPr>
              <a:t>Utilisation d’Internet illimitée incluse avec nos forfaits les plus populaires.</a:t>
            </a:r>
            <a:endParaRPr lang="fr-CA" sz="3600" dirty="0">
              <a:solidFill>
                <a:schemeClr val="bg2"/>
              </a:solidFill>
              <a:latin typeface="Arial" panose="020B0604020202020204" pitchFamily="34" charset="0"/>
              <a:cs typeface="Arial" panose="020B0604020202020204" pitchFamily="34" charset="0"/>
            </a:endParaRPr>
          </a:p>
          <a:p>
            <a:pPr marL="548640" indent="-762000" defTabSz="457200">
              <a:spcBef>
                <a:spcPts val="600"/>
              </a:spcBef>
              <a:buClr>
                <a:srgbClr val="EF8903"/>
              </a:buClr>
              <a:buSzPct val="100000"/>
              <a:buFont typeface="Wingdings" panose="05000000000000000000" pitchFamily="2" charset="2"/>
              <a:buChar char="ü"/>
              <a:defRPr sz="5900" spc="-117"/>
            </a:pPr>
            <a:r>
              <a:rPr lang="fr-CA" sz="3600" dirty="0">
                <a:solidFill>
                  <a:schemeClr val="bg2"/>
                </a:solidFill>
                <a:latin typeface="Arial" panose="020B0604020202020204" pitchFamily="34" charset="0"/>
                <a:cs typeface="Arial" panose="020B0604020202020204" pitchFamily="34" charset="0"/>
              </a:rPr>
              <a:t>Forfaits Internet fiables et à des prix compétitifs.</a:t>
            </a:r>
          </a:p>
          <a:p>
            <a:pPr marL="0" indent="0" defTabSz="457200">
              <a:spcBef>
                <a:spcPts val="600"/>
              </a:spcBef>
              <a:buClr>
                <a:srgbClr val="EF8903"/>
              </a:buClr>
              <a:buSzPct val="100000"/>
              <a:buNone/>
              <a:defRPr sz="5900" spc="-117"/>
            </a:pPr>
            <a:r>
              <a:rPr lang="fr-CA" sz="3600" spc="-117" dirty="0">
                <a:solidFill>
                  <a:schemeClr val="bg2"/>
                </a:solidFill>
                <a:latin typeface="Arial" panose="020B0604020202020204" pitchFamily="34" charset="0"/>
                <a:cs typeface="Arial" panose="020B0604020202020204" pitchFamily="34" charset="0"/>
              </a:rPr>
              <a:t>	Combinez des services et économisez jusqu’à 50 $/mois sur certains 	forfaits!</a:t>
            </a:r>
            <a:endParaRPr lang="fr-CA" sz="3600" dirty="0">
              <a:solidFill>
                <a:schemeClr val="bg2"/>
              </a:solidFill>
              <a:latin typeface="Arial" panose="020B0604020202020204" pitchFamily="34" charset="0"/>
              <a:cs typeface="Arial" panose="020B0604020202020204" pitchFamily="34" charset="0"/>
            </a:endParaRPr>
          </a:p>
          <a:p>
            <a:pPr marL="548640" indent="-762000" defTabSz="457200">
              <a:spcBef>
                <a:spcPts val="600"/>
              </a:spcBef>
              <a:buClr>
                <a:srgbClr val="EF8903"/>
              </a:buClr>
              <a:buSzPct val="100000"/>
              <a:buFont typeface="Wingdings" panose="05000000000000000000" pitchFamily="2" charset="2"/>
              <a:buChar char="ü"/>
              <a:defRPr sz="5900" spc="-117"/>
            </a:pPr>
            <a:r>
              <a:rPr lang="fr-CA" sz="3600" dirty="0">
                <a:solidFill>
                  <a:schemeClr val="bg2"/>
                </a:solidFill>
                <a:latin typeface="Arial" panose="020B0604020202020204" pitchFamily="34" charset="0"/>
                <a:cs typeface="Arial" panose="020B0604020202020204" pitchFamily="34" charset="0"/>
              </a:rPr>
              <a:t>Service téléphonique </a:t>
            </a:r>
            <a:r>
              <a:rPr lang="fr-CA" sz="3600" dirty="0" err="1">
                <a:solidFill>
                  <a:schemeClr val="bg2"/>
                </a:solidFill>
                <a:latin typeface="Arial" panose="020B0604020202020204" pitchFamily="34" charset="0"/>
                <a:cs typeface="Arial" panose="020B0604020202020204" pitchFamily="34" charset="0"/>
              </a:rPr>
              <a:t>VoIP</a:t>
            </a:r>
            <a:r>
              <a:rPr lang="fr-CA" sz="3600" dirty="0">
                <a:solidFill>
                  <a:schemeClr val="bg2"/>
                </a:solidFill>
                <a:latin typeface="Arial" panose="020B0604020202020204" pitchFamily="34" charset="0"/>
                <a:cs typeface="Arial" panose="020B0604020202020204" pitchFamily="34" charset="0"/>
              </a:rPr>
              <a:t> économique et riche en fonctionnalités</a:t>
            </a:r>
          </a:p>
          <a:p>
            <a:pPr marL="548640" indent="-762000" defTabSz="457200">
              <a:spcBef>
                <a:spcPts val="600"/>
              </a:spcBef>
              <a:buClr>
                <a:srgbClr val="EF8903"/>
              </a:buClr>
              <a:buSzPct val="100000"/>
              <a:buFont typeface="Wingdings" panose="05000000000000000000" pitchFamily="2" charset="2"/>
              <a:buChar char="ü"/>
              <a:defRPr sz="5900" spc="-117"/>
            </a:pPr>
            <a:r>
              <a:rPr lang="fr-CA" sz="3600" spc="-117" dirty="0">
                <a:solidFill>
                  <a:schemeClr val="bg2"/>
                </a:solidFill>
                <a:latin typeface="Arial" panose="020B0604020202020204" pitchFamily="34" charset="0"/>
                <a:cs typeface="Arial" panose="020B0604020202020204" pitchFamily="34" charset="0"/>
              </a:rPr>
              <a:t>Aucuns frais d’installation ou d’activation</a:t>
            </a:r>
          </a:p>
          <a:p>
            <a:pPr marL="548640" indent="-762000" defTabSz="457200">
              <a:spcBef>
                <a:spcPts val="600"/>
              </a:spcBef>
              <a:buClr>
                <a:srgbClr val="EF8903"/>
              </a:buClr>
              <a:buSzPct val="100000"/>
              <a:buFont typeface="Wingdings" panose="05000000000000000000" pitchFamily="2" charset="2"/>
              <a:buChar char="ü"/>
              <a:defRPr sz="5900" spc="-117"/>
            </a:pPr>
            <a:r>
              <a:rPr lang="fr-FR" sz="3600" dirty="0">
                <a:solidFill>
                  <a:schemeClr val="bg2"/>
                </a:solidFill>
                <a:latin typeface="Arial" panose="020B0604020202020204" pitchFamily="34" charset="0"/>
                <a:cs typeface="Arial" panose="020B0604020202020204" pitchFamily="34" charset="0"/>
              </a:rPr>
              <a:t>Aucun frais d'activation dans la plupart des marchés.</a:t>
            </a:r>
          </a:p>
          <a:p>
            <a:pPr marL="548640" indent="-762000" defTabSz="457200">
              <a:spcBef>
                <a:spcPts val="600"/>
              </a:spcBef>
              <a:buClr>
                <a:srgbClr val="EF8903"/>
              </a:buClr>
              <a:buSzPct val="100000"/>
              <a:buFont typeface="Wingdings" panose="05000000000000000000" pitchFamily="2" charset="2"/>
              <a:buChar char="ü"/>
              <a:defRPr sz="5900" spc="-117"/>
            </a:pPr>
            <a:r>
              <a:rPr lang="fr-FR" sz="3600" dirty="0">
                <a:solidFill>
                  <a:schemeClr val="bg2"/>
                </a:solidFill>
                <a:latin typeface="Arial" panose="020B0604020202020204" pitchFamily="34" charset="0"/>
                <a:cs typeface="Arial" panose="020B0604020202020204" pitchFamily="34" charset="0"/>
              </a:rPr>
              <a:t>Offre spéciale sur l'équipement: les clients reçoivent une carte de récompense de 90 $ lorsqu'ils achètent le routeur Archer AC1750 (C7). *</a:t>
            </a:r>
            <a:endParaRPr lang="fr-CA" sz="3600" dirty="0">
              <a:solidFill>
                <a:schemeClr val="bg2"/>
              </a:solidFill>
              <a:latin typeface="Arial" panose="020B0604020202020204" pitchFamily="34" charset="0"/>
              <a:cs typeface="Arial" panose="020B0604020202020204" pitchFamily="34" charset="0"/>
            </a:endParaRPr>
          </a:p>
          <a:p>
            <a:pPr marL="548640" indent="-762000" defTabSz="457200">
              <a:spcBef>
                <a:spcPts val="600"/>
              </a:spcBef>
              <a:buClr>
                <a:srgbClr val="EF8903"/>
              </a:buClr>
              <a:buSzPct val="100000"/>
              <a:buFont typeface="Wingdings" panose="05000000000000000000" pitchFamily="2" charset="2"/>
              <a:buChar char="ü"/>
              <a:defRPr sz="5900" spc="-117"/>
            </a:pPr>
            <a:r>
              <a:rPr lang="fr-CA" sz="3600" spc="-117" dirty="0">
                <a:solidFill>
                  <a:schemeClr val="bg2"/>
                </a:solidFill>
                <a:latin typeface="Arial" panose="020B0604020202020204" pitchFamily="34" charset="0"/>
                <a:cs typeface="Arial" panose="020B0604020202020204" pitchFamily="34" charset="0"/>
              </a:rPr>
              <a:t>Application Flash Tech Help innovatrice</a:t>
            </a:r>
          </a:p>
          <a:p>
            <a:pPr marL="548640" indent="-762000" defTabSz="457200">
              <a:spcBef>
                <a:spcPts val="600"/>
              </a:spcBef>
              <a:buClr>
                <a:srgbClr val="EF8903"/>
              </a:buClr>
              <a:buSzPct val="100000"/>
              <a:defRPr sz="5900" spc="-117"/>
            </a:pPr>
            <a:endParaRPr lang="fr-CA" sz="3600" spc="-117" dirty="0">
              <a:solidFill>
                <a:schemeClr val="bg2"/>
              </a:solidFill>
              <a:latin typeface="Arial" panose="020B0604020202020204" pitchFamily="34" charset="0"/>
              <a:cs typeface="Arial" panose="020B0604020202020204" pitchFamily="34" charset="0"/>
            </a:endParaRPr>
          </a:p>
        </p:txBody>
      </p:sp>
      <p:sp>
        <p:nvSpPr>
          <p:cNvPr id="13" name="Line">
            <a:extLst>
              <a:ext uri="{FF2B5EF4-FFF2-40B4-BE49-F238E27FC236}">
                <a16:creationId xmlns:a16="http://schemas.microsoft.com/office/drawing/2014/main" id="{0DFC3F06-3C53-410C-AA46-6457EE2CBDB4}"/>
              </a:ext>
            </a:extLst>
          </p:cNvPr>
          <p:cNvSpPr/>
          <p:nvPr/>
        </p:nvSpPr>
        <p:spPr>
          <a:xfrm>
            <a:off x="1168400" y="2390273"/>
            <a:ext cx="22047200" cy="0"/>
          </a:xfrm>
          <a:prstGeom prst="line">
            <a:avLst/>
          </a:prstGeom>
          <a:ln w="25400">
            <a:solidFill>
              <a:srgbClr val="7F19A8"/>
            </a:solidFill>
          </a:ln>
        </p:spPr>
        <p:txBody>
          <a:bodyPr lIns="45718" tIns="45718" rIns="45718" bIns="45718"/>
          <a:lstStyle/>
          <a:p>
            <a:endParaRPr>
              <a:latin typeface="Arial" panose="020B0604020202020204" pitchFamily="34" charset="0"/>
              <a:ea typeface="Helvetica Neue"/>
              <a:cs typeface="Arial" panose="020B0604020202020204" pitchFamily="34" charset="0"/>
              <a:sym typeface="Helvetica Neue"/>
            </a:endParaRPr>
          </a:p>
        </p:txBody>
      </p:sp>
      <p:pic>
        <p:nvPicPr>
          <p:cNvPr id="14" name="Picture 13">
            <a:extLst>
              <a:ext uri="{FF2B5EF4-FFF2-40B4-BE49-F238E27FC236}">
                <a16:creationId xmlns:a16="http://schemas.microsoft.com/office/drawing/2014/main" id="{3008A628-7227-4C9A-9854-DE62709C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046" y="665639"/>
            <a:ext cx="2098347" cy="1210585"/>
          </a:xfrm>
          <a:prstGeom prst="rect">
            <a:avLst/>
          </a:prstGeom>
        </p:spPr>
      </p:pic>
      <p:sp>
        <p:nvSpPr>
          <p:cNvPr id="16" name="Refer to ACN Compensation Plan for details!">
            <a:extLst>
              <a:ext uri="{FF2B5EF4-FFF2-40B4-BE49-F238E27FC236}">
                <a16:creationId xmlns:a16="http://schemas.microsoft.com/office/drawing/2014/main" id="{9BF59714-B39D-48B5-9AEF-AFABFD351709}"/>
              </a:ext>
            </a:extLst>
          </p:cNvPr>
          <p:cNvSpPr txBox="1"/>
          <p:nvPr/>
        </p:nvSpPr>
        <p:spPr>
          <a:xfrm>
            <a:off x="8861283" y="13185707"/>
            <a:ext cx="12614350"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l">
              <a:defRPr sz="3800" i="1" spc="-114"/>
            </a:pPr>
            <a:r>
              <a:rPr lang="en-US" sz="1800" b="1" dirty="0">
                <a:solidFill>
                  <a:schemeClr val="tx1">
                    <a:lumMod val="50000"/>
                    <a:lumOff val="50000"/>
                  </a:schemeClr>
                </a:solidFill>
              </a:rPr>
              <a:t>* </a:t>
            </a:r>
            <a:r>
              <a:rPr lang="fr-FR" sz="1800" b="1" dirty="0">
                <a:solidFill>
                  <a:schemeClr val="tx1">
                    <a:lumMod val="50000"/>
                    <a:lumOff val="50000"/>
                  </a:schemeClr>
                </a:solidFill>
              </a:rPr>
              <a:t>Remplir le formulaire de rachat est obligatoire. Voir les exigences du programme de cartes de récompense pour plus de détails</a:t>
            </a:r>
            <a:r>
              <a:rPr lang="fr-FR" sz="1800" b="1" spc="300" dirty="0">
                <a:solidFill>
                  <a:schemeClr val="tx1">
                    <a:lumMod val="50000"/>
                    <a:lumOff val="50000"/>
                  </a:schemeClr>
                </a:solidFill>
              </a:rPr>
              <a:t>.</a:t>
            </a:r>
            <a:endParaRPr lang="en-US" sz="1800" b="1" spc="300" dirty="0">
              <a:solidFill>
                <a:schemeClr val="tx1">
                  <a:lumMod val="50000"/>
                  <a:lumOff val="50000"/>
                </a:schemeClr>
              </a:solidFill>
            </a:endParaRPr>
          </a:p>
        </p:txBody>
      </p:sp>
      <p:sp>
        <p:nvSpPr>
          <p:cNvPr id="19" name="Title 18">
            <a:extLst>
              <a:ext uri="{FF2B5EF4-FFF2-40B4-BE49-F238E27FC236}">
                <a16:creationId xmlns:a16="http://schemas.microsoft.com/office/drawing/2014/main" id="{536D083F-B6CF-4EE8-A7AF-CB8A9B9D57DB}"/>
              </a:ext>
            </a:extLst>
          </p:cNvPr>
          <p:cNvSpPr>
            <a:spLocks noGrp="1"/>
          </p:cNvSpPr>
          <p:nvPr>
            <p:ph type="title"/>
          </p:nvPr>
        </p:nvSpPr>
        <p:spPr>
          <a:xfrm>
            <a:off x="3968085" y="178668"/>
            <a:ext cx="20415915" cy="2286000"/>
          </a:xfrm>
        </p:spPr>
        <p:txBody>
          <a:bodyPr>
            <a:normAutofit/>
          </a:bodyPr>
          <a:lstStyle/>
          <a:p>
            <a:r>
              <a:rPr lang="en-US" sz="6600" spc="0" dirty="0">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Services </a:t>
            </a:r>
            <a:r>
              <a:rPr lang="en-US" sz="6600" spc="0" dirty="0" err="1">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combinés</a:t>
            </a:r>
            <a:r>
              <a:rPr lang="en-US" sz="6600" spc="0" dirty="0">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 Internet haute </a:t>
            </a:r>
            <a:r>
              <a:rPr lang="en-US" sz="6600" spc="0" dirty="0" err="1">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vitesse</a:t>
            </a:r>
            <a:r>
              <a:rPr lang="en-US" sz="6600" spc="0" dirty="0">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 + </a:t>
            </a:r>
            <a:r>
              <a:rPr lang="en-US" sz="6600" spc="0" dirty="0" err="1">
                <a:solidFill>
                  <a:schemeClr val="bg2"/>
                </a:solidFill>
                <a:latin typeface="Lato" panose="020F0502020204030203" pitchFamily="34" charset="0"/>
                <a:ea typeface="Lato" panose="020F0502020204030203" pitchFamily="34" charset="0"/>
                <a:cs typeface="Lato" panose="020F0502020204030203" pitchFamily="34" charset="0"/>
                <a:sym typeface="Helvetica Neue"/>
              </a:rPr>
              <a:t>téléphonie</a:t>
            </a:r>
            <a:endParaRPr lang="en-US" sz="6600" dirty="0">
              <a:latin typeface="Lato" panose="020F0502020204030203" pitchFamily="34" charset="0"/>
              <a:ea typeface="Lato" panose="020F0502020204030203" pitchFamily="34" charset="0"/>
              <a:cs typeface="Lato" panose="020F0502020204030203" pitchFamily="34" charset="0"/>
            </a:endParaRPr>
          </a:p>
        </p:txBody>
      </p:sp>
      <p:pic>
        <p:nvPicPr>
          <p:cNvPr id="2050" name="Picture 2" descr="High-Speed Internet + Home Phone">
            <a:extLst>
              <a:ext uri="{FF2B5EF4-FFF2-40B4-BE49-F238E27FC236}">
                <a16:creationId xmlns:a16="http://schemas.microsoft.com/office/drawing/2014/main" id="{F00E5D81-E6A9-FE49-A07C-B20E071B0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3732789"/>
            <a:ext cx="7253705" cy="6724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93FB9612-4646-8E43-B935-F1A21F4F4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7646" y="10444665"/>
            <a:ext cx="6980022" cy="2326674"/>
          </a:xfrm>
          <a:prstGeom prst="rect">
            <a:avLst/>
          </a:prstGeom>
          <a:effectLst>
            <a:outerShdw blurRad="241300" dist="38100" dir="2700000" algn="tl" rotWithShape="0">
              <a:prstClr val="black">
                <a:alpha val="47000"/>
              </a:prstClr>
            </a:outerShdw>
          </a:effectLst>
        </p:spPr>
      </p:pic>
      <p:sp>
        <p:nvSpPr>
          <p:cNvPr id="4" name="Oval 9">
            <a:extLst>
              <a:ext uri="{FF2B5EF4-FFF2-40B4-BE49-F238E27FC236}">
                <a16:creationId xmlns:a16="http://schemas.microsoft.com/office/drawing/2014/main" id="{39BECD26-09D1-EC8D-FDCA-4D3223CA34FE}"/>
              </a:ext>
            </a:extLst>
          </p:cNvPr>
          <p:cNvSpPr/>
          <p:nvPr/>
        </p:nvSpPr>
        <p:spPr>
          <a:xfrm>
            <a:off x="21297983" y="10855637"/>
            <a:ext cx="1682667" cy="1682667"/>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6" name="TextBox 10">
            <a:extLst>
              <a:ext uri="{FF2B5EF4-FFF2-40B4-BE49-F238E27FC236}">
                <a16:creationId xmlns:a16="http://schemas.microsoft.com/office/drawing/2014/main" id="{E1A1E0C3-2993-EAB4-1552-A636878A92CB}"/>
              </a:ext>
            </a:extLst>
          </p:cNvPr>
          <p:cNvSpPr txBox="1"/>
          <p:nvPr/>
        </p:nvSpPr>
        <p:spPr>
          <a:xfrm>
            <a:off x="20461595" y="12698098"/>
            <a:ext cx="3385542"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nSpc>
                <a:spcPts val="2000"/>
              </a:lnSpc>
            </a:pPr>
            <a:r>
              <a:rPr lang="en-US" sz="2400" dirty="0">
                <a:solidFill>
                  <a:srgbClr val="102B54"/>
                </a:solidFill>
                <a:latin typeface="+mn-lt"/>
              </a:rPr>
              <a:t>SERVICES COMBINÉS</a:t>
            </a:r>
          </a:p>
        </p:txBody>
      </p:sp>
      <p:pic>
        <p:nvPicPr>
          <p:cNvPr id="7" name="Picture 11">
            <a:extLst>
              <a:ext uri="{FF2B5EF4-FFF2-40B4-BE49-F238E27FC236}">
                <a16:creationId xmlns:a16="http://schemas.microsoft.com/office/drawing/2014/main" id="{4C2D9E98-0000-0958-2751-4CEB254E2F1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3109" t="-22462" r="63411"/>
          <a:stretch/>
        </p:blipFill>
        <p:spPr>
          <a:xfrm>
            <a:off x="21475633" y="11115761"/>
            <a:ext cx="1434228" cy="950740"/>
          </a:xfrm>
          <a:prstGeom prst="rect">
            <a:avLst/>
          </a:prstGeom>
        </p:spPr>
      </p:pic>
    </p:spTree>
    <p:extLst>
      <p:ext uri="{BB962C8B-B14F-4D97-AF65-F5344CB8AC3E}">
        <p14:creationId xmlns:p14="http://schemas.microsoft.com/office/powerpoint/2010/main" val="417932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ED205-A436-4DC5-B203-64DF51801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343" y="2554093"/>
            <a:ext cx="4336839" cy="3564586"/>
          </a:xfrm>
          <a:prstGeom prst="rect">
            <a:avLst/>
          </a:prstGeom>
        </p:spPr>
      </p:pic>
      <p:cxnSp>
        <p:nvCxnSpPr>
          <p:cNvPr id="25" name="Straight Connector 24">
            <a:extLst>
              <a:ext uri="{FF2B5EF4-FFF2-40B4-BE49-F238E27FC236}">
                <a16:creationId xmlns:a16="http://schemas.microsoft.com/office/drawing/2014/main" id="{AEB43852-A95D-4C8D-8E44-B3CCBEE0026B}"/>
              </a:ext>
            </a:extLst>
          </p:cNvPr>
          <p:cNvCxnSpPr>
            <a:cxnSpLocks/>
          </p:cNvCxnSpPr>
          <p:nvPr/>
        </p:nvCxnSpPr>
        <p:spPr>
          <a:xfrm>
            <a:off x="1645658" y="15561230"/>
            <a:ext cx="1439822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DCB6A6E-173C-4C5B-9F35-AE7A4A6EB4EC}"/>
              </a:ext>
            </a:extLst>
          </p:cNvPr>
          <p:cNvGrpSpPr/>
          <p:nvPr/>
        </p:nvGrpSpPr>
        <p:grpSpPr>
          <a:xfrm>
            <a:off x="12540343" y="6423398"/>
            <a:ext cx="12177486" cy="5902352"/>
            <a:chOff x="1568753" y="4018676"/>
            <a:chExt cx="14621231" cy="6751878"/>
          </a:xfrm>
        </p:grpSpPr>
        <p:pic>
          <p:nvPicPr>
            <p:cNvPr id="4" name="Picture 3" descr="A picture containing drawing, plate&#10;&#10;Description automatically generated">
              <a:extLst>
                <a:ext uri="{FF2B5EF4-FFF2-40B4-BE49-F238E27FC236}">
                  <a16:creationId xmlns:a16="http://schemas.microsoft.com/office/drawing/2014/main" id="{2D1C414F-6727-4FF0-81FC-427F7218B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255" y="4119949"/>
              <a:ext cx="1876594" cy="64186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4816A69-FCE3-42D4-974B-B32F25D288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2564" y="5176993"/>
              <a:ext cx="3573724" cy="624556"/>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0E675896-572C-4F2C-9B21-C3D20857A2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2564" y="10197584"/>
              <a:ext cx="2879244" cy="572970"/>
            </a:xfrm>
            <a:prstGeom prst="rect">
              <a:avLst/>
            </a:prstGeom>
          </p:spPr>
        </p:pic>
        <p:pic>
          <p:nvPicPr>
            <p:cNvPr id="10" name="Picture 9" descr="A picture containing drawing, shirt&#10;&#10;Description automatically generated">
              <a:extLst>
                <a:ext uri="{FF2B5EF4-FFF2-40B4-BE49-F238E27FC236}">
                  <a16:creationId xmlns:a16="http://schemas.microsoft.com/office/drawing/2014/main" id="{5115C157-32CE-46B3-9414-22F4997779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595" b="30372"/>
            <a:stretch/>
          </p:blipFill>
          <p:spPr>
            <a:xfrm>
              <a:off x="1702564" y="6244002"/>
              <a:ext cx="3293164" cy="805590"/>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F60BA3C0-C2EC-440B-B799-D5F75B26A9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7146" b="21916"/>
            <a:stretch/>
          </p:blipFill>
          <p:spPr>
            <a:xfrm>
              <a:off x="1702564" y="7639996"/>
              <a:ext cx="3640404" cy="103018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93FF13C-4569-4D74-9EAD-7242ADE1FF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8753" y="8972283"/>
              <a:ext cx="2590114" cy="587956"/>
            </a:xfrm>
            <a:prstGeom prst="rect">
              <a:avLst/>
            </a:prstGeom>
          </p:spPr>
        </p:pic>
        <p:sp>
          <p:nvSpPr>
            <p:cNvPr id="13" name="TextBox 12">
              <a:extLst>
                <a:ext uri="{FF2B5EF4-FFF2-40B4-BE49-F238E27FC236}">
                  <a16:creationId xmlns:a16="http://schemas.microsoft.com/office/drawing/2014/main" id="{44935E84-DE9C-41BA-9ABD-1A196C2E15C3}"/>
                </a:ext>
              </a:extLst>
            </p:cNvPr>
            <p:cNvSpPr txBox="1"/>
            <p:nvPr/>
          </p:nvSpPr>
          <p:spPr>
            <a:xfrm>
              <a:off x="5706964" y="6386818"/>
              <a:ext cx="8814866" cy="952976"/>
            </a:xfrm>
            <a:prstGeom prst="rect">
              <a:avLst/>
            </a:prstGeom>
            <a:noFill/>
          </p:spPr>
          <p:txBody>
            <a:bodyPr wrap="square" rtlCol="0">
              <a:spAutoFit/>
            </a:bodyPr>
            <a:lstStyle/>
            <a:p>
              <a:pPr algn="l"/>
              <a:r>
                <a:rPr lang="fr-CA" sz="2400">
                  <a:solidFill>
                    <a:schemeClr val="bg1">
                      <a:lumMod val="50000"/>
                    </a:schemeClr>
                  </a:solidFill>
                  <a:latin typeface="Arial" panose="020B0604020202020204" pitchFamily="34" charset="0"/>
                  <a:cs typeface="Arial" panose="020B0604020202020204" pitchFamily="34" charset="0"/>
                </a:rPr>
                <a:t>Régions de l’ON et du QC</a:t>
              </a:r>
            </a:p>
            <a:p>
              <a:pPr algn="l"/>
              <a:endParaRPr lang="fr-CA" sz="2400">
                <a:solidFill>
                  <a:schemeClr val="bg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2115FC-5879-40DE-8E83-08AC0E610192}"/>
                </a:ext>
              </a:extLst>
            </p:cNvPr>
            <p:cNvSpPr txBox="1"/>
            <p:nvPr/>
          </p:nvSpPr>
          <p:spPr>
            <a:xfrm>
              <a:off x="5736228" y="4018676"/>
              <a:ext cx="10453756" cy="952976"/>
            </a:xfrm>
            <a:prstGeom prst="rect">
              <a:avLst/>
            </a:prstGeom>
            <a:noFill/>
          </p:spPr>
          <p:txBody>
            <a:bodyPr wrap="square" rtlCol="0">
              <a:spAutoFit/>
            </a:bodyPr>
            <a:lstStyle/>
            <a:p>
              <a:pPr algn="l"/>
              <a:r>
                <a:rPr lang="fr-CA" sz="2400" dirty="0">
                  <a:solidFill>
                    <a:schemeClr val="bg1">
                      <a:lumMod val="50000"/>
                    </a:schemeClr>
                  </a:solidFill>
                  <a:latin typeface="Arial" panose="020B0604020202020204" pitchFamily="34" charset="0"/>
                  <a:cs typeface="Arial" panose="020B0604020202020204" pitchFamily="34" charset="0"/>
                </a:rPr>
                <a:t>C.-B., AB, SK, MB (ON – petites villes/régions nordiques)</a:t>
              </a:r>
            </a:p>
            <a:p>
              <a:pPr algn="l"/>
              <a:endParaRPr lang="fr-CA" sz="2400" dirty="0">
                <a:solidFill>
                  <a:schemeClr val="bg1">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3A3FC98-B216-423D-A165-240EE0CBA359}"/>
                </a:ext>
              </a:extLst>
            </p:cNvPr>
            <p:cNvSpPr txBox="1"/>
            <p:nvPr/>
          </p:nvSpPr>
          <p:spPr>
            <a:xfrm>
              <a:off x="5736229" y="5148018"/>
              <a:ext cx="9075014" cy="529431"/>
            </a:xfrm>
            <a:prstGeom prst="rect">
              <a:avLst/>
            </a:prstGeom>
            <a:noFill/>
          </p:spPr>
          <p:txBody>
            <a:bodyPr wrap="square" rtlCol="0">
              <a:spAutoFit/>
            </a:bodyPr>
            <a:lstStyle/>
            <a:p>
              <a:pPr algn="l"/>
              <a:r>
                <a:rPr lang="fr-CA" sz="2400">
                  <a:solidFill>
                    <a:schemeClr val="bg1">
                      <a:lumMod val="50000"/>
                    </a:schemeClr>
                  </a:solidFill>
                  <a:latin typeface="Arial" panose="020B0604020202020204" pitchFamily="34" charset="0"/>
                  <a:cs typeface="Arial" panose="020B0604020202020204" pitchFamily="34" charset="0"/>
                </a:rPr>
                <a:t>ON, NB, et T.-N.-et-L.</a:t>
              </a:r>
            </a:p>
          </p:txBody>
        </p:sp>
        <p:sp>
          <p:nvSpPr>
            <p:cNvPr id="17" name="TextBox 16">
              <a:extLst>
                <a:ext uri="{FF2B5EF4-FFF2-40B4-BE49-F238E27FC236}">
                  <a16:creationId xmlns:a16="http://schemas.microsoft.com/office/drawing/2014/main" id="{69A868C6-8CAB-4EE1-B170-5CECDD98C0E6}"/>
                </a:ext>
              </a:extLst>
            </p:cNvPr>
            <p:cNvSpPr txBox="1"/>
            <p:nvPr/>
          </p:nvSpPr>
          <p:spPr>
            <a:xfrm>
              <a:off x="5736229" y="7678774"/>
              <a:ext cx="3502571" cy="529431"/>
            </a:xfrm>
            <a:prstGeom prst="rect">
              <a:avLst/>
            </a:prstGeom>
            <a:noFill/>
          </p:spPr>
          <p:txBody>
            <a:bodyPr wrap="square" rtlCol="0">
              <a:spAutoFit/>
            </a:bodyPr>
            <a:lstStyle/>
            <a:p>
              <a:pPr algn="l"/>
              <a:r>
                <a:rPr lang="fr-CA" sz="2400">
                  <a:solidFill>
                    <a:schemeClr val="bg1">
                      <a:lumMod val="50000"/>
                    </a:schemeClr>
                  </a:solidFill>
                  <a:latin typeface="Arial" panose="020B0604020202020204" pitchFamily="34" charset="0"/>
                  <a:cs typeface="Arial" panose="020B0604020202020204" pitchFamily="34" charset="0"/>
                </a:rPr>
                <a:t>QC</a:t>
              </a:r>
            </a:p>
          </p:txBody>
        </p:sp>
        <p:sp>
          <p:nvSpPr>
            <p:cNvPr id="18" name="TextBox 17">
              <a:extLst>
                <a:ext uri="{FF2B5EF4-FFF2-40B4-BE49-F238E27FC236}">
                  <a16:creationId xmlns:a16="http://schemas.microsoft.com/office/drawing/2014/main" id="{1CDAF5A2-6E83-4229-8E64-B1CD6F6BCBAD}"/>
                </a:ext>
              </a:extLst>
            </p:cNvPr>
            <p:cNvSpPr txBox="1"/>
            <p:nvPr/>
          </p:nvSpPr>
          <p:spPr>
            <a:xfrm>
              <a:off x="5706963" y="10077897"/>
              <a:ext cx="8435756" cy="528112"/>
            </a:xfrm>
            <a:prstGeom prst="rect">
              <a:avLst/>
            </a:prstGeom>
            <a:noFill/>
          </p:spPr>
          <p:txBody>
            <a:bodyPr wrap="square" rtlCol="0">
              <a:spAutoFit/>
            </a:bodyPr>
            <a:lstStyle/>
            <a:p>
              <a:pPr algn="l"/>
              <a:r>
                <a:rPr lang="fr-CA" sz="2400">
                  <a:solidFill>
                    <a:schemeClr val="bg1">
                      <a:lumMod val="50000"/>
                    </a:schemeClr>
                  </a:solidFill>
                  <a:latin typeface="Arial" panose="020B0604020202020204" pitchFamily="34" charset="0"/>
                  <a:cs typeface="Arial" panose="020B0604020202020204" pitchFamily="34" charset="0"/>
                </a:rPr>
                <a:t>N.-B, N.-É., Î.P.É., T.-N.-et-L (DSL seulement)</a:t>
              </a:r>
            </a:p>
          </p:txBody>
        </p:sp>
        <p:sp>
          <p:nvSpPr>
            <p:cNvPr id="19" name="TextBox 18">
              <a:extLst>
                <a:ext uri="{FF2B5EF4-FFF2-40B4-BE49-F238E27FC236}">
                  <a16:creationId xmlns:a16="http://schemas.microsoft.com/office/drawing/2014/main" id="{04BF855E-AF03-47E8-9A5C-AAFB8B85E92D}"/>
                </a:ext>
              </a:extLst>
            </p:cNvPr>
            <p:cNvSpPr txBox="1"/>
            <p:nvPr/>
          </p:nvSpPr>
          <p:spPr>
            <a:xfrm>
              <a:off x="5693025" y="8989981"/>
              <a:ext cx="4459231" cy="529431"/>
            </a:xfrm>
            <a:prstGeom prst="rect">
              <a:avLst/>
            </a:prstGeom>
            <a:noFill/>
          </p:spPr>
          <p:txBody>
            <a:bodyPr wrap="square" rtlCol="0">
              <a:spAutoFit/>
            </a:bodyPr>
            <a:lstStyle/>
            <a:p>
              <a:pPr algn="l"/>
              <a:r>
                <a:rPr lang="fr-CA" sz="2400">
                  <a:solidFill>
                    <a:schemeClr val="bg1">
                      <a:lumMod val="50000"/>
                    </a:schemeClr>
                  </a:solidFill>
                  <a:latin typeface="Arial" panose="020B0604020202020204" pitchFamily="34" charset="0"/>
                  <a:cs typeface="Arial" panose="020B0604020202020204" pitchFamily="34" charset="0"/>
                </a:rPr>
                <a:t>N.-É. et Î.P.É.</a:t>
              </a:r>
            </a:p>
          </p:txBody>
        </p:sp>
        <p:cxnSp>
          <p:nvCxnSpPr>
            <p:cNvPr id="23" name="Straight Connector 22">
              <a:extLst>
                <a:ext uri="{FF2B5EF4-FFF2-40B4-BE49-F238E27FC236}">
                  <a16:creationId xmlns:a16="http://schemas.microsoft.com/office/drawing/2014/main" id="{9302903F-5D46-4529-AB1A-449416ED987E}"/>
                </a:ext>
              </a:extLst>
            </p:cNvPr>
            <p:cNvCxnSpPr>
              <a:cxnSpLocks/>
            </p:cNvCxnSpPr>
            <p:nvPr/>
          </p:nvCxnSpPr>
          <p:spPr>
            <a:xfrm>
              <a:off x="1702564" y="9710777"/>
              <a:ext cx="12440156"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2748C3-9C88-4B11-BD2B-500428647462}"/>
                </a:ext>
              </a:extLst>
            </p:cNvPr>
            <p:cNvCxnSpPr>
              <a:cxnSpLocks/>
            </p:cNvCxnSpPr>
            <p:nvPr/>
          </p:nvCxnSpPr>
          <p:spPr>
            <a:xfrm>
              <a:off x="1670704" y="7227969"/>
              <a:ext cx="12545168"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90590-3171-4532-9496-0F84A369372F}"/>
                </a:ext>
              </a:extLst>
            </p:cNvPr>
            <p:cNvCxnSpPr>
              <a:cxnSpLocks/>
            </p:cNvCxnSpPr>
            <p:nvPr/>
          </p:nvCxnSpPr>
          <p:spPr>
            <a:xfrm flipV="1">
              <a:off x="1756254" y="4741691"/>
              <a:ext cx="12203077" cy="8055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DDF6949-F1D1-4A1D-B102-7AB70A35C8C0}"/>
                </a:ext>
              </a:extLst>
            </p:cNvPr>
            <p:cNvCxnSpPr>
              <a:cxnSpLocks/>
            </p:cNvCxnSpPr>
            <p:nvPr/>
          </p:nvCxnSpPr>
          <p:spPr>
            <a:xfrm>
              <a:off x="1670704" y="6056603"/>
              <a:ext cx="1261832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82C0CD-FCEA-4751-9DBE-7D8716A4A2EC}"/>
                </a:ext>
              </a:extLst>
            </p:cNvPr>
            <p:cNvCxnSpPr>
              <a:cxnSpLocks/>
            </p:cNvCxnSpPr>
            <p:nvPr/>
          </p:nvCxnSpPr>
          <p:spPr>
            <a:xfrm>
              <a:off x="1791763" y="8651001"/>
              <a:ext cx="12375342"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Line">
            <a:extLst>
              <a:ext uri="{FF2B5EF4-FFF2-40B4-BE49-F238E27FC236}">
                <a16:creationId xmlns:a16="http://schemas.microsoft.com/office/drawing/2014/main" id="{82F845C1-724E-4EF5-A0EB-0A0925A05EF1}"/>
              </a:ext>
            </a:extLst>
          </p:cNvPr>
          <p:cNvSpPr/>
          <p:nvPr/>
        </p:nvSpPr>
        <p:spPr>
          <a:xfrm>
            <a:off x="1168400" y="2390273"/>
            <a:ext cx="22047200" cy="0"/>
          </a:xfrm>
          <a:prstGeom prst="line">
            <a:avLst/>
          </a:prstGeom>
          <a:ln w="25400">
            <a:solidFill>
              <a:srgbClr val="7F19A8"/>
            </a:solidFill>
          </a:ln>
        </p:spPr>
        <p:txBody>
          <a:bodyPr lIns="45718" tIns="45718" rIns="45718" bIns="45718"/>
          <a:lstStyle/>
          <a:p>
            <a:endParaRPr lang="fr-CA">
              <a:latin typeface="Arial" panose="020B0604020202020204" pitchFamily="34" charset="0"/>
              <a:ea typeface="Helvetica Neue"/>
              <a:cs typeface="Arial" panose="020B0604020202020204" pitchFamily="34" charset="0"/>
              <a:sym typeface="Helvetica Neue"/>
            </a:endParaRPr>
          </a:p>
        </p:txBody>
      </p:sp>
      <p:pic>
        <p:nvPicPr>
          <p:cNvPr id="24" name="Picture 23">
            <a:extLst>
              <a:ext uri="{FF2B5EF4-FFF2-40B4-BE49-F238E27FC236}">
                <a16:creationId xmlns:a16="http://schemas.microsoft.com/office/drawing/2014/main" id="{5BE9EE43-76CA-4CEC-A554-F3106BB31D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8046" y="665639"/>
            <a:ext cx="2098347" cy="1210585"/>
          </a:xfrm>
          <a:prstGeom prst="rect">
            <a:avLst/>
          </a:prstGeom>
        </p:spPr>
      </p:pic>
      <p:sp>
        <p:nvSpPr>
          <p:cNvPr id="28" name="TextBox 27">
            <a:extLst>
              <a:ext uri="{FF2B5EF4-FFF2-40B4-BE49-F238E27FC236}">
                <a16:creationId xmlns:a16="http://schemas.microsoft.com/office/drawing/2014/main" id="{98C66A40-E250-4AE0-B4C3-63F298625696}"/>
              </a:ext>
            </a:extLst>
          </p:cNvPr>
          <p:cNvSpPr txBox="1"/>
          <p:nvPr/>
        </p:nvSpPr>
        <p:spPr>
          <a:xfrm>
            <a:off x="4107712" y="757969"/>
            <a:ext cx="1752883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fr-CA" sz="6600" b="0" i="0" u="none" strike="noStrike" cap="none" spc="0" normalizeH="0" baseline="0" dirty="0">
                <a:ln>
                  <a:noFill/>
                </a:ln>
                <a:solidFill>
                  <a:schemeClr val="bg2"/>
                </a:solidFill>
                <a:effectLst/>
                <a:uFillTx/>
                <a:latin typeface="+mj-lt"/>
                <a:ea typeface="+mj-ea"/>
                <a:cs typeface="+mj-cs"/>
                <a:sym typeface="Helvetica Neue"/>
              </a:rPr>
              <a:t>Opportunité de marché Internet haute vitesse</a:t>
            </a:r>
          </a:p>
        </p:txBody>
      </p:sp>
      <p:sp>
        <p:nvSpPr>
          <p:cNvPr id="30" name="Content Placeholder 2">
            <a:extLst>
              <a:ext uri="{FF2B5EF4-FFF2-40B4-BE49-F238E27FC236}">
                <a16:creationId xmlns:a16="http://schemas.microsoft.com/office/drawing/2014/main" id="{E4CD02D7-CA04-4982-916F-968A29D69D89}"/>
              </a:ext>
            </a:extLst>
          </p:cNvPr>
          <p:cNvSpPr txBox="1">
            <a:spLocks/>
          </p:cNvSpPr>
          <p:nvPr/>
        </p:nvSpPr>
        <p:spPr>
          <a:xfrm>
            <a:off x="1803430" y="10520761"/>
            <a:ext cx="5813279" cy="1015173"/>
          </a:xfrm>
          <a:prstGeom prst="rect">
            <a:avLst/>
          </a:prstGeom>
        </p:spPr>
        <p:txBody>
          <a:bodyPr vert="horz" lIns="91440" tIns="45720" rIns="91440" bIns="45720" rtlCol="0">
            <a:normAutofit fontScale="92500"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8A00"/>
              </a:buClr>
            </a:pPr>
            <a:r>
              <a:rPr lang="fr-CA" sz="3200">
                <a:solidFill>
                  <a:schemeClr val="bg2"/>
                </a:solidFill>
                <a:latin typeface="Lato" panose="020F0502020204030203" pitchFamily="34" charset="0"/>
              </a:rPr>
              <a:t>Disponible dans 4 provinces</a:t>
            </a:r>
          </a:p>
          <a:p>
            <a:pPr>
              <a:buClr>
                <a:srgbClr val="F18A00"/>
              </a:buClr>
            </a:pPr>
            <a:r>
              <a:rPr lang="fr-CA" sz="3200">
                <a:solidFill>
                  <a:schemeClr val="bg2"/>
                </a:solidFill>
                <a:latin typeface="Lato" panose="020F0502020204030203" pitchFamily="34" charset="0"/>
              </a:rPr>
              <a:t>Vitesses allant jusqu’à 7 Mbit/s</a:t>
            </a:r>
          </a:p>
        </p:txBody>
      </p:sp>
      <p:sp>
        <p:nvSpPr>
          <p:cNvPr id="31" name="Title 1">
            <a:extLst>
              <a:ext uri="{FF2B5EF4-FFF2-40B4-BE49-F238E27FC236}">
                <a16:creationId xmlns:a16="http://schemas.microsoft.com/office/drawing/2014/main" id="{AF636E08-A1ED-4839-8B0F-AA7AC8DD979B}"/>
              </a:ext>
            </a:extLst>
          </p:cNvPr>
          <p:cNvSpPr>
            <a:spLocks noGrp="1"/>
          </p:cNvSpPr>
          <p:nvPr>
            <p:ph type="title"/>
          </p:nvPr>
        </p:nvSpPr>
        <p:spPr>
          <a:xfrm>
            <a:off x="1803430" y="9465077"/>
            <a:ext cx="5422297" cy="1015172"/>
          </a:xfrm>
        </p:spPr>
        <p:txBody>
          <a:bodyPr>
            <a:normAutofit fontScale="90000"/>
          </a:bodyPr>
          <a:lstStyle/>
          <a:p>
            <a:r>
              <a:rPr lang="fr-CA" sz="4800" b="1" spc="0">
                <a:solidFill>
                  <a:srgbClr val="9E28B5"/>
                </a:solidFill>
                <a:latin typeface="Arial" panose="020B0604020202020204" pitchFamily="34" charset="0"/>
                <a:cs typeface="Arial" panose="020B0604020202020204" pitchFamily="34" charset="0"/>
              </a:rPr>
              <a:t>Internet-DSL Flash </a:t>
            </a:r>
          </a:p>
        </p:txBody>
      </p:sp>
      <p:sp>
        <p:nvSpPr>
          <p:cNvPr id="32" name="Title 1">
            <a:extLst>
              <a:ext uri="{FF2B5EF4-FFF2-40B4-BE49-F238E27FC236}">
                <a16:creationId xmlns:a16="http://schemas.microsoft.com/office/drawing/2014/main" id="{C3D85204-0802-4D1F-AAA7-939B716F6E56}"/>
              </a:ext>
            </a:extLst>
          </p:cNvPr>
          <p:cNvSpPr txBox="1">
            <a:spLocks/>
          </p:cNvSpPr>
          <p:nvPr/>
        </p:nvSpPr>
        <p:spPr>
          <a:xfrm>
            <a:off x="1803430" y="5662150"/>
            <a:ext cx="5508171" cy="10151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85000" lnSpcReduction="10000"/>
          </a:bodyPr>
          <a:lstStyle>
            <a:lvl1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1pPr>
            <a:lvl2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2pPr>
            <a:lvl3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3pPr>
            <a:lvl4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4pPr>
            <a:lvl5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5pPr>
            <a:lvl6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6pPr>
            <a:lvl7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7pPr>
            <a:lvl8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8pPr>
            <a:lvl9pPr marL="0" marR="0" indent="0" algn="l" defTabSz="825500" rtl="0" latinLnBrk="0">
              <a:lnSpc>
                <a:spcPct val="100000"/>
              </a:lnSpc>
              <a:spcBef>
                <a:spcPts val="0"/>
              </a:spcBef>
              <a:spcAft>
                <a:spcPts val="0"/>
              </a:spcAft>
              <a:buClrTx/>
              <a:buSzTx/>
              <a:buFontTx/>
              <a:buNone/>
              <a:tabLst/>
              <a:defRPr sz="11200" b="0" i="0" u="none" strike="noStrike" cap="none" spc="-336" baseline="0">
                <a:ln>
                  <a:noFill/>
                </a:ln>
                <a:solidFill>
                  <a:srgbClr val="53585F"/>
                </a:solidFill>
                <a:uFillTx/>
                <a:latin typeface="Arial"/>
                <a:ea typeface="Arial"/>
                <a:cs typeface="Arial"/>
                <a:sym typeface="Arial"/>
              </a:defRPr>
            </a:lvl9pPr>
          </a:lstStyle>
          <a:p>
            <a:pPr hangingPunct="1"/>
            <a:r>
              <a:rPr lang="fr-CA" sz="4800" b="1" spc="-150" dirty="0">
                <a:solidFill>
                  <a:srgbClr val="9E28B5"/>
                </a:solidFill>
                <a:latin typeface="Arial" panose="020B0604020202020204" pitchFamily="34" charset="0"/>
                <a:cs typeface="Arial" panose="020B0604020202020204" pitchFamily="34" charset="0"/>
              </a:rPr>
              <a:t>Internet par câble Flash </a:t>
            </a:r>
          </a:p>
        </p:txBody>
      </p:sp>
      <p:sp>
        <p:nvSpPr>
          <p:cNvPr id="33" name="Content Placeholder 2">
            <a:extLst>
              <a:ext uri="{FF2B5EF4-FFF2-40B4-BE49-F238E27FC236}">
                <a16:creationId xmlns:a16="http://schemas.microsoft.com/office/drawing/2014/main" id="{0A4C4298-A3F9-48A7-B910-3E25D4C27F67}"/>
              </a:ext>
            </a:extLst>
          </p:cNvPr>
          <p:cNvSpPr>
            <a:spLocks noGrp="1"/>
          </p:cNvSpPr>
          <p:nvPr>
            <p:ph idx="1"/>
          </p:nvPr>
        </p:nvSpPr>
        <p:spPr>
          <a:xfrm>
            <a:off x="1803430" y="6775362"/>
            <a:ext cx="8549938" cy="2351422"/>
          </a:xfrm>
        </p:spPr>
        <p:txBody>
          <a:bodyPr vert="horz" lIns="91440" tIns="45720" rIns="91440" bIns="45720" rtlCol="0">
            <a:normAutofit fontScale="92500"/>
          </a:bodyPr>
          <a:lstStyle/>
          <a:p>
            <a:pPr marL="228589" indent="-228589" defTabSz="914354">
              <a:lnSpc>
                <a:spcPct val="90000"/>
              </a:lnSpc>
              <a:spcBef>
                <a:spcPts val="1000"/>
              </a:spcBef>
              <a:buClr>
                <a:srgbClr val="F18A00"/>
              </a:buClr>
              <a:buSzTx/>
              <a:buFont typeface="Arial" panose="020B0604020202020204" pitchFamily="34" charset="0"/>
            </a:pPr>
            <a:r>
              <a:rPr lang="fr-CA" sz="3200" kern="1200" spc="0" dirty="0">
                <a:solidFill>
                  <a:schemeClr val="bg2"/>
                </a:solidFill>
                <a:latin typeface="Lato" panose="020F0502020204030203" pitchFamily="34" charset="0"/>
                <a:ea typeface="+mn-ea"/>
                <a:cs typeface="+mn-cs"/>
                <a:sym typeface="Helvetica Neue"/>
              </a:rPr>
              <a:t>Disponible dans les 10 provinces</a:t>
            </a:r>
          </a:p>
          <a:p>
            <a:pPr marL="228589" indent="-228589" defTabSz="914354">
              <a:lnSpc>
                <a:spcPct val="90000"/>
              </a:lnSpc>
              <a:spcBef>
                <a:spcPts val="1000"/>
              </a:spcBef>
              <a:buClr>
                <a:srgbClr val="F18A00"/>
              </a:buClr>
              <a:buSzTx/>
              <a:buFont typeface="Arial" panose="020B0604020202020204" pitchFamily="34" charset="0"/>
            </a:pPr>
            <a:r>
              <a:rPr lang="fr-CA" sz="3200" kern="1200" spc="0" dirty="0">
                <a:solidFill>
                  <a:schemeClr val="bg2"/>
                </a:solidFill>
                <a:latin typeface="Lato" panose="020F0502020204030203" pitchFamily="34" charset="0"/>
                <a:ea typeface="+mn-ea"/>
                <a:cs typeface="+mn-cs"/>
                <a:sym typeface="Helvetica Neue"/>
              </a:rPr>
              <a:t>Vitesses allant jusqu’à 1 Go</a:t>
            </a:r>
          </a:p>
          <a:p>
            <a:pPr marL="228589" indent="-228589" defTabSz="914354">
              <a:lnSpc>
                <a:spcPct val="90000"/>
              </a:lnSpc>
              <a:spcBef>
                <a:spcPts val="1000"/>
              </a:spcBef>
              <a:buClr>
                <a:srgbClr val="F18A00"/>
              </a:buClr>
              <a:buSzTx/>
              <a:buFont typeface="Arial" panose="020B0604020202020204" pitchFamily="34" charset="0"/>
            </a:pPr>
            <a:r>
              <a:rPr lang="fr-CA" sz="3200" kern="1200" spc="0" dirty="0">
                <a:solidFill>
                  <a:schemeClr val="bg2"/>
                </a:solidFill>
                <a:latin typeface="Lato" panose="020F0502020204030203" pitchFamily="34" charset="0"/>
                <a:ea typeface="+mn-ea"/>
                <a:cs typeface="+mn-cs"/>
                <a:sym typeface="Helvetica Neue"/>
              </a:rPr>
              <a:t>Possibilité d’ajouter une option Internet illimité</a:t>
            </a:r>
          </a:p>
          <a:p>
            <a:pPr marL="228589" indent="-228589" defTabSz="914354">
              <a:lnSpc>
                <a:spcPct val="90000"/>
              </a:lnSpc>
              <a:spcBef>
                <a:spcPts val="1000"/>
              </a:spcBef>
              <a:buClr>
                <a:srgbClr val="F18A00"/>
              </a:buClr>
              <a:buSzTx/>
              <a:buFont typeface="Arial" panose="020B0604020202020204" pitchFamily="34" charset="0"/>
            </a:pPr>
            <a:r>
              <a:rPr lang="fr-CA" sz="3200" kern="1200" spc="0" dirty="0">
                <a:solidFill>
                  <a:schemeClr val="bg2"/>
                </a:solidFill>
                <a:latin typeface="Lato" panose="020F0502020204030203" pitchFamily="34" charset="0"/>
                <a:ea typeface="+mn-ea"/>
                <a:cs typeface="+mn-cs"/>
                <a:sym typeface="Helvetica Neue"/>
              </a:rPr>
              <a:t>Modem disponible à la location ou pour achat</a:t>
            </a:r>
          </a:p>
        </p:txBody>
      </p:sp>
      <p:pic>
        <p:nvPicPr>
          <p:cNvPr id="1028" name="Picture 4" descr="https://myflashservices.com/images/Pricing/grey_computer.png">
            <a:extLst>
              <a:ext uri="{FF2B5EF4-FFF2-40B4-BE49-F238E27FC236}">
                <a16:creationId xmlns:a16="http://schemas.microsoft.com/office/drawing/2014/main" id="{DA1F9EA1-DCCE-4262-B9AF-13C7229B95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3430" y="3580775"/>
            <a:ext cx="1811839" cy="18118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859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C41E61-8AFC-4911-95FE-9D924B7C97D5}"/>
              </a:ext>
            </a:extLst>
          </p:cNvPr>
          <p:cNvSpPr>
            <a:spLocks noGrp="1"/>
          </p:cNvSpPr>
          <p:nvPr>
            <p:ph type="title"/>
          </p:nvPr>
        </p:nvSpPr>
        <p:spPr>
          <a:xfrm>
            <a:off x="4321556" y="478052"/>
            <a:ext cx="12629629" cy="1641985"/>
          </a:xfrm>
        </p:spPr>
        <p:txBody>
          <a:bodyPr>
            <a:normAutofit/>
          </a:bodyPr>
          <a:lstStyle/>
          <a:p>
            <a:r>
              <a:rPr lang="fr-CA" sz="6600" spc="-150" dirty="0">
                <a:solidFill>
                  <a:schemeClr val="bg2"/>
                </a:solidFill>
                <a:latin typeface="Lato" panose="020F0502020204030203" pitchFamily="34" charset="0"/>
              </a:rPr>
              <a:t>Forfaits de téléphonie résidentielle</a:t>
            </a:r>
          </a:p>
        </p:txBody>
      </p:sp>
      <p:sp>
        <p:nvSpPr>
          <p:cNvPr id="5" name="Content Placeholder 4">
            <a:extLst>
              <a:ext uri="{FF2B5EF4-FFF2-40B4-BE49-F238E27FC236}">
                <a16:creationId xmlns:a16="http://schemas.microsoft.com/office/drawing/2014/main" id="{CF0AC9FA-81DB-47F8-A8F8-E12A4182CC61}"/>
              </a:ext>
            </a:extLst>
          </p:cNvPr>
          <p:cNvSpPr>
            <a:spLocks noGrp="1"/>
          </p:cNvSpPr>
          <p:nvPr>
            <p:ph idx="1"/>
          </p:nvPr>
        </p:nvSpPr>
        <p:spPr>
          <a:xfrm>
            <a:off x="1575021" y="3140620"/>
            <a:ext cx="8093459" cy="1051194"/>
          </a:xfrm>
        </p:spPr>
        <p:txBody>
          <a:bodyPr>
            <a:noAutofit/>
          </a:bodyPr>
          <a:lstStyle/>
          <a:p>
            <a:pPr marL="0" indent="0" algn="ctr">
              <a:buNone/>
            </a:pPr>
            <a:r>
              <a:rPr lang="fr-CA" sz="4800" b="1">
                <a:solidFill>
                  <a:srgbClr val="F18A00"/>
                </a:solidFill>
                <a:latin typeface="Lato" panose="020F0502020204030203" pitchFamily="34" charset="0"/>
              </a:rPr>
              <a:t>Deux forfaits téléphoniques avantageux</a:t>
            </a:r>
          </a:p>
        </p:txBody>
      </p:sp>
      <p:pic>
        <p:nvPicPr>
          <p:cNvPr id="6" name="Picture 5">
            <a:extLst>
              <a:ext uri="{FF2B5EF4-FFF2-40B4-BE49-F238E27FC236}">
                <a16:creationId xmlns:a16="http://schemas.microsoft.com/office/drawing/2014/main" id="{8EDFAAA5-2C72-48F5-BAA6-72A7D92ED693}"/>
              </a:ext>
            </a:extLst>
          </p:cNvPr>
          <p:cNvPicPr>
            <a:picLocks noChangeAspect="1"/>
          </p:cNvPicPr>
          <p:nvPr/>
        </p:nvPicPr>
        <p:blipFill>
          <a:blip r:embed="rId3"/>
          <a:stretch>
            <a:fillRect/>
          </a:stretch>
        </p:blipFill>
        <p:spPr>
          <a:xfrm>
            <a:off x="4055923" y="4942160"/>
            <a:ext cx="3324934" cy="2932114"/>
          </a:xfrm>
          <a:prstGeom prst="rect">
            <a:avLst/>
          </a:prstGeom>
        </p:spPr>
      </p:pic>
      <p:pic>
        <p:nvPicPr>
          <p:cNvPr id="7" name="Picture 6">
            <a:extLst>
              <a:ext uri="{FF2B5EF4-FFF2-40B4-BE49-F238E27FC236}">
                <a16:creationId xmlns:a16="http://schemas.microsoft.com/office/drawing/2014/main" id="{83CACBE5-1D5C-456E-BE2C-5E6F35436803}"/>
              </a:ext>
            </a:extLst>
          </p:cNvPr>
          <p:cNvPicPr>
            <a:picLocks noChangeAspect="1"/>
          </p:cNvPicPr>
          <p:nvPr/>
        </p:nvPicPr>
        <p:blipFill>
          <a:blip r:embed="rId4"/>
          <a:stretch>
            <a:fillRect/>
          </a:stretch>
        </p:blipFill>
        <p:spPr>
          <a:xfrm>
            <a:off x="4218288" y="8864435"/>
            <a:ext cx="2898392" cy="2651134"/>
          </a:xfrm>
          <a:prstGeom prst="rect">
            <a:avLst/>
          </a:prstGeom>
        </p:spPr>
      </p:pic>
      <p:sp>
        <p:nvSpPr>
          <p:cNvPr id="8" name="Rectangle 7">
            <a:extLst>
              <a:ext uri="{FF2B5EF4-FFF2-40B4-BE49-F238E27FC236}">
                <a16:creationId xmlns:a16="http://schemas.microsoft.com/office/drawing/2014/main" id="{74DBC6DA-5BD5-40DE-8ED6-F382515E089C}"/>
              </a:ext>
            </a:extLst>
          </p:cNvPr>
          <p:cNvSpPr/>
          <p:nvPr/>
        </p:nvSpPr>
        <p:spPr>
          <a:xfrm>
            <a:off x="10636371" y="5369950"/>
            <a:ext cx="7021894" cy="6001643"/>
          </a:xfrm>
          <a:prstGeom prst="rect">
            <a:avLst/>
          </a:prstGeom>
        </p:spPr>
        <p:txBody>
          <a:bodyPr wrap="square">
            <a:spAutoFit/>
          </a:bodyPr>
          <a:lstStyle/>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Messagerie vocale</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Renvoi d’appel</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Afficheur</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Rejet des appels anonymes</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Blocage de l’afficheur</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Composition rapide</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Appel en attente/afficheur d’appel en attente</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Ne pas déranger</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Conférence à trois</a:t>
            </a:r>
          </a:p>
          <a:p>
            <a:pPr marL="685800" indent="-6858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Retour d’appel – Recomposition du dernier numéro</a:t>
            </a:r>
          </a:p>
        </p:txBody>
      </p:sp>
      <p:sp>
        <p:nvSpPr>
          <p:cNvPr id="9" name="TextBox 8">
            <a:extLst>
              <a:ext uri="{FF2B5EF4-FFF2-40B4-BE49-F238E27FC236}">
                <a16:creationId xmlns:a16="http://schemas.microsoft.com/office/drawing/2014/main" id="{DD53D507-EB09-4693-BE25-C6F7D8C16264}"/>
              </a:ext>
            </a:extLst>
          </p:cNvPr>
          <p:cNvSpPr txBox="1"/>
          <p:nvPr/>
        </p:nvSpPr>
        <p:spPr>
          <a:xfrm>
            <a:off x="2774159" y="7618958"/>
            <a:ext cx="6185792" cy="1200329"/>
          </a:xfrm>
          <a:prstGeom prst="rect">
            <a:avLst/>
          </a:prstGeom>
          <a:noFill/>
        </p:spPr>
        <p:txBody>
          <a:bodyPr wrap="square" rtlCol="0">
            <a:spAutoFit/>
          </a:bodyPr>
          <a:lstStyle/>
          <a:p>
            <a:pPr lvl="1"/>
            <a:r>
              <a:rPr lang="fr-CA" sz="4000" dirty="0">
                <a:solidFill>
                  <a:schemeClr val="tx1">
                    <a:lumMod val="65000"/>
                    <a:lumOff val="35000"/>
                  </a:schemeClr>
                </a:solidFill>
              </a:rPr>
              <a:t> </a:t>
            </a:r>
            <a:r>
              <a:rPr lang="fr-CA" sz="3200" dirty="0">
                <a:solidFill>
                  <a:schemeClr val="tx1">
                    <a:lumMod val="65000"/>
                    <a:lumOff val="35000"/>
                  </a:schemeClr>
                </a:solidFill>
                <a:latin typeface="Lato" panose="020F0502020204030203" pitchFamily="34" charset="0"/>
              </a:rPr>
              <a:t>(</a:t>
            </a:r>
            <a:r>
              <a:rPr lang="fr-CA" sz="3200" i="1" dirty="0">
                <a:solidFill>
                  <a:schemeClr val="tx1">
                    <a:lumMod val="65000"/>
                    <a:lumOff val="35000"/>
                  </a:schemeClr>
                </a:solidFill>
                <a:latin typeface="Lato" panose="020F0502020204030203" pitchFamily="34" charset="0"/>
              </a:rPr>
              <a:t>Canada, É. -U., 80+ destinations internationales)</a:t>
            </a:r>
          </a:p>
        </p:txBody>
      </p:sp>
      <p:sp>
        <p:nvSpPr>
          <p:cNvPr id="10" name="TextBox 9">
            <a:extLst>
              <a:ext uri="{FF2B5EF4-FFF2-40B4-BE49-F238E27FC236}">
                <a16:creationId xmlns:a16="http://schemas.microsoft.com/office/drawing/2014/main" id="{9F44DAD8-FC3D-4304-BF95-3F4467543077}"/>
              </a:ext>
            </a:extLst>
          </p:cNvPr>
          <p:cNvSpPr txBox="1"/>
          <p:nvPr/>
        </p:nvSpPr>
        <p:spPr>
          <a:xfrm>
            <a:off x="3301648" y="11481855"/>
            <a:ext cx="4485523" cy="584775"/>
          </a:xfrm>
          <a:prstGeom prst="rect">
            <a:avLst/>
          </a:prstGeom>
          <a:noFill/>
        </p:spPr>
        <p:txBody>
          <a:bodyPr wrap="none" rtlCol="0">
            <a:spAutoFit/>
          </a:bodyPr>
          <a:lstStyle/>
          <a:p>
            <a:pPr lvl="1"/>
            <a:r>
              <a:rPr lang="fr-CA" sz="3200" i="1" dirty="0">
                <a:solidFill>
                  <a:schemeClr val="tx1">
                    <a:lumMod val="75000"/>
                    <a:lumOff val="25000"/>
                  </a:schemeClr>
                </a:solidFill>
                <a:latin typeface="Lato" panose="020F0502020204030203" pitchFamily="34" charset="0"/>
              </a:rPr>
              <a:t>(Canada, É. -U., Mexique)</a:t>
            </a:r>
            <a:endParaRPr lang="fr-CA" sz="3200" dirty="0">
              <a:solidFill>
                <a:schemeClr val="tx1">
                  <a:lumMod val="75000"/>
                  <a:lumOff val="25000"/>
                </a:schemeClr>
              </a:solidFill>
              <a:latin typeface="Lato" panose="020F0502020204030203" pitchFamily="34" charset="0"/>
            </a:endParaRPr>
          </a:p>
        </p:txBody>
      </p:sp>
      <p:sp>
        <p:nvSpPr>
          <p:cNvPr id="12" name="Content Placeholder 4">
            <a:extLst>
              <a:ext uri="{FF2B5EF4-FFF2-40B4-BE49-F238E27FC236}">
                <a16:creationId xmlns:a16="http://schemas.microsoft.com/office/drawing/2014/main" id="{1E0504A9-1CAE-44AB-A534-590438FABC04}"/>
              </a:ext>
            </a:extLst>
          </p:cNvPr>
          <p:cNvSpPr txBox="1">
            <a:spLocks/>
          </p:cNvSpPr>
          <p:nvPr/>
        </p:nvSpPr>
        <p:spPr>
          <a:xfrm>
            <a:off x="10636371" y="4373948"/>
            <a:ext cx="6798998" cy="1017192"/>
          </a:xfrm>
          <a:prstGeom prst="rect">
            <a:avLst/>
          </a:prstGeom>
        </p:spPr>
        <p:txBody>
          <a:bodyPr vert="horz" lIns="182880" tIns="91440" rIns="182880" bIns="9144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5600" b="1" dirty="0">
                <a:solidFill>
                  <a:srgbClr val="F18A00"/>
                </a:solidFill>
                <a:latin typeface="Lato" panose="020F0502020204030203" pitchFamily="34" charset="0"/>
              </a:rPr>
              <a:t>10 fonctionnalités</a:t>
            </a:r>
          </a:p>
          <a:p>
            <a:endParaRPr lang="fr-CA" sz="5600" b="1" dirty="0">
              <a:solidFill>
                <a:schemeClr val="accent1">
                  <a:lumMod val="75000"/>
                </a:schemeClr>
              </a:solidFill>
            </a:endParaRPr>
          </a:p>
        </p:txBody>
      </p:sp>
      <p:sp>
        <p:nvSpPr>
          <p:cNvPr id="13" name="TextBox 12">
            <a:extLst>
              <a:ext uri="{FF2B5EF4-FFF2-40B4-BE49-F238E27FC236}">
                <a16:creationId xmlns:a16="http://schemas.microsoft.com/office/drawing/2014/main" id="{90FFBF6B-FEFB-45C5-BE3A-2BC27BF7B95B}"/>
              </a:ext>
            </a:extLst>
          </p:cNvPr>
          <p:cNvSpPr txBox="1"/>
          <p:nvPr/>
        </p:nvSpPr>
        <p:spPr>
          <a:xfrm>
            <a:off x="17739478" y="5394299"/>
            <a:ext cx="6339722" cy="5016758"/>
          </a:xfrm>
          <a:prstGeom prst="rect">
            <a:avLst/>
          </a:prstGeom>
          <a:noFill/>
        </p:spPr>
        <p:txBody>
          <a:bodyPr wrap="square" rtlCol="0">
            <a:spAutoFit/>
          </a:bodyPr>
          <a:lstStyle/>
          <a:p>
            <a:pPr marL="571500" indent="-5715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Possibilité d’utiliser son numéro de téléphone existant</a:t>
            </a:r>
          </a:p>
          <a:p>
            <a:pPr marL="571500" indent="-5715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Possibilité d’utiliser son système téléphonique existant</a:t>
            </a:r>
            <a:br>
              <a:rPr lang="fr-CA" sz="3200" dirty="0">
                <a:solidFill>
                  <a:schemeClr val="tx1">
                    <a:lumMod val="75000"/>
                    <a:lumOff val="25000"/>
                  </a:schemeClr>
                </a:solidFill>
                <a:latin typeface="Lato" panose="020F0502020204030203" pitchFamily="34" charset="0"/>
              </a:rPr>
            </a:br>
            <a:r>
              <a:rPr lang="fr-CA" sz="3200" dirty="0">
                <a:solidFill>
                  <a:schemeClr val="tx1">
                    <a:lumMod val="75000"/>
                    <a:lumOff val="25000"/>
                  </a:schemeClr>
                </a:solidFill>
                <a:latin typeface="Lato" panose="020F0502020204030203" pitchFamily="34" charset="0"/>
              </a:rPr>
              <a:t>(si compatible)</a:t>
            </a:r>
          </a:p>
          <a:p>
            <a:pPr marL="571500" indent="-5715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Adaptateur téléphonique gratuit</a:t>
            </a:r>
          </a:p>
          <a:p>
            <a:pPr marL="571500" indent="-5715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Aucun frais initial</a:t>
            </a:r>
          </a:p>
          <a:p>
            <a:pPr marL="571500" indent="-571500" algn="l">
              <a:buClr>
                <a:srgbClr val="F18A00"/>
              </a:buClr>
              <a:buFont typeface="Arial" panose="020B0604020202020204" pitchFamily="34" charset="0"/>
              <a:buChar char="•"/>
            </a:pPr>
            <a:r>
              <a:rPr lang="fr-CA" sz="3200" dirty="0">
                <a:solidFill>
                  <a:schemeClr val="tx1">
                    <a:lumMod val="75000"/>
                    <a:lumOff val="25000"/>
                  </a:schemeClr>
                </a:solidFill>
                <a:latin typeface="Lato" panose="020F0502020204030203" pitchFamily="34" charset="0"/>
              </a:rPr>
              <a:t>Application Flash </a:t>
            </a:r>
            <a:r>
              <a:rPr lang="fr-CA" sz="3200" dirty="0" err="1">
                <a:solidFill>
                  <a:schemeClr val="tx1">
                    <a:lumMod val="75000"/>
                    <a:lumOff val="25000"/>
                  </a:schemeClr>
                </a:solidFill>
                <a:latin typeface="Lato" panose="020F0502020204030203" pitchFamily="34" charset="0"/>
              </a:rPr>
              <a:t>Companion</a:t>
            </a:r>
            <a:r>
              <a:rPr lang="fr-CA" sz="3200" dirty="0">
                <a:solidFill>
                  <a:schemeClr val="tx1">
                    <a:lumMod val="75000"/>
                    <a:lumOff val="25000"/>
                  </a:schemeClr>
                </a:solidFill>
                <a:latin typeface="Lato" panose="020F0502020204030203" pitchFamily="34" charset="0"/>
              </a:rPr>
              <a:t> gratuite</a:t>
            </a:r>
          </a:p>
        </p:txBody>
      </p:sp>
      <p:sp>
        <p:nvSpPr>
          <p:cNvPr id="14" name="Content Placeholder 4">
            <a:extLst>
              <a:ext uri="{FF2B5EF4-FFF2-40B4-BE49-F238E27FC236}">
                <a16:creationId xmlns:a16="http://schemas.microsoft.com/office/drawing/2014/main" id="{1D5193CB-7009-4A38-A816-CA407E23C1F6}"/>
              </a:ext>
            </a:extLst>
          </p:cNvPr>
          <p:cNvSpPr txBox="1">
            <a:spLocks/>
          </p:cNvSpPr>
          <p:nvPr/>
        </p:nvSpPr>
        <p:spPr>
          <a:xfrm>
            <a:off x="18013792" y="4373948"/>
            <a:ext cx="5201808" cy="971542"/>
          </a:xfrm>
          <a:prstGeom prst="rect">
            <a:avLst/>
          </a:prstGeom>
        </p:spPr>
        <p:txBody>
          <a:bodyPr vert="horz" lIns="182880" tIns="91440" rIns="182880" bIns="9144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5600" b="1">
                <a:solidFill>
                  <a:srgbClr val="F18A00"/>
                </a:solidFill>
                <a:latin typeface="Lato" panose="020F0502020204030203" pitchFamily="34" charset="0"/>
              </a:rPr>
              <a:t>Avantages</a:t>
            </a:r>
          </a:p>
        </p:txBody>
      </p:sp>
      <p:pic>
        <p:nvPicPr>
          <p:cNvPr id="15" name="Picture 14">
            <a:extLst>
              <a:ext uri="{FF2B5EF4-FFF2-40B4-BE49-F238E27FC236}">
                <a16:creationId xmlns:a16="http://schemas.microsoft.com/office/drawing/2014/main" id="{1C3F19B3-9A83-4D83-9153-0A6DDC39F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4923" y="2690324"/>
            <a:ext cx="1414684" cy="1414684"/>
          </a:xfrm>
          <a:prstGeom prst="rect">
            <a:avLst/>
          </a:prstGeom>
        </p:spPr>
      </p:pic>
      <p:pic>
        <p:nvPicPr>
          <p:cNvPr id="16" name="Picture 15">
            <a:extLst>
              <a:ext uri="{FF2B5EF4-FFF2-40B4-BE49-F238E27FC236}">
                <a16:creationId xmlns:a16="http://schemas.microsoft.com/office/drawing/2014/main" id="{AB101346-0D48-4701-89F8-1DA973354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8046" y="665639"/>
            <a:ext cx="2098347" cy="1210585"/>
          </a:xfrm>
          <a:prstGeom prst="rect">
            <a:avLst/>
          </a:prstGeom>
        </p:spPr>
      </p:pic>
      <p:sp>
        <p:nvSpPr>
          <p:cNvPr id="17" name="Line">
            <a:extLst>
              <a:ext uri="{FF2B5EF4-FFF2-40B4-BE49-F238E27FC236}">
                <a16:creationId xmlns:a16="http://schemas.microsoft.com/office/drawing/2014/main" id="{15728A7D-573A-4FE1-87A5-8F39D7D3BBE0}"/>
              </a:ext>
            </a:extLst>
          </p:cNvPr>
          <p:cNvSpPr/>
          <p:nvPr/>
        </p:nvSpPr>
        <p:spPr>
          <a:xfrm>
            <a:off x="1168400" y="2390273"/>
            <a:ext cx="22047200" cy="0"/>
          </a:xfrm>
          <a:prstGeom prst="line">
            <a:avLst/>
          </a:prstGeom>
          <a:ln w="25400">
            <a:solidFill>
              <a:srgbClr val="7F19A8"/>
            </a:solidFill>
          </a:ln>
        </p:spPr>
        <p:txBody>
          <a:bodyPr lIns="45718" tIns="45718" rIns="45718" bIns="45718"/>
          <a:lstStyle/>
          <a:p>
            <a:endParaRPr lang="fr-CA">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5686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p:cNvSpPr/>
          <p:nvPr/>
        </p:nvSpPr>
        <p:spPr>
          <a:xfrm>
            <a:off x="-26669" y="8354579"/>
            <a:ext cx="24408135" cy="3407691"/>
          </a:xfrm>
          <a:prstGeom prst="rect">
            <a:avLst/>
          </a:prstGeom>
          <a:solidFill>
            <a:schemeClr val="bg2">
              <a:lumMod val="20000"/>
              <a:lumOff val="80000"/>
            </a:schemeClr>
          </a:solidFill>
          <a:ln w="12700">
            <a:miter lim="400000"/>
          </a:ln>
        </p:spPr>
        <p:txBody>
          <a:bodyPr lIns="50800" tIns="50800" rIns="50800" bIns="50800" anchor="ctr"/>
          <a:lstStyle/>
          <a:p>
            <a:endParaRPr lang="fr-CA">
              <a:latin typeface="Arial" panose="020B0604020202020204" pitchFamily="34" charset="0"/>
              <a:ea typeface="Helvetica Neue"/>
              <a:cs typeface="Arial" panose="020B0604020202020204" pitchFamily="34" charset="0"/>
              <a:sym typeface="Helvetica Neue"/>
            </a:endParaRPr>
          </a:p>
        </p:txBody>
      </p:sp>
      <p:sp>
        <p:nvSpPr>
          <p:cNvPr id="188" name="Rectangle"/>
          <p:cNvSpPr/>
          <p:nvPr/>
        </p:nvSpPr>
        <p:spPr>
          <a:xfrm>
            <a:off x="-25400" y="7368071"/>
            <a:ext cx="24433532" cy="1089741"/>
          </a:xfrm>
          <a:prstGeom prst="rect">
            <a:avLst/>
          </a:prstGeom>
          <a:solidFill>
            <a:srgbClr val="7D878D"/>
          </a:solidFill>
          <a:ln w="12700">
            <a:miter lim="400000"/>
          </a:ln>
        </p:spPr>
        <p:txBody>
          <a:bodyPr lIns="50800" tIns="50800" rIns="50800" bIns="50800" anchor="ctr"/>
          <a:lstStyle/>
          <a:p>
            <a:endParaRPr lang="fr-CA">
              <a:latin typeface="Arial" panose="020B0604020202020204" pitchFamily="34" charset="0"/>
              <a:ea typeface="Helvetica Neue"/>
              <a:cs typeface="Arial" panose="020B0604020202020204" pitchFamily="34" charset="0"/>
              <a:sym typeface="Helvetica Neue"/>
            </a:endParaRPr>
          </a:p>
        </p:txBody>
      </p:sp>
      <p:sp>
        <p:nvSpPr>
          <p:cNvPr id="192" name="*Excludes taxes and fees. Subject to terms and conditions. Applies to Monthly Recurring Charge only."/>
          <p:cNvSpPr txBox="1"/>
          <p:nvPr/>
        </p:nvSpPr>
        <p:spPr>
          <a:xfrm>
            <a:off x="-24134" y="13048462"/>
            <a:ext cx="24432268" cy="4714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defTabSz="457200">
              <a:lnSpc>
                <a:spcPct val="120000"/>
              </a:lnSpc>
              <a:defRPr sz="2200" i="1" spc="-27">
                <a:solidFill>
                  <a:srgbClr val="535353"/>
                </a:solidFill>
                <a:latin typeface="+mn-lt"/>
                <a:ea typeface="+mn-ea"/>
                <a:cs typeface="+mn-cs"/>
                <a:sym typeface="Helvetica"/>
              </a:defRPr>
            </a:pPr>
            <a:r>
              <a:rPr lang="fr-CA" sz="2200" i="1" spc="-27" dirty="0">
                <a:solidFill>
                  <a:srgbClr val="535353"/>
                </a:solidFill>
                <a:latin typeface="Arial" panose="020B0604020202020204" pitchFamily="34" charset="0"/>
                <a:ea typeface="Helvetica"/>
                <a:cs typeface="Arial" panose="020B0604020202020204" pitchFamily="34" charset="0"/>
                <a:sym typeface="Helvetica"/>
              </a:rPr>
              <a:t>*Taxes et frais en sus. Sujet aux modalités et conditions. S’applique uniquement aux frais mensuels récurrents. </a:t>
            </a:r>
            <a:r>
              <a:rPr lang="fr-FR" sz="2200" i="1" spc="-27" dirty="0">
                <a:solidFill>
                  <a:srgbClr val="535353"/>
                </a:solidFill>
                <a:latin typeface="Arial" panose="020B0604020202020204" pitchFamily="34" charset="0"/>
                <a:ea typeface="Helvetica"/>
                <a:cs typeface="Arial" panose="020B0604020202020204" pitchFamily="34" charset="0"/>
                <a:sym typeface="Helvetica"/>
              </a:rPr>
              <a:t>Pour consulter les modalités et conditions générales complètes, visitez ACN Compass.</a:t>
            </a:r>
            <a:r>
              <a:rPr lang="fr-CA" sz="2200" i="1" spc="-27" dirty="0">
                <a:solidFill>
                  <a:srgbClr val="535353"/>
                </a:solidFill>
                <a:latin typeface="Arial" panose="020B0604020202020204" pitchFamily="34" charset="0"/>
                <a:ea typeface="Helvetica"/>
                <a:cs typeface="Arial" panose="020B0604020202020204" pitchFamily="34" charset="0"/>
                <a:sym typeface="Helvetica"/>
              </a:rPr>
              <a:t>         </a:t>
            </a:r>
            <a:r>
              <a:rPr lang="fr-CA" sz="2200" i="1" spc="-36" dirty="0">
                <a:solidFill>
                  <a:srgbClr val="535353"/>
                </a:solidFill>
                <a:latin typeface="Arial" panose="020B0604020202020204" pitchFamily="34" charset="0"/>
                <a:ea typeface="Helvetica"/>
                <a:cs typeface="Arial" panose="020B0604020202020204" pitchFamily="34" charset="0"/>
                <a:sym typeface="Helvetica"/>
              </a:rPr>
              <a:t>      </a:t>
            </a:r>
          </a:p>
        </p:txBody>
      </p:sp>
      <p:sp>
        <p:nvSpPr>
          <p:cNvPr id="193" name="FLASH WIRELESS Refer-a-Friend Program"/>
          <p:cNvSpPr txBox="1"/>
          <p:nvPr/>
        </p:nvSpPr>
        <p:spPr>
          <a:xfrm>
            <a:off x="3902329" y="870530"/>
            <a:ext cx="7251985" cy="63921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ct val="120000"/>
              </a:lnSpc>
              <a:defRPr sz="3200">
                <a:solidFill>
                  <a:srgbClr val="0065C1"/>
                </a:solidFill>
                <a:latin typeface="+mn-lt"/>
                <a:ea typeface="+mn-ea"/>
                <a:cs typeface="+mn-cs"/>
                <a:sym typeface="Helvetica"/>
              </a:defRPr>
            </a:pPr>
            <a:r>
              <a:rPr lang="fr-CA" sz="3200">
                <a:solidFill>
                  <a:srgbClr val="9E28B5"/>
                </a:solidFill>
                <a:latin typeface="Arial" panose="020B0604020202020204" pitchFamily="34" charset="0"/>
                <a:ea typeface="Helvetica"/>
                <a:cs typeface="Arial" panose="020B0604020202020204" pitchFamily="34" charset="0"/>
                <a:sym typeface="Helvetica"/>
              </a:rPr>
              <a:t>Programme Référez un ami au Canada</a:t>
            </a:r>
          </a:p>
        </p:txBody>
      </p:sp>
      <p:sp>
        <p:nvSpPr>
          <p:cNvPr id="195" name="Line"/>
          <p:cNvSpPr/>
          <p:nvPr/>
        </p:nvSpPr>
        <p:spPr>
          <a:xfrm>
            <a:off x="1168400" y="1676400"/>
            <a:ext cx="22047200" cy="0"/>
          </a:xfrm>
          <a:prstGeom prst="line">
            <a:avLst/>
          </a:prstGeom>
          <a:ln w="25400">
            <a:solidFill>
              <a:srgbClr val="7F19A8"/>
            </a:solidFill>
          </a:ln>
        </p:spPr>
        <p:txBody>
          <a:bodyPr lIns="45718" tIns="45718" rIns="45718" bIns="45718"/>
          <a:lstStyle/>
          <a:p>
            <a:endParaRPr lang="fr-CA">
              <a:latin typeface="Arial" panose="020B0604020202020204" pitchFamily="34" charset="0"/>
              <a:ea typeface="Helvetica Neue"/>
              <a:cs typeface="Arial" panose="020B0604020202020204" pitchFamily="34" charset="0"/>
              <a:sym typeface="Helvetica Neue"/>
            </a:endParaRPr>
          </a:p>
        </p:txBody>
      </p:sp>
      <p:sp>
        <p:nvSpPr>
          <p:cNvPr id="199" name="3 Easy Steps to Get Your Free Service:"/>
          <p:cNvSpPr txBox="1"/>
          <p:nvPr/>
        </p:nvSpPr>
        <p:spPr>
          <a:xfrm>
            <a:off x="1454286" y="7645824"/>
            <a:ext cx="12148070" cy="79015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200">
              <a:lnSpc>
                <a:spcPct val="120000"/>
              </a:lnSpc>
              <a:spcBef>
                <a:spcPts val="900"/>
              </a:spcBef>
              <a:defRPr sz="4100" b="1" spc="-82">
                <a:solidFill>
                  <a:srgbClr val="FFFFFF"/>
                </a:solidFill>
                <a:latin typeface="+mn-lt"/>
                <a:ea typeface="+mn-ea"/>
                <a:cs typeface="+mn-cs"/>
                <a:sym typeface="Helvetica"/>
              </a:defRPr>
            </a:lvl1pPr>
          </a:lstStyle>
          <a:p>
            <a:r>
              <a:rPr lang="fr-CA" dirty="0">
                <a:latin typeface="Arial" panose="020B0604020202020204" pitchFamily="34" charset="0"/>
                <a:ea typeface="Helvetica"/>
                <a:cs typeface="Arial" panose="020B0604020202020204" pitchFamily="34" charset="0"/>
              </a:rPr>
              <a:t>4 étapes faciles pour obtenir votre service gratuit :</a:t>
            </a:r>
          </a:p>
        </p:txBody>
      </p:sp>
      <p:pic>
        <p:nvPicPr>
          <p:cNvPr id="2" name="Picture 1" descr="RAF_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340" y="508000"/>
            <a:ext cx="7727248" cy="7727248"/>
          </a:xfrm>
          <a:prstGeom prst="rect">
            <a:avLst/>
          </a:prstGeom>
        </p:spPr>
      </p:pic>
      <p:sp>
        <p:nvSpPr>
          <p:cNvPr id="31" name="Refer 5 Flash Wireless customers and  get your wireless service FREE*!!  Get 5, Get FREE! It’s that simple."/>
          <p:cNvSpPr txBox="1"/>
          <p:nvPr/>
        </p:nvSpPr>
        <p:spPr>
          <a:xfrm>
            <a:off x="1634129" y="4853037"/>
            <a:ext cx="12718591"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fr-CA" sz="7200" baseline="30000">
                <a:solidFill>
                  <a:srgbClr val="9E28B5"/>
                </a:solidFill>
                <a:latin typeface="Arial" panose="020B0604020202020204" pitchFamily="34" charset="0"/>
                <a:cs typeface="Arial" panose="020B0604020202020204" pitchFamily="34" charset="0"/>
              </a:rPr>
              <a:t>Référez 5 amis à Internet haute vitesse Flash ou au service combiné Internet + téléphonie </a:t>
            </a:r>
            <a:r>
              <a:rPr lang="fr-CA" sz="7200" baseline="30000">
                <a:solidFill>
                  <a:schemeClr val="tx1">
                    <a:lumMod val="65000"/>
                    <a:lumOff val="35000"/>
                  </a:schemeClr>
                </a:solidFill>
                <a:latin typeface="Arial" panose="020B0604020202020204" pitchFamily="34" charset="0"/>
                <a:cs typeface="Arial" panose="020B0604020202020204" pitchFamily="34" charset="0"/>
              </a:rPr>
              <a:t>et </a:t>
            </a:r>
            <a:r>
              <a:rPr lang="fr-CA" sz="7200" i="1" baseline="30000">
                <a:solidFill>
                  <a:schemeClr val="tx1">
                    <a:lumMod val="65000"/>
                    <a:lumOff val="35000"/>
                  </a:schemeClr>
                </a:solidFill>
                <a:latin typeface="Arial" panose="020B0604020202020204" pitchFamily="34" charset="0"/>
                <a:cs typeface="Arial" panose="020B0604020202020204" pitchFamily="34" charset="0"/>
              </a:rPr>
              <a:t>obtenez votre service </a:t>
            </a:r>
            <a:r>
              <a:rPr lang="fr-CA" sz="7200" b="1" i="1" baseline="30000">
                <a:solidFill>
                  <a:schemeClr val="tx1">
                    <a:lumMod val="65000"/>
                    <a:lumOff val="35000"/>
                  </a:schemeClr>
                </a:solidFill>
                <a:latin typeface="Arial" panose="020B0604020202020204" pitchFamily="34" charset="0"/>
                <a:cs typeface="Arial" panose="020B0604020202020204" pitchFamily="34" charset="0"/>
              </a:rPr>
              <a:t>GRATUITEMENT*</a:t>
            </a:r>
          </a:p>
        </p:txBody>
      </p:sp>
      <p:sp>
        <p:nvSpPr>
          <p:cNvPr id="3" name="TextBox 2"/>
          <p:cNvSpPr txBox="1"/>
          <p:nvPr/>
        </p:nvSpPr>
        <p:spPr>
          <a:xfrm>
            <a:off x="393068" y="11974363"/>
            <a:ext cx="2356866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CA" sz="3600" b="1" i="1" spc="-150" dirty="0">
                <a:solidFill>
                  <a:srgbClr val="EF8903"/>
                </a:solidFill>
                <a:latin typeface="Arial" panose="020B0604020202020204" pitchFamily="34" charset="0"/>
                <a:cs typeface="Arial" panose="020B0604020202020204" pitchFamily="34" charset="0"/>
              </a:rPr>
              <a:t>Aussi simple que cela! </a:t>
            </a:r>
            <a:r>
              <a:rPr lang="fr-CA" sz="3600" i="1" spc="-150" dirty="0">
                <a:solidFill>
                  <a:srgbClr val="9E28B5"/>
                </a:solidFill>
                <a:latin typeface="Arial" panose="020B0604020202020204" pitchFamily="34" charset="0"/>
                <a:cs typeface="Arial" panose="020B0604020202020204" pitchFamily="34" charset="0"/>
              </a:rPr>
              <a:t>V</a:t>
            </a:r>
            <a:r>
              <a:rPr lang="fr-CA" sz="3600" spc="-150" dirty="0">
                <a:solidFill>
                  <a:srgbClr val="9E28B5"/>
                </a:solidFill>
                <a:latin typeface="Arial" panose="020B0604020202020204" pitchFamily="34" charset="0"/>
                <a:cs typeface="Arial" panose="020B0604020202020204" pitchFamily="34" charset="0"/>
              </a:rPr>
              <a:t>ous obtenez votre </a:t>
            </a:r>
            <a:r>
              <a:rPr lang="fr-CA" sz="3600" b="1" spc="-150" dirty="0">
                <a:solidFill>
                  <a:srgbClr val="9E28B5"/>
                </a:solidFill>
                <a:latin typeface="Arial" panose="020B0604020202020204" pitchFamily="34" charset="0"/>
                <a:cs typeface="Arial" panose="020B0604020202020204" pitchFamily="34" charset="0"/>
              </a:rPr>
              <a:t>service GRATUIT* </a:t>
            </a:r>
            <a:r>
              <a:rPr lang="fr-CA" sz="3600" b="1" spc="-150" dirty="0">
                <a:solidFill>
                  <a:srgbClr val="EF8903"/>
                </a:solidFill>
                <a:latin typeface="Arial" panose="020B0604020202020204" pitchFamily="34" charset="0"/>
                <a:cs typeface="Arial" panose="020B0604020202020204" pitchFamily="34" charset="0"/>
              </a:rPr>
              <a:t>mois après mois </a:t>
            </a:r>
            <a:r>
              <a:rPr lang="fr-CA" sz="3600" spc="-150" dirty="0">
                <a:solidFill>
                  <a:srgbClr val="9E28B5"/>
                </a:solidFill>
                <a:latin typeface="Arial" panose="020B0604020202020204" pitchFamily="34" charset="0"/>
                <a:cs typeface="Arial" panose="020B0604020202020204" pitchFamily="34" charset="0"/>
              </a:rPr>
              <a:t>tant que vos clients référés demeurent avec Flash Services!</a:t>
            </a:r>
          </a:p>
        </p:txBody>
      </p:sp>
      <p:pic>
        <p:nvPicPr>
          <p:cNvPr id="29" name="Picture 28">
            <a:extLst>
              <a:ext uri="{FF2B5EF4-FFF2-40B4-BE49-F238E27FC236}">
                <a16:creationId xmlns:a16="http://schemas.microsoft.com/office/drawing/2014/main" id="{BD4CC41B-29BA-404B-9A87-683567738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361" y="346483"/>
            <a:ext cx="2098347" cy="1210585"/>
          </a:xfrm>
          <a:prstGeom prst="rect">
            <a:avLst/>
          </a:prstGeom>
        </p:spPr>
      </p:pic>
      <p:sp>
        <p:nvSpPr>
          <p:cNvPr id="28" name="Refer 5 Flash Wireless customers and  get your wireless service FREE*!!  Get 5, Get FREE! It’s that simple.">
            <a:extLst>
              <a:ext uri="{FF2B5EF4-FFF2-40B4-BE49-F238E27FC236}">
                <a16:creationId xmlns:a16="http://schemas.microsoft.com/office/drawing/2014/main" id="{61EDDA14-3882-4D3E-8A96-0DC546F48179}"/>
              </a:ext>
            </a:extLst>
          </p:cNvPr>
          <p:cNvSpPr txBox="1"/>
          <p:nvPr/>
        </p:nvSpPr>
        <p:spPr>
          <a:xfrm>
            <a:off x="1793438" y="1949750"/>
            <a:ext cx="12718592"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spcBef>
                <a:spcPts val="900"/>
              </a:spcBef>
              <a:defRPr sz="3800">
                <a:solidFill>
                  <a:srgbClr val="004B89"/>
                </a:solidFill>
                <a:latin typeface="+mn-lt"/>
                <a:ea typeface="+mn-ea"/>
                <a:cs typeface="+mn-cs"/>
                <a:sym typeface="Helvetica"/>
              </a:defRPr>
            </a:pPr>
            <a:r>
              <a:rPr lang="fr-FR" sz="7200" dirty="0">
                <a:solidFill>
                  <a:srgbClr val="EF8903"/>
                </a:solidFill>
                <a:latin typeface="Arial" panose="020B0604020202020204" pitchFamily="34" charset="0"/>
                <a:ea typeface="Helvetica"/>
                <a:cs typeface="Arial" panose="020B0604020202020204" pitchFamily="34" charset="0"/>
                <a:sym typeface="Helvetica"/>
              </a:rPr>
              <a:t>Abonnez 5 clients </a:t>
            </a:r>
            <a:r>
              <a:rPr lang="fr-FR" sz="7200" dirty="0">
                <a:solidFill>
                  <a:srgbClr val="9E28B5"/>
                </a:solidFill>
                <a:latin typeface="Arial" panose="020B0604020202020204" pitchFamily="34" charset="0"/>
                <a:ea typeface="Helvetica"/>
                <a:cs typeface="Arial" panose="020B0604020202020204" pitchFamily="34" charset="0"/>
                <a:sym typeface="Helvetica"/>
              </a:rPr>
              <a:t>et recevez une récompense!</a:t>
            </a:r>
            <a:endParaRPr lang="fr-CA" sz="7200" b="1" dirty="0">
              <a:solidFill>
                <a:srgbClr val="9E28B5"/>
              </a:solidFill>
              <a:latin typeface="Arial" panose="020B0604020202020204" pitchFamily="34" charset="0"/>
              <a:ea typeface="Helvetica"/>
              <a:cs typeface="Arial" panose="020B0604020202020204" pitchFamily="34" charset="0"/>
              <a:sym typeface="Helvetica"/>
            </a:endParaRPr>
          </a:p>
        </p:txBody>
      </p:sp>
      <p:sp>
        <p:nvSpPr>
          <p:cNvPr id="30" name="Refer 5 Flash Wireless customers and  get your wireless service FREE*!!  Get 5, Get FREE! It’s that simple.">
            <a:extLst>
              <a:ext uri="{FF2B5EF4-FFF2-40B4-BE49-F238E27FC236}">
                <a16:creationId xmlns:a16="http://schemas.microsoft.com/office/drawing/2014/main" id="{DC058032-98C2-4A9F-B728-F63DE7576058}"/>
              </a:ext>
            </a:extLst>
          </p:cNvPr>
          <p:cNvSpPr txBox="1"/>
          <p:nvPr/>
        </p:nvSpPr>
        <p:spPr>
          <a:xfrm>
            <a:off x="1634130" y="4853037"/>
            <a:ext cx="12718591"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r>
              <a:rPr lang="fr-CA" sz="7200" baseline="30000">
                <a:solidFill>
                  <a:srgbClr val="9E28B5"/>
                </a:solidFill>
                <a:latin typeface="Arial" panose="020B0604020202020204" pitchFamily="34" charset="0"/>
                <a:cs typeface="Arial" panose="020B0604020202020204" pitchFamily="34" charset="0"/>
              </a:rPr>
              <a:t>Référez 5 amis à Internet haute vitesse Flash ou au service combiné Internet + téléphonie </a:t>
            </a:r>
            <a:r>
              <a:rPr lang="fr-CA" sz="7200" baseline="30000">
                <a:solidFill>
                  <a:schemeClr val="tx1">
                    <a:lumMod val="65000"/>
                    <a:lumOff val="35000"/>
                  </a:schemeClr>
                </a:solidFill>
                <a:latin typeface="Arial" panose="020B0604020202020204" pitchFamily="34" charset="0"/>
                <a:cs typeface="Arial" panose="020B0604020202020204" pitchFamily="34" charset="0"/>
              </a:rPr>
              <a:t>et </a:t>
            </a:r>
            <a:r>
              <a:rPr lang="fr-CA" sz="7200" i="1" baseline="30000">
                <a:solidFill>
                  <a:schemeClr val="tx1">
                    <a:lumMod val="65000"/>
                    <a:lumOff val="35000"/>
                  </a:schemeClr>
                </a:solidFill>
                <a:latin typeface="Arial" panose="020B0604020202020204" pitchFamily="34" charset="0"/>
                <a:cs typeface="Arial" panose="020B0604020202020204" pitchFamily="34" charset="0"/>
              </a:rPr>
              <a:t>obtenez votre service </a:t>
            </a:r>
            <a:r>
              <a:rPr lang="fr-CA" sz="7200" b="1" i="1" baseline="30000">
                <a:solidFill>
                  <a:schemeClr val="tx1">
                    <a:lumMod val="65000"/>
                    <a:lumOff val="35000"/>
                  </a:schemeClr>
                </a:solidFill>
                <a:latin typeface="Arial" panose="020B0604020202020204" pitchFamily="34" charset="0"/>
                <a:cs typeface="Arial" panose="020B0604020202020204" pitchFamily="34" charset="0"/>
              </a:rPr>
              <a:t>GRATUITEMENT*</a:t>
            </a:r>
          </a:p>
        </p:txBody>
      </p:sp>
      <p:sp>
        <p:nvSpPr>
          <p:cNvPr id="179" name="Switch to Flash Wireless">
            <a:extLst>
              <a:ext uri="{FF2B5EF4-FFF2-40B4-BE49-F238E27FC236}">
                <a16:creationId xmlns:a16="http://schemas.microsoft.com/office/drawing/2014/main" id="{2C12487E-50E5-C079-92FC-E02E87A54FB4}"/>
              </a:ext>
            </a:extLst>
          </p:cNvPr>
          <p:cNvSpPr txBox="1"/>
          <p:nvPr/>
        </p:nvSpPr>
        <p:spPr>
          <a:xfrm>
            <a:off x="-26669" y="9763728"/>
            <a:ext cx="7304830" cy="1579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3200">
                <a:solidFill>
                  <a:srgbClr val="535353"/>
                </a:solidFill>
              </a:defRPr>
            </a:pPr>
            <a:r>
              <a:rPr lang="fr-CA" sz="3200" b="1" i="1" dirty="0">
                <a:solidFill>
                  <a:srgbClr val="535353"/>
                </a:solidFill>
                <a:latin typeface="Arial" panose="020B0604020202020204" pitchFamily="34" charset="0"/>
                <a:ea typeface="Helvetica Neue"/>
                <a:cs typeface="Arial" panose="020B0604020202020204" pitchFamily="34" charset="0"/>
                <a:sym typeface="Helvetica Neue"/>
              </a:rPr>
              <a:t>Passez</a:t>
            </a:r>
            <a:r>
              <a:rPr lang="fr-CA" sz="3200" b="1" dirty="0">
                <a:solidFill>
                  <a:srgbClr val="535353"/>
                </a:solidFill>
                <a:latin typeface="Arial" panose="020B0604020202020204" pitchFamily="34" charset="0"/>
                <a:ea typeface="Helvetica Neue"/>
                <a:cs typeface="Arial" panose="020B0604020202020204" pitchFamily="34" charset="0"/>
                <a:sym typeface="Helvetica Neue"/>
              </a:rPr>
              <a:t> </a:t>
            </a:r>
            <a:r>
              <a:rPr lang="fr-CA" sz="3200" dirty="0">
                <a:solidFill>
                  <a:srgbClr val="535353"/>
                </a:solidFill>
                <a:latin typeface="Arial" panose="020B0604020202020204" pitchFamily="34" charset="0"/>
                <a:ea typeface="Helvetica Neue"/>
                <a:cs typeface="Arial" panose="020B0604020202020204" pitchFamily="34" charset="0"/>
                <a:sym typeface="Helvetica Neue"/>
              </a:rPr>
              <a:t>à l’Internet haute vitesse Flash ou à l’Internet haute vitesse combiné à la téléphonie résidentielle</a:t>
            </a:r>
          </a:p>
        </p:txBody>
      </p:sp>
      <p:sp>
        <p:nvSpPr>
          <p:cNvPr id="180" name="Spread the word about Flash Wireless to folks you know">
            <a:extLst>
              <a:ext uri="{FF2B5EF4-FFF2-40B4-BE49-F238E27FC236}">
                <a16:creationId xmlns:a16="http://schemas.microsoft.com/office/drawing/2014/main" id="{632012D9-F64A-8FCF-5BFE-4B4B24A8AB6B}"/>
              </a:ext>
            </a:extLst>
          </p:cNvPr>
          <p:cNvSpPr txBox="1"/>
          <p:nvPr/>
        </p:nvSpPr>
        <p:spPr>
          <a:xfrm>
            <a:off x="13572666" y="9930169"/>
            <a:ext cx="5629506" cy="10874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3200">
                <a:solidFill>
                  <a:srgbClr val="535353"/>
                </a:solidFill>
              </a:defRPr>
            </a:pPr>
            <a:r>
              <a:rPr lang="fr-CA" sz="3200" b="1" i="1" dirty="0">
                <a:solidFill>
                  <a:srgbClr val="535353"/>
                </a:solidFill>
                <a:latin typeface="Arial" panose="020B0604020202020204" pitchFamily="34" charset="0"/>
                <a:ea typeface="Helvetica Neue"/>
                <a:cs typeface="Arial" panose="020B0604020202020204" pitchFamily="34" charset="0"/>
                <a:sym typeface="Helvetica Neue"/>
              </a:rPr>
              <a:t>Parlez </a:t>
            </a:r>
            <a:r>
              <a:rPr lang="fr-CA" sz="3200" dirty="0">
                <a:solidFill>
                  <a:srgbClr val="535353"/>
                </a:solidFill>
                <a:latin typeface="Arial" panose="020B0604020202020204" pitchFamily="34" charset="0"/>
                <a:ea typeface="Helvetica Neue"/>
                <a:cs typeface="Arial" panose="020B0604020202020204" pitchFamily="34" charset="0"/>
                <a:sym typeface="Helvetica Neue"/>
              </a:rPr>
              <a:t>de vos services aux gens que vous connaissez</a:t>
            </a:r>
          </a:p>
        </p:txBody>
      </p:sp>
      <p:sp>
        <p:nvSpPr>
          <p:cNvPr id="181" name="Help 5 or more friends and family members switch to Flash">
            <a:extLst>
              <a:ext uri="{FF2B5EF4-FFF2-40B4-BE49-F238E27FC236}">
                <a16:creationId xmlns:a16="http://schemas.microsoft.com/office/drawing/2014/main" id="{8FE75631-C0E2-9AA3-D3FC-6AEF6D33BA4C}"/>
              </a:ext>
            </a:extLst>
          </p:cNvPr>
          <p:cNvSpPr txBox="1"/>
          <p:nvPr/>
        </p:nvSpPr>
        <p:spPr>
          <a:xfrm>
            <a:off x="19453078" y="9655121"/>
            <a:ext cx="4677482" cy="15799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defRPr sz="3200">
                <a:solidFill>
                  <a:srgbClr val="535353"/>
                </a:solidFill>
              </a:defRPr>
            </a:pPr>
            <a:r>
              <a:rPr lang="fr-CA" sz="3200" b="1" i="1" dirty="0">
                <a:solidFill>
                  <a:srgbClr val="535353"/>
                </a:solidFill>
                <a:latin typeface="Arial" panose="020B0604020202020204" pitchFamily="34" charset="0"/>
                <a:ea typeface="Helvetica Neue"/>
                <a:cs typeface="Arial" panose="020B0604020202020204" pitchFamily="34" charset="0"/>
                <a:sym typeface="Helvetica Neue"/>
              </a:rPr>
              <a:t>Aidez</a:t>
            </a:r>
            <a:r>
              <a:rPr lang="fr-CA" sz="3200" i="1" dirty="0">
                <a:solidFill>
                  <a:srgbClr val="535353"/>
                </a:solidFill>
                <a:latin typeface="Arial" panose="020B0604020202020204" pitchFamily="34" charset="0"/>
                <a:ea typeface="Helvetica Neue"/>
                <a:cs typeface="Arial" panose="020B0604020202020204" pitchFamily="34" charset="0"/>
                <a:sym typeface="Helvetica Neue"/>
              </a:rPr>
              <a:t> </a:t>
            </a:r>
            <a:r>
              <a:rPr lang="fr-CA" sz="3200" dirty="0">
                <a:solidFill>
                  <a:srgbClr val="535353"/>
                </a:solidFill>
                <a:latin typeface="Arial" panose="020B0604020202020204" pitchFamily="34" charset="0"/>
                <a:ea typeface="Helvetica Neue"/>
                <a:cs typeface="Arial" panose="020B0604020202020204" pitchFamily="34" charset="0"/>
                <a:sym typeface="Helvetica Neue"/>
              </a:rPr>
              <a:t>5 </a:t>
            </a:r>
            <a:r>
              <a:rPr lang="fr-CA" sz="3200" dirty="0">
                <a:solidFill>
                  <a:srgbClr val="535353"/>
                </a:solidFill>
                <a:latin typeface="Arial" panose="020B0604020202020204" pitchFamily="34" charset="0"/>
                <a:ea typeface="Helvetica Neue"/>
                <a:cs typeface="Arial" panose="020B0604020202020204" pitchFamily="34" charset="0"/>
              </a:rPr>
              <a:t>amis et membre de la famille ou plus à passer à Flash Services</a:t>
            </a:r>
            <a:endParaRPr lang="fr-CA" sz="3200" dirty="0">
              <a:solidFill>
                <a:srgbClr val="535353"/>
              </a:solidFill>
              <a:latin typeface="Arial" panose="020B0604020202020204" pitchFamily="34" charset="0"/>
              <a:ea typeface="Helvetica Neue"/>
              <a:cs typeface="Arial" panose="020B0604020202020204" pitchFamily="34" charset="0"/>
              <a:sym typeface="Helvetica Neue"/>
            </a:endParaRPr>
          </a:p>
        </p:txBody>
      </p:sp>
      <p:pic>
        <p:nvPicPr>
          <p:cNvPr id="182" name="Picture 33">
            <a:extLst>
              <a:ext uri="{FF2B5EF4-FFF2-40B4-BE49-F238E27FC236}">
                <a16:creationId xmlns:a16="http://schemas.microsoft.com/office/drawing/2014/main" id="{C7482917-7D9F-A3C0-5192-7BB91190374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36120" y="8625301"/>
            <a:ext cx="980952" cy="895238"/>
          </a:xfrm>
          <a:prstGeom prst="rect">
            <a:avLst/>
          </a:prstGeom>
        </p:spPr>
      </p:pic>
      <p:pic>
        <p:nvPicPr>
          <p:cNvPr id="183" name="Picture 34">
            <a:extLst>
              <a:ext uri="{FF2B5EF4-FFF2-40B4-BE49-F238E27FC236}">
                <a16:creationId xmlns:a16="http://schemas.microsoft.com/office/drawing/2014/main" id="{3B017230-1F20-BEE2-F016-B0477C6AAD9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373965" y="8625301"/>
            <a:ext cx="1028844" cy="924054"/>
          </a:xfrm>
          <a:prstGeom prst="rect">
            <a:avLst/>
          </a:prstGeom>
        </p:spPr>
      </p:pic>
      <p:pic>
        <p:nvPicPr>
          <p:cNvPr id="184" name="Picture 35">
            <a:extLst>
              <a:ext uri="{FF2B5EF4-FFF2-40B4-BE49-F238E27FC236}">
                <a16:creationId xmlns:a16="http://schemas.microsoft.com/office/drawing/2014/main" id="{28E18E70-90BE-7DB6-B250-79713A33739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714751" y="8625301"/>
            <a:ext cx="990476" cy="1009524"/>
          </a:xfrm>
          <a:prstGeom prst="rect">
            <a:avLst/>
          </a:prstGeom>
        </p:spPr>
      </p:pic>
      <p:pic>
        <p:nvPicPr>
          <p:cNvPr id="185" name="Picture 36">
            <a:extLst>
              <a:ext uri="{FF2B5EF4-FFF2-40B4-BE49-F238E27FC236}">
                <a16:creationId xmlns:a16="http://schemas.microsoft.com/office/drawing/2014/main" id="{14BF0AA8-DA64-74BC-06BC-BBFD2863557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0597168" y="8625301"/>
            <a:ext cx="961905" cy="961905"/>
          </a:xfrm>
          <a:prstGeom prst="rect">
            <a:avLst/>
          </a:prstGeom>
        </p:spPr>
      </p:pic>
      <p:sp>
        <p:nvSpPr>
          <p:cNvPr id="186" name="Spread the word about Flash Wireless to folks you know">
            <a:extLst>
              <a:ext uri="{FF2B5EF4-FFF2-40B4-BE49-F238E27FC236}">
                <a16:creationId xmlns:a16="http://schemas.microsoft.com/office/drawing/2014/main" id="{6EC5B68F-C35B-8CF3-7C2E-665AADE1CFB7}"/>
              </a:ext>
            </a:extLst>
          </p:cNvPr>
          <p:cNvSpPr txBox="1"/>
          <p:nvPr/>
        </p:nvSpPr>
        <p:spPr>
          <a:xfrm>
            <a:off x="7361250" y="9660043"/>
            <a:ext cx="6211416" cy="20723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spcBef>
                <a:spcPts val="4200"/>
              </a:spcBef>
              <a:buClr>
                <a:srgbClr val="F18B20"/>
              </a:buClr>
            </a:pPr>
            <a:r>
              <a:rPr lang="en-US" sz="3200" b="1"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Signalez</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votre</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compte</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Flash Services dans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votre</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liste</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de clients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personnels</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dans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votre</a:t>
            </a:r>
            <a:r>
              <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bureau </a:t>
            </a:r>
            <a:r>
              <a:rPr lang="en-US" sz="3200" dirty="0" err="1">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virtuel</a:t>
            </a:r>
            <a:endParaRPr lang="en-US" sz="3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89" name="Line">
            <a:extLst>
              <a:ext uri="{FF2B5EF4-FFF2-40B4-BE49-F238E27FC236}">
                <a16:creationId xmlns:a16="http://schemas.microsoft.com/office/drawing/2014/main" id="{64DF0219-138C-6033-7CB3-8BEBA0923978}"/>
              </a:ext>
            </a:extLst>
          </p:cNvPr>
          <p:cNvSpPr/>
          <p:nvPr/>
        </p:nvSpPr>
        <p:spPr>
          <a:xfrm flipV="1">
            <a:off x="13828091" y="9114877"/>
            <a:ext cx="1" cy="2192754"/>
          </a:xfrm>
          <a:prstGeom prst="line">
            <a:avLst/>
          </a:prstGeom>
          <a:ln w="12700">
            <a:solidFill>
              <a:srgbClr val="7D878D"/>
            </a:solidFill>
          </a:ln>
        </p:spPr>
        <p:txBody>
          <a:bodyPr lIns="45718" tIns="45718" rIns="45718" bIns="45718"/>
          <a:lstStyle/>
          <a:p>
            <a:endParaRPr>
              <a:latin typeface="Helvetica Neue"/>
              <a:ea typeface="Helvetica Neue"/>
              <a:cs typeface="Helvetica Neue"/>
              <a:sym typeface="Helvetica Neue"/>
            </a:endParaRPr>
          </a:p>
        </p:txBody>
      </p:sp>
      <p:sp>
        <p:nvSpPr>
          <p:cNvPr id="190" name="Line">
            <a:extLst>
              <a:ext uri="{FF2B5EF4-FFF2-40B4-BE49-F238E27FC236}">
                <a16:creationId xmlns:a16="http://schemas.microsoft.com/office/drawing/2014/main" id="{E4CEEBBC-15F4-451B-7D4B-8758CEF8CA3B}"/>
              </a:ext>
            </a:extLst>
          </p:cNvPr>
          <p:cNvSpPr/>
          <p:nvPr/>
        </p:nvSpPr>
        <p:spPr>
          <a:xfrm flipV="1">
            <a:off x="7361249" y="9008498"/>
            <a:ext cx="1" cy="2192754"/>
          </a:xfrm>
          <a:prstGeom prst="line">
            <a:avLst/>
          </a:prstGeom>
          <a:ln w="12700">
            <a:solidFill>
              <a:srgbClr val="7D878D"/>
            </a:solidFill>
          </a:ln>
        </p:spPr>
        <p:txBody>
          <a:bodyPr lIns="45718" tIns="45718" rIns="45718" bIns="45718"/>
          <a:lstStyle/>
          <a:p>
            <a:endParaRPr>
              <a:latin typeface="Helvetica Neue"/>
              <a:ea typeface="Helvetica Neue"/>
              <a:cs typeface="Helvetica Neue"/>
              <a:sym typeface="Helvetica Neue"/>
            </a:endParaRPr>
          </a:p>
        </p:txBody>
      </p:sp>
      <p:sp>
        <p:nvSpPr>
          <p:cNvPr id="191" name="Line">
            <a:extLst>
              <a:ext uri="{FF2B5EF4-FFF2-40B4-BE49-F238E27FC236}">
                <a16:creationId xmlns:a16="http://schemas.microsoft.com/office/drawing/2014/main" id="{BB9EFF78-781A-B888-C9A5-86B8BC2808DC}"/>
              </a:ext>
            </a:extLst>
          </p:cNvPr>
          <p:cNvSpPr/>
          <p:nvPr/>
        </p:nvSpPr>
        <p:spPr>
          <a:xfrm flipV="1">
            <a:off x="19215503" y="9203227"/>
            <a:ext cx="1" cy="2192754"/>
          </a:xfrm>
          <a:prstGeom prst="line">
            <a:avLst/>
          </a:prstGeom>
          <a:ln w="12700">
            <a:solidFill>
              <a:srgbClr val="7D878D"/>
            </a:solidFill>
          </a:ln>
        </p:spPr>
        <p:txBody>
          <a:bodyPr lIns="45718" tIns="45718" rIns="45718" bIns="45718"/>
          <a:lstStyle/>
          <a:p>
            <a:endParaRPr>
              <a:latin typeface="Helvetica Neue"/>
              <a:ea typeface="Helvetica Neue"/>
              <a:cs typeface="Helvetica Neue"/>
              <a:sym typeface="Helvetica Neue"/>
            </a:endParaRPr>
          </a:p>
        </p:txBody>
      </p:sp>
    </p:spTree>
    <p:extLst>
      <p:ext uri="{BB962C8B-B14F-4D97-AF65-F5344CB8AC3E}">
        <p14:creationId xmlns:p14="http://schemas.microsoft.com/office/powerpoint/2010/main" val="22535880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019BF-4020-412A-955C-5FD4B3B026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 b="6682"/>
          <a:stretch/>
        </p:blipFill>
        <p:spPr>
          <a:xfrm>
            <a:off x="4909699" y="1647780"/>
            <a:ext cx="19477463" cy="12118292"/>
          </a:xfrm>
          <a:prstGeom prst="rect">
            <a:avLst/>
          </a:prstGeom>
        </p:spPr>
      </p:pic>
      <p:sp>
        <p:nvSpPr>
          <p:cNvPr id="16" name="Rectangle 15">
            <a:extLst>
              <a:ext uri="{FF2B5EF4-FFF2-40B4-BE49-F238E27FC236}">
                <a16:creationId xmlns:a16="http://schemas.microsoft.com/office/drawing/2014/main" id="{426236B9-8798-4B64-9856-357495A6C672}"/>
              </a:ext>
            </a:extLst>
          </p:cNvPr>
          <p:cNvSpPr/>
          <p:nvPr/>
        </p:nvSpPr>
        <p:spPr>
          <a:xfrm rot="10800000">
            <a:off x="0" y="1386187"/>
            <a:ext cx="13939025" cy="13899753"/>
          </a:xfrm>
          <a:prstGeom prst="rect">
            <a:avLst/>
          </a:prstGeom>
          <a:gradFill flip="none" rotWithShape="1">
            <a:gsLst>
              <a:gs pos="0">
                <a:schemeClr val="bg1">
                  <a:alpha val="0"/>
                </a:schemeClr>
              </a:gs>
              <a:gs pos="61000">
                <a:schemeClr val="bg1"/>
              </a:gs>
            </a:gsLst>
            <a:lin ang="0" scaled="1"/>
            <a:tileRect/>
          </a:gra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20" name="Oval 19">
            <a:extLst>
              <a:ext uri="{FF2B5EF4-FFF2-40B4-BE49-F238E27FC236}">
                <a16:creationId xmlns:a16="http://schemas.microsoft.com/office/drawing/2014/main" id="{109E3499-3880-4AB0-9354-6628A1698464}"/>
              </a:ext>
            </a:extLst>
          </p:cNvPr>
          <p:cNvSpPr/>
          <p:nvPr/>
        </p:nvSpPr>
        <p:spPr>
          <a:xfrm>
            <a:off x="11121778" y="11214978"/>
            <a:ext cx="1925786" cy="1925786"/>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21" name="TextBox 20">
            <a:extLst>
              <a:ext uri="{FF2B5EF4-FFF2-40B4-BE49-F238E27FC236}">
                <a16:creationId xmlns:a16="http://schemas.microsoft.com/office/drawing/2014/main" id="{974FD16D-4ED2-45EA-93E9-EAC9EB05B639}"/>
              </a:ext>
            </a:extLst>
          </p:cNvPr>
          <p:cNvSpPr txBox="1"/>
          <p:nvPr/>
        </p:nvSpPr>
        <p:spPr>
          <a:xfrm>
            <a:off x="0" y="13366274"/>
            <a:ext cx="24384000" cy="533479"/>
          </a:xfrm>
          <a:prstGeom prst="rect">
            <a:avLst/>
          </a:prstGeom>
          <a:solidFill>
            <a:srgbClr val="102B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mn-lt"/>
              </a:rPr>
              <a:t>TÉLÉPHONIE MOBILE</a:t>
            </a:r>
          </a:p>
        </p:txBody>
      </p:sp>
      <p:pic>
        <p:nvPicPr>
          <p:cNvPr id="22" name="Picture 21">
            <a:extLst>
              <a:ext uri="{FF2B5EF4-FFF2-40B4-BE49-F238E27FC236}">
                <a16:creationId xmlns:a16="http://schemas.microsoft.com/office/drawing/2014/main" id="{F5E9FD3E-6132-4983-82CE-83138B3F87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77" t="-17547" r="94652" b="-30566"/>
          <a:stretch/>
        </p:blipFill>
        <p:spPr>
          <a:xfrm>
            <a:off x="11366751" y="11145169"/>
            <a:ext cx="1435839" cy="1983275"/>
          </a:xfrm>
          <a:prstGeom prst="rect">
            <a:avLst/>
          </a:prstGeom>
        </p:spPr>
      </p:pic>
      <p:sp>
        <p:nvSpPr>
          <p:cNvPr id="23" name="Rectangle 22">
            <a:extLst>
              <a:ext uri="{FF2B5EF4-FFF2-40B4-BE49-F238E27FC236}">
                <a16:creationId xmlns:a16="http://schemas.microsoft.com/office/drawing/2014/main" id="{BAE1AE46-47CC-4B7F-828C-E15149782E98}"/>
              </a:ext>
            </a:extLst>
          </p:cNvPr>
          <p:cNvSpPr/>
          <p:nvPr/>
        </p:nvSpPr>
        <p:spPr>
          <a:xfrm>
            <a:off x="3161" y="-50690"/>
            <a:ext cx="24384001" cy="338328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effectLst/>
              <a:uFillTx/>
              <a:latin typeface="+mj-lt"/>
              <a:ea typeface="+mj-ea"/>
              <a:cs typeface="+mj-cs"/>
              <a:sym typeface="Helvetica Neue"/>
            </a:endParaRPr>
          </a:p>
        </p:txBody>
      </p:sp>
      <p:sp>
        <p:nvSpPr>
          <p:cNvPr id="25" name="Rectangle 24">
            <a:extLst>
              <a:ext uri="{FF2B5EF4-FFF2-40B4-BE49-F238E27FC236}">
                <a16:creationId xmlns:a16="http://schemas.microsoft.com/office/drawing/2014/main" id="{F9B596C4-017D-4F14-BE19-A98E589283C3}"/>
              </a:ext>
            </a:extLst>
          </p:cNvPr>
          <p:cNvSpPr/>
          <p:nvPr/>
        </p:nvSpPr>
        <p:spPr>
          <a:xfrm>
            <a:off x="11914910" y="-36649"/>
            <a:ext cx="12472252" cy="3474720"/>
          </a:xfrm>
          <a:prstGeom prst="rect">
            <a:avLst/>
          </a:prstGeom>
          <a:solidFill>
            <a:srgbClr val="102B5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sp>
        <p:nvSpPr>
          <p:cNvPr id="26" name="Rectangle 25">
            <a:extLst>
              <a:ext uri="{FF2B5EF4-FFF2-40B4-BE49-F238E27FC236}">
                <a16:creationId xmlns:a16="http://schemas.microsoft.com/office/drawing/2014/main" id="{C928F662-08B0-44AC-B16B-25562CF2D952}"/>
              </a:ext>
            </a:extLst>
          </p:cNvPr>
          <p:cNvSpPr/>
          <p:nvPr/>
        </p:nvSpPr>
        <p:spPr>
          <a:xfrm>
            <a:off x="11914910" y="3337920"/>
            <a:ext cx="12469089" cy="226279"/>
          </a:xfrm>
          <a:prstGeom prst="rect">
            <a:avLst/>
          </a:prstGeom>
          <a:solidFill>
            <a:srgbClr val="5078BD"/>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pic>
        <p:nvPicPr>
          <p:cNvPr id="24" name="Picture 81" descr="Picture 81">
            <a:extLst>
              <a:ext uri="{FF2B5EF4-FFF2-40B4-BE49-F238E27FC236}">
                <a16:creationId xmlns:a16="http://schemas.microsoft.com/office/drawing/2014/main" id="{E2FBABD6-6436-4861-B01B-80D0C01E26FD}"/>
              </a:ext>
            </a:extLst>
          </p:cNvPr>
          <p:cNvPicPr>
            <a:picLocks noChangeAspect="1"/>
          </p:cNvPicPr>
          <p:nvPr/>
        </p:nvPicPr>
        <p:blipFill>
          <a:blip r:embed="rId5"/>
          <a:srcRect l="8235" t="20008" r="8213" b="52758"/>
          <a:stretch>
            <a:fillRect/>
          </a:stretch>
        </p:blipFill>
        <p:spPr>
          <a:xfrm rot="10800000" flipH="1">
            <a:off x="-29732" y="1263524"/>
            <a:ext cx="11941479" cy="4733388"/>
          </a:xfrm>
          <a:prstGeom prst="rect">
            <a:avLst/>
          </a:prstGeom>
          <a:ln w="12700">
            <a:miter lim="400000"/>
          </a:ln>
        </p:spPr>
      </p:pic>
      <p:pic>
        <p:nvPicPr>
          <p:cNvPr id="3" name="Picture 2" descr="Icon&#10;&#10;Description automatically generated">
            <a:extLst>
              <a:ext uri="{FF2B5EF4-FFF2-40B4-BE49-F238E27FC236}">
                <a16:creationId xmlns:a16="http://schemas.microsoft.com/office/drawing/2014/main" id="{D10262EA-5645-4185-9720-B8FDFA1EF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24" y="462103"/>
            <a:ext cx="8367594" cy="2717177"/>
          </a:xfrm>
          <a:prstGeom prst="rect">
            <a:avLst/>
          </a:prstGeom>
        </p:spPr>
      </p:pic>
      <p:sp>
        <p:nvSpPr>
          <p:cNvPr id="27" name="Shape 102">
            <a:extLst>
              <a:ext uri="{FF2B5EF4-FFF2-40B4-BE49-F238E27FC236}">
                <a16:creationId xmlns:a16="http://schemas.microsoft.com/office/drawing/2014/main" id="{5E705C02-3DFE-4B7E-B02E-8F87EA3C1E76}"/>
              </a:ext>
            </a:extLst>
          </p:cNvPr>
          <p:cNvSpPr txBox="1"/>
          <p:nvPr/>
        </p:nvSpPr>
        <p:spPr>
          <a:xfrm>
            <a:off x="12453807" y="679824"/>
            <a:ext cx="12652690" cy="1210588"/>
          </a:xfrm>
          <a:prstGeom prst="rect">
            <a:avLst/>
          </a:prstGeom>
          <a:ln w="12700">
            <a:miter lim="400000"/>
          </a:ln>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2500" spc="-375">
                <a:solidFill>
                  <a:srgbClr val="FFFFFF"/>
                </a:solidFill>
                <a:latin typeface="Helvetica Light"/>
                <a:ea typeface="Helvetica Light"/>
                <a:cs typeface="Helvetica Light"/>
                <a:sym typeface="Helvetica Light"/>
              </a:defRPr>
            </a:lvl1pPr>
          </a:lstStyle>
          <a:p>
            <a:pPr algn="l"/>
            <a:r>
              <a:rPr lang="fr-CA" sz="7200" b="1" dirty="0">
                <a:latin typeface="Arial" panose="020B0604020202020204" pitchFamily="34" charset="0"/>
                <a:cs typeface="Arial" panose="020B0604020202020204" pitchFamily="34" charset="0"/>
              </a:rPr>
              <a:t>DES SOLUTIONS MOBILES</a:t>
            </a:r>
          </a:p>
        </p:txBody>
      </p:sp>
      <p:sp>
        <p:nvSpPr>
          <p:cNvPr id="129" name="Shape 104"/>
          <p:cNvSpPr txBox="1"/>
          <p:nvPr/>
        </p:nvSpPr>
        <p:spPr>
          <a:xfrm>
            <a:off x="12453808" y="1640950"/>
            <a:ext cx="8372560"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pc="-150">
                <a:solidFill>
                  <a:srgbClr val="FFFFFF"/>
                </a:solidFill>
                <a:latin typeface="+mn-lt"/>
                <a:ea typeface="+mn-ea"/>
                <a:cs typeface="+mn-cs"/>
                <a:sym typeface="Helvetica"/>
              </a:defRPr>
            </a:lvl1pPr>
          </a:lstStyle>
          <a:p>
            <a:pPr algn="l"/>
            <a:r>
              <a:rPr lang="fr-CA" sz="6000" b="1" dirty="0">
                <a:latin typeface="Arial" panose="020B0604020202020204" pitchFamily="34" charset="0"/>
                <a:cs typeface="Arial" panose="020B0604020202020204" pitchFamily="34" charset="0"/>
              </a:rPr>
              <a:t>pour tous vos besoins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07"/>
          <p:cNvSpPr txBox="1">
            <a:spLocks noGrp="1"/>
          </p:cNvSpPr>
          <p:nvPr>
            <p:ph type="body" idx="1"/>
          </p:nvPr>
        </p:nvSpPr>
        <p:spPr>
          <a:xfrm>
            <a:off x="3542333" y="3030865"/>
            <a:ext cx="18239144" cy="9207500"/>
          </a:xfrm>
          <a:prstGeom prst="rect">
            <a:avLst/>
          </a:prstGeom>
        </p:spPr>
        <p:txBody>
          <a:bodyPr>
            <a:normAutofit fontScale="92500" lnSpcReduction="20000"/>
          </a:bodyPr>
          <a:lstStyle/>
          <a:p>
            <a:pPr marL="0" lvl="0" indent="0">
              <a:lnSpc>
                <a:spcPct val="110000"/>
              </a:lnSpc>
              <a:buClr>
                <a:srgbClr val="65CC02"/>
              </a:buClr>
              <a:buSzPct val="115000"/>
              <a:buNone/>
            </a:pPr>
            <a:r>
              <a:rPr lang="fr-FR" sz="4000" spc="0" dirty="0"/>
              <a:t>Découvrez le réseau 5 Go primé de TELUS! Notre réseau 5 Go a obtenu les meilleures notes de Open signal pour la vitesse de téléchargement de 5 Go, l'expérience vidéo et l'expérience de l'application vocale**.</a:t>
            </a:r>
            <a:endParaRPr lang="fr-CA" sz="4000" spc="0" dirty="0"/>
          </a:p>
          <a:p>
            <a:pPr marL="0" lvl="0" indent="0">
              <a:lnSpc>
                <a:spcPct val="110000"/>
              </a:lnSpc>
              <a:buClr>
                <a:srgbClr val="65CC02"/>
              </a:buClr>
              <a:buSzPct val="115000"/>
              <a:buNone/>
            </a:pPr>
            <a:r>
              <a:rPr lang="fr-CA" sz="4000" spc="0" dirty="0"/>
              <a:t>Rabais famille TELUS - Économisez de 7,50 $ à 15 $ par mois pour chaque membre de la famille sur votre compte. Plus vous-en ajoutez, plus vous économisez!</a:t>
            </a:r>
          </a:p>
          <a:p>
            <a:pPr marL="0" lvl="0" indent="0">
              <a:lnSpc>
                <a:spcPct val="110000"/>
              </a:lnSpc>
              <a:buClr>
                <a:srgbClr val="65CC02"/>
              </a:buClr>
              <a:buSzPct val="115000"/>
              <a:buNone/>
            </a:pPr>
            <a:r>
              <a:rPr lang="fr-CA" sz="4000" spc="0" dirty="0"/>
              <a:t>Des appareils dernier cri et du financement d'appareils disponibles pendant 24 mois, pour un prix aussi bas que 0 $ d'acompte plus taxes avec Paiements faciles de TELUS.</a:t>
            </a:r>
          </a:p>
          <a:p>
            <a:pPr marL="0" lvl="0" indent="0">
              <a:lnSpc>
                <a:spcPct val="110000"/>
              </a:lnSpc>
              <a:buClr>
                <a:srgbClr val="65CC02"/>
              </a:buClr>
              <a:buSzPct val="115000"/>
              <a:buNone/>
            </a:pPr>
            <a:r>
              <a:rPr lang="fr-FR" sz="4000" spc="0" dirty="0"/>
              <a:t>Appels nationaux illimités. Restez en contact avec vos membres du plan familial partout au pays.</a:t>
            </a:r>
          </a:p>
          <a:p>
            <a:pPr marL="0" lvl="0" indent="0">
              <a:lnSpc>
                <a:spcPct val="110000"/>
              </a:lnSpc>
              <a:buClr>
                <a:srgbClr val="65CC02"/>
              </a:buClr>
              <a:buSzPct val="115000"/>
              <a:buNone/>
            </a:pPr>
            <a:r>
              <a:rPr lang="fr-FR" sz="4000" spc="0" dirty="0"/>
              <a:t>Gestionnaire de données TELUS - Définissez des alertes de données, activez et désactivez les données par utilisateur pour éviter les frais de dépassement.</a:t>
            </a:r>
            <a:endParaRPr lang="fr-CA" sz="4000" spc="0" dirty="0"/>
          </a:p>
        </p:txBody>
      </p:sp>
      <p:sp>
        <p:nvSpPr>
          <p:cNvPr id="133" name="Shape 108"/>
          <p:cNvSpPr txBox="1"/>
          <p:nvPr/>
        </p:nvSpPr>
        <p:spPr>
          <a:xfrm>
            <a:off x="7245280" y="1752814"/>
            <a:ext cx="13424972" cy="87203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b="1" i="1" spc="-150">
                <a:solidFill>
                  <a:srgbClr val="53585F"/>
                </a:solidFill>
                <a:latin typeface="+mn-lt"/>
                <a:ea typeface="+mn-ea"/>
                <a:cs typeface="+mn-cs"/>
                <a:sym typeface="Helvetica"/>
              </a:defRPr>
            </a:lvl1pPr>
          </a:lstStyle>
          <a:p>
            <a:r>
              <a:rPr lang="fr-CA" spc="0"/>
              <a:t>Le réseau mobile le plus rapide au monde*</a:t>
            </a:r>
          </a:p>
        </p:txBody>
      </p:sp>
      <p:sp>
        <p:nvSpPr>
          <p:cNvPr id="134" name="Shape 109"/>
          <p:cNvSpPr/>
          <p:nvPr/>
        </p:nvSpPr>
        <p:spPr>
          <a:xfrm>
            <a:off x="1637903" y="2864430"/>
            <a:ext cx="20777200" cy="1"/>
          </a:xfrm>
          <a:prstGeom prst="line">
            <a:avLst/>
          </a:prstGeom>
          <a:ln w="25400">
            <a:solidFill>
              <a:srgbClr val="53585F"/>
            </a:solidFill>
            <a:miter lim="400000"/>
          </a:ln>
        </p:spPr>
        <p:txBody>
          <a:bodyPr lIns="45718" tIns="45718" rIns="45718" bIns="45718"/>
          <a:lstStyle/>
          <a:p>
            <a:endParaRPr lang="fr-CA"/>
          </a:p>
        </p:txBody>
      </p:sp>
      <p:pic>
        <p:nvPicPr>
          <p:cNvPr id="7" name="Picture 6" descr="Icon&#10;&#10;Description automatically generated">
            <a:extLst>
              <a:ext uri="{FF2B5EF4-FFF2-40B4-BE49-F238E27FC236}">
                <a16:creationId xmlns:a16="http://schemas.microsoft.com/office/drawing/2014/main" id="{651F2E6D-C159-4193-B04C-033B6E1C3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794" y="1231770"/>
            <a:ext cx="5894571" cy="1914122"/>
          </a:xfrm>
          <a:prstGeom prst="rect">
            <a:avLst/>
          </a:prstGeom>
        </p:spPr>
      </p:pic>
      <p:pic>
        <p:nvPicPr>
          <p:cNvPr id="2" name="Picture 2" descr="Logo, icon&#10;&#10;Description automatically generated">
            <a:extLst>
              <a:ext uri="{FF2B5EF4-FFF2-40B4-BE49-F238E27FC236}">
                <a16:creationId xmlns:a16="http://schemas.microsoft.com/office/drawing/2014/main" id="{33F58738-4794-AA9E-0799-F0C77F05E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705" y="3199617"/>
            <a:ext cx="948978" cy="948978"/>
          </a:xfrm>
          <a:prstGeom prst="rect">
            <a:avLst/>
          </a:prstGeom>
        </p:spPr>
      </p:pic>
      <p:pic>
        <p:nvPicPr>
          <p:cNvPr id="3" name="Picture 16" descr="Logo, icon&#10;&#10;Description automatically generated">
            <a:extLst>
              <a:ext uri="{FF2B5EF4-FFF2-40B4-BE49-F238E27FC236}">
                <a16:creationId xmlns:a16="http://schemas.microsoft.com/office/drawing/2014/main" id="{ECD370B4-B1F6-AF31-30F6-A5DCA8BEB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705" y="5320375"/>
            <a:ext cx="948978" cy="948978"/>
          </a:xfrm>
          <a:prstGeom prst="rect">
            <a:avLst/>
          </a:prstGeom>
        </p:spPr>
      </p:pic>
      <p:pic>
        <p:nvPicPr>
          <p:cNvPr id="4" name="Picture 17" descr="Logo, icon&#10;&#10;Description automatically generated">
            <a:extLst>
              <a:ext uri="{FF2B5EF4-FFF2-40B4-BE49-F238E27FC236}">
                <a16:creationId xmlns:a16="http://schemas.microsoft.com/office/drawing/2014/main" id="{6072C259-B219-536D-DC84-E95302C33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034" y="7372140"/>
            <a:ext cx="948978" cy="948978"/>
          </a:xfrm>
          <a:prstGeom prst="rect">
            <a:avLst/>
          </a:prstGeom>
        </p:spPr>
      </p:pic>
      <p:pic>
        <p:nvPicPr>
          <p:cNvPr id="5" name="Picture 18" descr="Logo, icon&#10;&#10;Description automatically generated">
            <a:extLst>
              <a:ext uri="{FF2B5EF4-FFF2-40B4-BE49-F238E27FC236}">
                <a16:creationId xmlns:a16="http://schemas.microsoft.com/office/drawing/2014/main" id="{9DB1B992-8DC2-A4E3-F33A-A012C9F60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705" y="9357626"/>
            <a:ext cx="948978" cy="948978"/>
          </a:xfrm>
          <a:prstGeom prst="rect">
            <a:avLst/>
          </a:prstGeom>
        </p:spPr>
      </p:pic>
      <p:pic>
        <p:nvPicPr>
          <p:cNvPr id="6" name="Picture 19" descr="Logo, icon&#10;&#10;Description automatically generated">
            <a:extLst>
              <a:ext uri="{FF2B5EF4-FFF2-40B4-BE49-F238E27FC236}">
                <a16:creationId xmlns:a16="http://schemas.microsoft.com/office/drawing/2014/main" id="{AA75904C-2D5D-E810-0D7D-5AEE21387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151" y="11188618"/>
            <a:ext cx="948978" cy="948978"/>
          </a:xfrm>
          <a:prstGeom prst="rect">
            <a:avLst/>
          </a:prstGeom>
        </p:spPr>
      </p:pic>
      <p:sp>
        <p:nvSpPr>
          <p:cNvPr id="8" name="Shape 111">
            <a:extLst>
              <a:ext uri="{FF2B5EF4-FFF2-40B4-BE49-F238E27FC236}">
                <a16:creationId xmlns:a16="http://schemas.microsoft.com/office/drawing/2014/main" id="{571C34D3-16B8-E10A-FD0F-0FFC0A343E64}"/>
              </a:ext>
            </a:extLst>
          </p:cNvPr>
          <p:cNvSpPr txBox="1"/>
          <p:nvPr/>
        </p:nvSpPr>
        <p:spPr>
          <a:xfrm>
            <a:off x="1338858" y="12191321"/>
            <a:ext cx="18590374" cy="1477838"/>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nchor="ctr">
            <a:spAutoFit/>
          </a:bodyPr>
          <a:lstStyle/>
          <a:p>
            <a:pPr algn="just">
              <a:lnSpc>
                <a:spcPct val="150000"/>
              </a:lnSpc>
            </a:pPr>
            <a:r>
              <a:rPr lang="fr-FR" sz="1600" b="1" i="1" dirty="0"/>
              <a:t>*Le plus rapide au Canada selon l'analyse par </a:t>
            </a:r>
            <a:r>
              <a:rPr lang="fr-FR" sz="1600" b="1" i="1" dirty="0" err="1"/>
              <a:t>Ookla</a:t>
            </a:r>
            <a:r>
              <a:rPr lang="fr-FR" sz="1600" b="1" i="1" dirty="0"/>
              <a:t>® des données </a:t>
            </a:r>
            <a:r>
              <a:rPr lang="fr-FR" sz="1600" b="1" i="1" dirty="0" err="1"/>
              <a:t>Speedtest</a:t>
            </a:r>
            <a:r>
              <a:rPr lang="fr-FR" sz="1600" b="1" i="1" dirty="0"/>
              <a:t> Intelligence® pour les T2-T3 2017, T1-T2 et T3-T4 en 2018, 2019, 2020 et 2021, et T1-T2 en 2022. Marques de commerce </a:t>
            </a:r>
            <a:r>
              <a:rPr lang="fr-FR" sz="1600" b="1" i="1" dirty="0" err="1"/>
              <a:t>Ookla</a:t>
            </a:r>
            <a:r>
              <a:rPr lang="fr-FR" sz="1600" b="1" i="1" dirty="0"/>
              <a:t> utilisées sous licence et reproduit avec permission.</a:t>
            </a:r>
          </a:p>
          <a:p>
            <a:pPr algn="just">
              <a:lnSpc>
                <a:spcPct val="150000"/>
              </a:lnSpc>
            </a:pPr>
            <a:r>
              <a:rPr lang="fr-FR" sz="1600" b="1" i="1" dirty="0"/>
              <a:t>**Prix </a:t>
            </a:r>
            <a:r>
              <a:rPr lang="fr-FR" sz="1600" b="1" i="1" dirty="0" err="1"/>
              <a:t>Opensignal</a:t>
            </a:r>
            <a:r>
              <a:rPr lang="fr-FR" sz="1600" b="1" i="1" dirty="0"/>
              <a:t> - Canada : Rapports sur l'expérience du réseau mobile et l'expérience 5 Go d'août 2022, basés sur une analyse indépendante des mesures mobiles enregistrées au cours de la période du 1er avril au 29 juin 2022 © 2022</a:t>
            </a:r>
            <a:endParaRPr lang="fr-CA" sz="1600" b="1" i="1"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17.jpeg" descr="image17.jpeg"/>
          <p:cNvPicPr>
            <a:picLocks noChangeAspect="1"/>
          </p:cNvPicPr>
          <p:nvPr/>
        </p:nvPicPr>
        <p:blipFill>
          <a:blip r:embed="rId3"/>
          <a:stretch>
            <a:fillRect/>
          </a:stretch>
        </p:blipFill>
        <p:spPr>
          <a:xfrm>
            <a:off x="-23515" y="-42840"/>
            <a:ext cx="24384000" cy="13758840"/>
          </a:xfrm>
          <a:prstGeom prst="rect">
            <a:avLst/>
          </a:prstGeom>
          <a:ln w="12700">
            <a:miter lim="400000"/>
          </a:ln>
        </p:spPr>
      </p:pic>
      <p:pic>
        <p:nvPicPr>
          <p:cNvPr id="8" name="Picture 7" descr="A picture containing person, wall, person, indoor&#10;&#10;Description automatically generated">
            <a:extLst>
              <a:ext uri="{FF2B5EF4-FFF2-40B4-BE49-F238E27FC236}">
                <a16:creationId xmlns:a16="http://schemas.microsoft.com/office/drawing/2014/main" id="{9848AA4E-03DC-4C9D-8417-062EA242C9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6946" y="4156901"/>
            <a:ext cx="13843568" cy="9303857"/>
          </a:xfrm>
          <a:prstGeom prst="rect">
            <a:avLst/>
          </a:prstGeom>
        </p:spPr>
      </p:pic>
      <p:sp>
        <p:nvSpPr>
          <p:cNvPr id="24" name="Oval 23">
            <a:extLst>
              <a:ext uri="{FF2B5EF4-FFF2-40B4-BE49-F238E27FC236}">
                <a16:creationId xmlns:a16="http://schemas.microsoft.com/office/drawing/2014/main" id="{A846F3A0-5392-422C-9BF5-EA97E17CD6DB}"/>
              </a:ext>
            </a:extLst>
          </p:cNvPr>
          <p:cNvSpPr/>
          <p:nvPr/>
        </p:nvSpPr>
        <p:spPr>
          <a:xfrm>
            <a:off x="11121779" y="11022977"/>
            <a:ext cx="1925786" cy="1925786"/>
          </a:xfrm>
          <a:prstGeom prst="ellipse">
            <a:avLst/>
          </a:prstGeom>
          <a:solidFill>
            <a:srgbClr val="102B54">
              <a:alpha val="76000"/>
            </a:srgb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22" name="Rectangle 21">
            <a:extLst>
              <a:ext uri="{FF2B5EF4-FFF2-40B4-BE49-F238E27FC236}">
                <a16:creationId xmlns:a16="http://schemas.microsoft.com/office/drawing/2014/main" id="{35BC90E3-CD79-4D13-BFC2-2E9F797A62D9}"/>
              </a:ext>
            </a:extLst>
          </p:cNvPr>
          <p:cNvSpPr/>
          <p:nvPr/>
        </p:nvSpPr>
        <p:spPr>
          <a:xfrm>
            <a:off x="7133" y="-12421"/>
            <a:ext cx="12192000" cy="347472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pic>
        <p:nvPicPr>
          <p:cNvPr id="18" name="Picture 81" descr="Picture 81">
            <a:extLst>
              <a:ext uri="{FF2B5EF4-FFF2-40B4-BE49-F238E27FC236}">
                <a16:creationId xmlns:a16="http://schemas.microsoft.com/office/drawing/2014/main" id="{9A7DDF06-B410-433B-A726-E2ED2B9B1A4A}"/>
              </a:ext>
            </a:extLst>
          </p:cNvPr>
          <p:cNvPicPr>
            <a:picLocks noChangeAspect="1"/>
          </p:cNvPicPr>
          <p:nvPr/>
        </p:nvPicPr>
        <p:blipFill>
          <a:blip r:embed="rId5"/>
          <a:srcRect l="8235" t="20008" r="8213" b="52758"/>
          <a:stretch>
            <a:fillRect/>
          </a:stretch>
        </p:blipFill>
        <p:spPr>
          <a:xfrm rot="10800000" flipH="1">
            <a:off x="-9143" y="2231054"/>
            <a:ext cx="24393143" cy="4733388"/>
          </a:xfrm>
          <a:prstGeom prst="rect">
            <a:avLst/>
          </a:prstGeom>
          <a:ln w="12700">
            <a:miter lim="400000"/>
          </a:ln>
        </p:spPr>
      </p:pic>
      <p:pic>
        <p:nvPicPr>
          <p:cNvPr id="151" name="image1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946" y="1403631"/>
            <a:ext cx="5076893" cy="1441836"/>
          </a:xfrm>
          <a:prstGeom prst="rect">
            <a:avLst/>
          </a:prstGeom>
          <a:ln w="12700">
            <a:miter lim="400000"/>
          </a:ln>
        </p:spPr>
      </p:pic>
      <p:sp>
        <p:nvSpPr>
          <p:cNvPr id="19" name="Rectangle 18">
            <a:extLst>
              <a:ext uri="{FF2B5EF4-FFF2-40B4-BE49-F238E27FC236}">
                <a16:creationId xmlns:a16="http://schemas.microsoft.com/office/drawing/2014/main" id="{1CFAFC71-497A-4A6C-BEC0-47D55154D765}"/>
              </a:ext>
            </a:extLst>
          </p:cNvPr>
          <p:cNvSpPr/>
          <p:nvPr/>
        </p:nvSpPr>
        <p:spPr>
          <a:xfrm>
            <a:off x="12168485" y="-36649"/>
            <a:ext cx="12222647" cy="3474720"/>
          </a:xfrm>
          <a:prstGeom prst="rect">
            <a:avLst/>
          </a:prstGeom>
          <a:solidFill>
            <a:srgbClr val="102B54">
              <a:alpha val="9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effectLst/>
              <a:uFillTx/>
              <a:latin typeface="+mj-lt"/>
              <a:ea typeface="+mj-ea"/>
              <a:cs typeface="+mj-cs"/>
              <a:sym typeface="Helvetica Neue"/>
            </a:endParaRPr>
          </a:p>
        </p:txBody>
      </p:sp>
      <p:sp>
        <p:nvSpPr>
          <p:cNvPr id="21" name="Rectangle 20">
            <a:extLst>
              <a:ext uri="{FF2B5EF4-FFF2-40B4-BE49-F238E27FC236}">
                <a16:creationId xmlns:a16="http://schemas.microsoft.com/office/drawing/2014/main" id="{2DC52A68-69F6-4019-ABC5-F1DE89D51D6D}"/>
              </a:ext>
            </a:extLst>
          </p:cNvPr>
          <p:cNvSpPr/>
          <p:nvPr/>
        </p:nvSpPr>
        <p:spPr>
          <a:xfrm>
            <a:off x="12161353" y="3337920"/>
            <a:ext cx="12222647" cy="226831"/>
          </a:xfrm>
          <a:prstGeom prst="rect">
            <a:avLst/>
          </a:prstGeom>
          <a:solidFill>
            <a:srgbClr val="5078BD"/>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j-lt"/>
              <a:ea typeface="+mj-ea"/>
              <a:cs typeface="+mj-cs"/>
              <a:sym typeface="Helvetica Neue"/>
            </a:endParaRPr>
          </a:p>
        </p:txBody>
      </p:sp>
      <p:sp>
        <p:nvSpPr>
          <p:cNvPr id="148" name="Shape 123"/>
          <p:cNvSpPr txBox="1"/>
          <p:nvPr/>
        </p:nvSpPr>
        <p:spPr>
          <a:xfrm>
            <a:off x="12684257" y="806888"/>
            <a:ext cx="13559545"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2500" spc="-375">
                <a:solidFill>
                  <a:srgbClr val="102C53"/>
                </a:solidFill>
                <a:latin typeface="Helvetica Light"/>
                <a:ea typeface="Helvetica Light"/>
                <a:cs typeface="Helvetica Light"/>
                <a:sym typeface="Helvetica Light"/>
              </a:defRPr>
            </a:lvl1pPr>
          </a:lstStyle>
          <a:p>
            <a:pPr algn="l"/>
            <a:r>
              <a:rPr lang="en-US" sz="7200" b="1" dirty="0">
                <a:solidFill>
                  <a:schemeClr val="bg1"/>
                </a:solidFill>
                <a:latin typeface="+mj-lt"/>
                <a:cs typeface="Arial" panose="020B0604020202020204" pitchFamily="34" charset="0"/>
              </a:rPr>
              <a:t>FAITES DE VOTRE MAISON</a:t>
            </a:r>
          </a:p>
        </p:txBody>
      </p:sp>
      <p:sp>
        <p:nvSpPr>
          <p:cNvPr id="150" name="Shape 125"/>
          <p:cNvSpPr txBox="1"/>
          <p:nvPr/>
        </p:nvSpPr>
        <p:spPr>
          <a:xfrm>
            <a:off x="12684257" y="1724406"/>
            <a:ext cx="11837936" cy="10259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9300" spc="-279">
                <a:solidFill>
                  <a:srgbClr val="5079BC"/>
                </a:solidFill>
                <a:latin typeface="+mn-lt"/>
                <a:ea typeface="+mn-ea"/>
                <a:cs typeface="+mn-cs"/>
                <a:sym typeface="Helvetica"/>
              </a:defRPr>
            </a:lvl1pPr>
          </a:lstStyle>
          <a:p>
            <a:pPr algn="l"/>
            <a:r>
              <a:rPr lang="en-US" sz="6000" spc="0" dirty="0">
                <a:solidFill>
                  <a:srgbClr val="2C94D3"/>
                </a:solidFill>
                <a:latin typeface="Helvetica Light" panose="020B0403020202020204" pitchFamily="34" charset="0"/>
              </a:rPr>
              <a:t>UN ENDROIT PLUS LUMINEUX</a:t>
            </a:r>
          </a:p>
        </p:txBody>
      </p:sp>
      <p:sp>
        <p:nvSpPr>
          <p:cNvPr id="20" name="TextBox 19">
            <a:extLst>
              <a:ext uri="{FF2B5EF4-FFF2-40B4-BE49-F238E27FC236}">
                <a16:creationId xmlns:a16="http://schemas.microsoft.com/office/drawing/2014/main" id="{9D13E32A-D67E-42C6-A9B0-B5184AC00011}"/>
              </a:ext>
            </a:extLst>
          </p:cNvPr>
          <p:cNvSpPr txBox="1"/>
          <p:nvPr/>
        </p:nvSpPr>
        <p:spPr>
          <a:xfrm>
            <a:off x="1" y="13174273"/>
            <a:ext cx="24384000" cy="533479"/>
          </a:xfrm>
          <a:prstGeom prst="rect">
            <a:avLst/>
          </a:prstGeom>
          <a:solidFill>
            <a:srgbClr val="102B5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dirty="0">
                <a:solidFill>
                  <a:schemeClr val="bg1"/>
                </a:solidFill>
                <a:latin typeface="+mn-lt"/>
              </a:rPr>
              <a:t>ÉNERGIE</a:t>
            </a:r>
          </a:p>
        </p:txBody>
      </p:sp>
      <p:pic>
        <p:nvPicPr>
          <p:cNvPr id="25" name="Picture 24">
            <a:extLst>
              <a:ext uri="{FF2B5EF4-FFF2-40B4-BE49-F238E27FC236}">
                <a16:creationId xmlns:a16="http://schemas.microsoft.com/office/drawing/2014/main" id="{C003C914-0900-4356-BC62-8800E953120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55629" r="36205"/>
          <a:stretch/>
        </p:blipFill>
        <p:spPr>
          <a:xfrm>
            <a:off x="11558933" y="11310236"/>
            <a:ext cx="1344541" cy="1201464"/>
          </a:xfrm>
          <a:prstGeom prst="rect">
            <a:avLst/>
          </a:prstGeom>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4200</TotalTime>
  <Words>1491</Words>
  <Application>Microsoft Office PowerPoint</Application>
  <PresentationFormat>Custom</PresentationFormat>
  <Paragraphs>123</Paragraphs>
  <Slides>20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Helvetica</vt:lpstr>
      <vt:lpstr>Helvetica Light</vt:lpstr>
      <vt:lpstr>Helvetica Neue</vt:lpstr>
      <vt:lpstr>Lato</vt:lpstr>
      <vt:lpstr>Lato Medium</vt:lpstr>
      <vt:lpstr>Wingdings</vt:lpstr>
      <vt:lpstr>White</vt:lpstr>
      <vt:lpstr>PowerPoint Presentation</vt:lpstr>
      <vt:lpstr>PowerPoint Presentation</vt:lpstr>
      <vt:lpstr>Services combinés Internet haute vitesse + téléphonie</vt:lpstr>
      <vt:lpstr>Internet-DSL Flash </vt:lpstr>
      <vt:lpstr>Forfaits de téléphonie résidentielle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Residential Products</dc:title>
  <dc:creator>Vicki Douglass</dc:creator>
  <cp:lastModifiedBy>Bindu Sadder</cp:lastModifiedBy>
  <cp:revision>109</cp:revision>
  <cp:lastPrinted>2019-10-28T21:00:45Z</cp:lastPrinted>
  <dcterms:modified xsi:type="dcterms:W3CDTF">2022-11-01T18:05:28Z</dcterms:modified>
</cp:coreProperties>
</file>